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8"/>
  </p:notesMasterIdLst>
  <p:sldIdLst>
    <p:sldId id="346" r:id="rId2"/>
    <p:sldId id="383" r:id="rId3"/>
    <p:sldId id="343" r:id="rId4"/>
    <p:sldId id="380" r:id="rId5"/>
    <p:sldId id="386" r:id="rId6"/>
    <p:sldId id="385" r:id="rId7"/>
    <p:sldId id="345" r:id="rId8"/>
    <p:sldId id="347" r:id="rId9"/>
    <p:sldId id="348" r:id="rId10"/>
    <p:sldId id="349" r:id="rId11"/>
    <p:sldId id="350" r:id="rId12"/>
    <p:sldId id="388" r:id="rId13"/>
    <p:sldId id="351" r:id="rId14"/>
    <p:sldId id="379" r:id="rId15"/>
    <p:sldId id="382" r:id="rId16"/>
    <p:sldId id="353" r:id="rId17"/>
    <p:sldId id="357" r:id="rId18"/>
    <p:sldId id="358" r:id="rId19"/>
    <p:sldId id="359" r:id="rId20"/>
    <p:sldId id="360" r:id="rId21"/>
    <p:sldId id="378" r:id="rId22"/>
    <p:sldId id="363" r:id="rId23"/>
    <p:sldId id="364" r:id="rId24"/>
    <p:sldId id="365" r:id="rId25"/>
    <p:sldId id="367" r:id="rId26"/>
    <p:sldId id="366" r:id="rId27"/>
    <p:sldId id="369" r:id="rId28"/>
    <p:sldId id="370" r:id="rId29"/>
    <p:sldId id="373" r:id="rId30"/>
    <p:sldId id="389" r:id="rId31"/>
    <p:sldId id="374" r:id="rId32"/>
    <p:sldId id="375" r:id="rId33"/>
    <p:sldId id="376" r:id="rId34"/>
    <p:sldId id="377" r:id="rId35"/>
    <p:sldId id="384" r:id="rId36"/>
    <p:sldId id="387" r:id="rId37"/>
  </p:sldIdLst>
  <p:sldSz cx="9144000" cy="5143500" type="screen16x9"/>
  <p:notesSz cx="6883400" cy="9906000"/>
  <p:defaultTex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935">
          <p15:clr>
            <a:srgbClr val="A4A3A4"/>
          </p15:clr>
        </p15:guide>
        <p15:guide id="2" orient="horz" pos="1801">
          <p15:clr>
            <a:srgbClr val="A4A3A4"/>
          </p15:clr>
        </p15:guide>
        <p15:guide id="3" orient="horz" pos="758">
          <p15:clr>
            <a:srgbClr val="A4A3A4"/>
          </p15:clr>
        </p15:guide>
        <p15:guide id="4" orient="horz" pos="1733">
          <p15:clr>
            <a:srgbClr val="A4A3A4"/>
          </p15:clr>
        </p15:guide>
        <p15:guide id="5" pos="2880">
          <p15:clr>
            <a:srgbClr val="A4A3A4"/>
          </p15:clr>
        </p15:guide>
        <p15:guide id="6" pos="5465">
          <p15:clr>
            <a:srgbClr val="A4A3A4"/>
          </p15:clr>
        </p15:guide>
        <p15:guide id="7" pos="771">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guide id="3" orient="horz" pos="3120">
          <p15:clr>
            <a:srgbClr val="A4A3A4"/>
          </p15:clr>
        </p15:guide>
        <p15:guide id="4"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2374"/>
    <a:srgbClr val="6C0000"/>
    <a:srgbClr val="4D4D4D"/>
    <a:srgbClr val="7F7F7F"/>
    <a:srgbClr val="D8DDE4"/>
    <a:srgbClr val="D1DDEB"/>
    <a:srgbClr val="B9708C"/>
    <a:srgbClr val="F1E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8" autoAdjust="0"/>
    <p:restoredTop sz="87168" autoAdjust="0"/>
  </p:normalViewPr>
  <p:slideViewPr>
    <p:cSldViewPr snapToGrid="0">
      <p:cViewPr varScale="1">
        <p:scale>
          <a:sx n="86" d="100"/>
          <a:sy n="86" d="100"/>
        </p:scale>
        <p:origin x="900" y="78"/>
      </p:cViewPr>
      <p:guideLst>
        <p:guide orient="horz" pos="2935"/>
        <p:guide orient="horz" pos="1801"/>
        <p:guide orient="horz" pos="758"/>
        <p:guide orient="horz" pos="1733"/>
        <p:guide pos="2880"/>
        <p:guide pos="5465"/>
        <p:guide pos="771"/>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15" d="100"/>
          <a:sy n="115" d="100"/>
        </p:scale>
        <p:origin x="3678" y="114"/>
      </p:cViewPr>
      <p:guideLst>
        <p:guide orient="horz" pos="3110"/>
        <p:guide pos="2141"/>
        <p:guide orient="horz" pos="3120"/>
        <p:guide pos="216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557" cy="495301"/>
          </a:xfrm>
          <a:prstGeom prst="rect">
            <a:avLst/>
          </a:prstGeom>
        </p:spPr>
        <p:txBody>
          <a:bodyPr vert="horz" lIns="91436" tIns="45718" rIns="91436" bIns="45718" rtlCol="0"/>
          <a:lstStyle>
            <a:lvl1pPr algn="l" eaLnBrk="1" fontAlgn="auto" hangingPunct="1">
              <a:spcBef>
                <a:spcPts val="0"/>
              </a:spcBef>
              <a:spcAft>
                <a:spcPts val="0"/>
              </a:spcAft>
              <a:defRPr sz="1200">
                <a:latin typeface="+mn-lt"/>
                <a:cs typeface="+mn-cs"/>
              </a:defRPr>
            </a:lvl1pPr>
          </a:lstStyle>
          <a:p>
            <a:pPr>
              <a:defRPr/>
            </a:pPr>
            <a:endParaRPr lang="fi-FI"/>
          </a:p>
        </p:txBody>
      </p:sp>
      <p:sp>
        <p:nvSpPr>
          <p:cNvPr id="3" name="Date Placeholder 2"/>
          <p:cNvSpPr>
            <a:spLocks noGrp="1"/>
          </p:cNvSpPr>
          <p:nvPr>
            <p:ph type="dt" idx="1"/>
          </p:nvPr>
        </p:nvSpPr>
        <p:spPr>
          <a:xfrm>
            <a:off x="3898236" y="0"/>
            <a:ext cx="2983557" cy="495301"/>
          </a:xfrm>
          <a:prstGeom prst="rect">
            <a:avLst/>
          </a:prstGeom>
        </p:spPr>
        <p:txBody>
          <a:bodyPr vert="horz" lIns="91436" tIns="45718" rIns="91436" bIns="45718" rtlCol="0"/>
          <a:lstStyle>
            <a:lvl1pPr algn="r" eaLnBrk="1" fontAlgn="auto" hangingPunct="1">
              <a:spcBef>
                <a:spcPts val="0"/>
              </a:spcBef>
              <a:spcAft>
                <a:spcPts val="0"/>
              </a:spcAft>
              <a:defRPr sz="1200">
                <a:latin typeface="+mn-lt"/>
                <a:cs typeface="+mn-cs"/>
              </a:defRPr>
            </a:lvl1pPr>
          </a:lstStyle>
          <a:p>
            <a:pPr>
              <a:defRPr/>
            </a:pPr>
            <a:fld id="{2CDB8938-F33B-43C3-9B3A-D58903539A35}" type="datetimeFigureOut">
              <a:rPr lang="fi-FI"/>
              <a:pPr>
                <a:defRPr/>
              </a:pPr>
              <a:t>6.10.2015</a:t>
            </a:fld>
            <a:endParaRPr lang="fi-FI"/>
          </a:p>
        </p:txBody>
      </p:sp>
      <p:sp>
        <p:nvSpPr>
          <p:cNvPr id="4" name="Slide Image Placeholder 3"/>
          <p:cNvSpPr>
            <a:spLocks noGrp="1" noRot="1" noChangeAspect="1"/>
          </p:cNvSpPr>
          <p:nvPr>
            <p:ph type="sldImg" idx="2"/>
          </p:nvPr>
        </p:nvSpPr>
        <p:spPr>
          <a:xfrm>
            <a:off x="141288" y="744538"/>
            <a:ext cx="6600825" cy="3713162"/>
          </a:xfrm>
          <a:prstGeom prst="rect">
            <a:avLst/>
          </a:prstGeom>
          <a:noFill/>
          <a:ln w="12700">
            <a:solidFill>
              <a:prstClr val="black"/>
            </a:solidFill>
          </a:ln>
        </p:spPr>
        <p:txBody>
          <a:bodyPr vert="horz" lIns="91436" tIns="45718" rIns="91436" bIns="45718" rtlCol="0" anchor="ctr"/>
          <a:lstStyle/>
          <a:p>
            <a:pPr lvl="0"/>
            <a:endParaRPr lang="fi-FI" noProof="0"/>
          </a:p>
        </p:txBody>
      </p:sp>
      <p:sp>
        <p:nvSpPr>
          <p:cNvPr id="5" name="Notes Placeholder 4"/>
          <p:cNvSpPr>
            <a:spLocks noGrp="1"/>
          </p:cNvSpPr>
          <p:nvPr>
            <p:ph type="body" sz="quarter" idx="3"/>
          </p:nvPr>
        </p:nvSpPr>
        <p:spPr>
          <a:xfrm>
            <a:off x="688019" y="4706147"/>
            <a:ext cx="5507363" cy="4457699"/>
          </a:xfrm>
          <a:prstGeom prst="rect">
            <a:avLst/>
          </a:prstGeom>
        </p:spPr>
        <p:txBody>
          <a:bodyPr vert="horz" lIns="91436" tIns="45718" rIns="91436" bIns="4571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6" name="Footer Placeholder 5"/>
          <p:cNvSpPr>
            <a:spLocks noGrp="1"/>
          </p:cNvSpPr>
          <p:nvPr>
            <p:ph type="ftr" sz="quarter" idx="4"/>
          </p:nvPr>
        </p:nvSpPr>
        <p:spPr>
          <a:xfrm>
            <a:off x="0" y="9409108"/>
            <a:ext cx="2983557" cy="495301"/>
          </a:xfrm>
          <a:prstGeom prst="rect">
            <a:avLst/>
          </a:prstGeom>
        </p:spPr>
        <p:txBody>
          <a:bodyPr vert="horz" lIns="91436" tIns="45718" rIns="91436" bIns="45718" rtlCol="0" anchor="b"/>
          <a:lstStyle>
            <a:lvl1pPr algn="l" eaLnBrk="1" fontAlgn="auto" hangingPunct="1">
              <a:spcBef>
                <a:spcPts val="0"/>
              </a:spcBef>
              <a:spcAft>
                <a:spcPts val="0"/>
              </a:spcAft>
              <a:defRPr sz="1200">
                <a:latin typeface="+mn-lt"/>
                <a:cs typeface="+mn-cs"/>
              </a:defRPr>
            </a:lvl1pPr>
          </a:lstStyle>
          <a:p>
            <a:pPr>
              <a:defRPr/>
            </a:pPr>
            <a:endParaRPr lang="fi-FI"/>
          </a:p>
        </p:txBody>
      </p:sp>
      <p:sp>
        <p:nvSpPr>
          <p:cNvPr id="7" name="Slide Number Placeholder 6"/>
          <p:cNvSpPr>
            <a:spLocks noGrp="1"/>
          </p:cNvSpPr>
          <p:nvPr>
            <p:ph type="sldNum" sz="quarter" idx="5"/>
          </p:nvPr>
        </p:nvSpPr>
        <p:spPr>
          <a:xfrm>
            <a:off x="3898236" y="9409108"/>
            <a:ext cx="2983557" cy="495301"/>
          </a:xfrm>
          <a:prstGeom prst="rect">
            <a:avLst/>
          </a:prstGeom>
        </p:spPr>
        <p:txBody>
          <a:bodyPr vert="horz" wrap="square" lIns="91436" tIns="45718" rIns="91436" bIns="45718"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00EE4EE4-BE48-497B-9DAE-B223CFEC55D0}" type="slidenum">
              <a:rPr lang="fi-FI" altLang="fi-FI"/>
              <a:pPr>
                <a:defRPr/>
              </a:pPr>
              <a:t>‹#›</a:t>
            </a:fld>
            <a:endParaRPr lang="fi-FI" altLang="fi-FI"/>
          </a:p>
        </p:txBody>
      </p:sp>
    </p:spTree>
    <p:extLst>
      <p:ext uri="{BB962C8B-B14F-4D97-AF65-F5344CB8AC3E}">
        <p14:creationId xmlns:p14="http://schemas.microsoft.com/office/powerpoint/2010/main" val="1446691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9219" name="Slide Number Placeholder 3"/>
          <p:cNvSpPr>
            <a:spLocks noGrp="1"/>
          </p:cNvSpPr>
          <p:nvPr>
            <p:ph type="sldNum" sz="quarter" idx="5"/>
          </p:nvPr>
        </p:nvSpPr>
        <p:spPr bwMode="auto">
          <a:noFill/>
          <a:ln>
            <a:miter lim="800000"/>
            <a:headEnd/>
            <a:tailEnd/>
          </a:ln>
        </p:spPr>
        <p:txBody>
          <a:bodyPr/>
          <a:lstStyle/>
          <a:p>
            <a:fld id="{20A2F130-3801-4623-8BD4-D6E184E913E0}" type="slidenum">
              <a:rPr lang="fi-FI" altLang="fi-FI" smtClean="0">
                <a:cs typeface="Arial" charset="0"/>
              </a:rPr>
              <a:pPr/>
              <a:t>0</a:t>
            </a:fld>
            <a:endParaRPr lang="fi-FI" altLang="fi-FI" dirty="0" smtClean="0">
              <a:cs typeface="Arial" charset="0"/>
            </a:endParaRPr>
          </a:p>
        </p:txBody>
      </p:sp>
    </p:spTree>
    <p:extLst>
      <p:ext uri="{BB962C8B-B14F-4D97-AF65-F5344CB8AC3E}">
        <p14:creationId xmlns:p14="http://schemas.microsoft.com/office/powerpoint/2010/main" val="821550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459" name="Slide Number Placeholder 3"/>
          <p:cNvSpPr>
            <a:spLocks noGrp="1"/>
          </p:cNvSpPr>
          <p:nvPr>
            <p:ph type="sldNum" sz="quarter" idx="5"/>
          </p:nvPr>
        </p:nvSpPr>
        <p:spPr bwMode="auto">
          <a:noFill/>
          <a:ln>
            <a:miter lim="800000"/>
            <a:headEnd/>
            <a:tailEnd/>
          </a:ln>
        </p:spPr>
        <p:txBody>
          <a:bodyPr/>
          <a:lstStyle/>
          <a:p>
            <a:fld id="{8FFB9AFA-8111-4AEC-9213-EDBFB586F3F0}" type="slidenum">
              <a:rPr lang="fi-FI" altLang="fi-FI" smtClean="0">
                <a:cs typeface="Arial" charset="0"/>
              </a:rPr>
              <a:pPr/>
              <a:t>9</a:t>
            </a:fld>
            <a:endParaRPr lang="fi-FI" altLang="fi-FI" smtClean="0">
              <a:cs typeface="Arial" charset="0"/>
            </a:endParaRPr>
          </a:p>
        </p:txBody>
      </p:sp>
    </p:spTree>
    <p:extLst>
      <p:ext uri="{BB962C8B-B14F-4D97-AF65-F5344CB8AC3E}">
        <p14:creationId xmlns:p14="http://schemas.microsoft.com/office/powerpoint/2010/main" val="3059947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507" name="Slide Number Placeholder 3"/>
          <p:cNvSpPr>
            <a:spLocks noGrp="1"/>
          </p:cNvSpPr>
          <p:nvPr>
            <p:ph type="sldNum" sz="quarter" idx="5"/>
          </p:nvPr>
        </p:nvSpPr>
        <p:spPr bwMode="auto">
          <a:noFill/>
          <a:ln>
            <a:miter lim="800000"/>
            <a:headEnd/>
            <a:tailEnd/>
          </a:ln>
        </p:spPr>
        <p:txBody>
          <a:bodyPr/>
          <a:lstStyle/>
          <a:p>
            <a:fld id="{411F4069-472A-4C09-9AA2-614C2C7B636A}" type="slidenum">
              <a:rPr lang="fi-FI" altLang="fi-FI" smtClean="0">
                <a:cs typeface="Arial" charset="0"/>
              </a:rPr>
              <a:pPr/>
              <a:t>10</a:t>
            </a:fld>
            <a:endParaRPr lang="fi-FI" altLang="fi-FI" smtClean="0">
              <a:cs typeface="Arial" charset="0"/>
            </a:endParaRPr>
          </a:p>
        </p:txBody>
      </p:sp>
    </p:spTree>
    <p:extLst>
      <p:ext uri="{BB962C8B-B14F-4D97-AF65-F5344CB8AC3E}">
        <p14:creationId xmlns:p14="http://schemas.microsoft.com/office/powerpoint/2010/main" val="3875200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Dian kuvan paikkamerkki 1"/>
          <p:cNvSpPr>
            <a:spLocks noGrp="1" noRot="1" noChangeAspect="1" noTextEdit="1"/>
          </p:cNvSpPr>
          <p:nvPr>
            <p:ph type="sldImg"/>
          </p:nvPr>
        </p:nvSpPr>
        <p:spPr bwMode="auto">
          <a:noFill/>
          <a:ln>
            <a:solidFill>
              <a:srgbClr val="000000"/>
            </a:solidFill>
            <a:miter lim="800000"/>
            <a:headEnd/>
            <a:tailEnd/>
          </a:ln>
        </p:spPr>
      </p:sp>
      <p:sp>
        <p:nvSpPr>
          <p:cNvPr id="62466"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ltLang="fi-FI" smtClean="0"/>
          </a:p>
        </p:txBody>
      </p:sp>
      <p:sp>
        <p:nvSpPr>
          <p:cNvPr id="62467" name="Dian numeron paikkamerkki 3"/>
          <p:cNvSpPr>
            <a:spLocks noGrp="1"/>
          </p:cNvSpPr>
          <p:nvPr>
            <p:ph type="sldNum" sz="quarter" idx="5"/>
          </p:nvPr>
        </p:nvSpPr>
        <p:spPr bwMode="auto">
          <a:noFill/>
          <a:ln>
            <a:miter lim="800000"/>
            <a:headEnd/>
            <a:tailEnd/>
          </a:ln>
        </p:spPr>
        <p:txBody>
          <a:bodyPr/>
          <a:lstStyle/>
          <a:p>
            <a:fld id="{6ABDD717-CA43-4152-A6E5-E1595E8C3C52}" type="slidenum">
              <a:rPr lang="fi-FI" altLang="fi-FI" smtClean="0">
                <a:cs typeface="Arial" charset="0"/>
              </a:rPr>
              <a:pPr/>
              <a:t>11</a:t>
            </a:fld>
            <a:endParaRPr lang="fi-FI" altLang="fi-FI" smtClean="0">
              <a:cs typeface="Arial" charset="0"/>
            </a:endParaRPr>
          </a:p>
        </p:txBody>
      </p:sp>
    </p:spTree>
    <p:extLst>
      <p:ext uri="{BB962C8B-B14F-4D97-AF65-F5344CB8AC3E}">
        <p14:creationId xmlns:p14="http://schemas.microsoft.com/office/powerpoint/2010/main" val="1500299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Dian kuvan paikkamerkki 1"/>
          <p:cNvSpPr>
            <a:spLocks noGrp="1" noRot="1" noChangeAspect="1" noTextEdit="1"/>
          </p:cNvSpPr>
          <p:nvPr>
            <p:ph type="sldImg"/>
          </p:nvPr>
        </p:nvSpPr>
        <p:spPr bwMode="auto">
          <a:noFill/>
          <a:ln>
            <a:solidFill>
              <a:srgbClr val="000000"/>
            </a:solidFill>
            <a:miter lim="800000"/>
            <a:headEnd/>
            <a:tailEnd/>
          </a:ln>
        </p:spPr>
      </p:sp>
      <p:sp>
        <p:nvSpPr>
          <p:cNvPr id="23554"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ltLang="fi-FI" smtClean="0"/>
          </a:p>
        </p:txBody>
      </p:sp>
      <p:sp>
        <p:nvSpPr>
          <p:cNvPr id="23555" name="Dian numeron paikkamerkki 3"/>
          <p:cNvSpPr>
            <a:spLocks noGrp="1"/>
          </p:cNvSpPr>
          <p:nvPr>
            <p:ph type="sldNum" sz="quarter" idx="5"/>
          </p:nvPr>
        </p:nvSpPr>
        <p:spPr bwMode="auto">
          <a:noFill/>
          <a:ln>
            <a:miter lim="800000"/>
            <a:headEnd/>
            <a:tailEnd/>
          </a:ln>
        </p:spPr>
        <p:txBody>
          <a:bodyPr/>
          <a:lstStyle/>
          <a:p>
            <a:fld id="{A44006FC-4FA0-4FED-B9FC-64323A8A3E7B}" type="slidenum">
              <a:rPr lang="fi-FI" altLang="fi-FI" smtClean="0">
                <a:cs typeface="Arial" charset="0"/>
              </a:rPr>
              <a:pPr/>
              <a:t>12</a:t>
            </a:fld>
            <a:endParaRPr lang="fi-FI" altLang="fi-FI" smtClean="0">
              <a:cs typeface="Arial" charset="0"/>
            </a:endParaRPr>
          </a:p>
        </p:txBody>
      </p:sp>
    </p:spTree>
    <p:extLst>
      <p:ext uri="{BB962C8B-B14F-4D97-AF65-F5344CB8AC3E}">
        <p14:creationId xmlns:p14="http://schemas.microsoft.com/office/powerpoint/2010/main" val="276937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Dian kuvan paikkamerkki 1"/>
          <p:cNvSpPr>
            <a:spLocks noGrp="1" noRot="1" noChangeAspect="1" noTextEdit="1"/>
          </p:cNvSpPr>
          <p:nvPr>
            <p:ph type="sldImg"/>
          </p:nvPr>
        </p:nvSpPr>
        <p:spPr bwMode="auto">
          <a:noFill/>
          <a:ln>
            <a:solidFill>
              <a:srgbClr val="000000"/>
            </a:solidFill>
            <a:miter lim="800000"/>
            <a:headEnd/>
            <a:tailEnd/>
          </a:ln>
        </p:spPr>
      </p:sp>
      <p:sp>
        <p:nvSpPr>
          <p:cNvPr id="25602"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ltLang="fi-FI" dirty="0" smtClean="0"/>
          </a:p>
        </p:txBody>
      </p:sp>
      <p:sp>
        <p:nvSpPr>
          <p:cNvPr id="25603" name="Dian numeron paikkamerkki 3"/>
          <p:cNvSpPr>
            <a:spLocks noGrp="1"/>
          </p:cNvSpPr>
          <p:nvPr>
            <p:ph type="sldNum" sz="quarter" idx="5"/>
          </p:nvPr>
        </p:nvSpPr>
        <p:spPr bwMode="auto">
          <a:noFill/>
          <a:ln>
            <a:miter lim="800000"/>
            <a:headEnd/>
            <a:tailEnd/>
          </a:ln>
        </p:spPr>
        <p:txBody>
          <a:bodyPr/>
          <a:lstStyle/>
          <a:p>
            <a:fld id="{FAC93A3D-0CAC-477E-BF90-EF0BB50D4B1D}" type="slidenum">
              <a:rPr lang="fi-FI" altLang="fi-FI" smtClean="0">
                <a:cs typeface="Arial" charset="0"/>
              </a:rPr>
              <a:pPr/>
              <a:t>13</a:t>
            </a:fld>
            <a:endParaRPr lang="fi-FI" altLang="fi-FI" smtClean="0">
              <a:cs typeface="Arial" charset="0"/>
            </a:endParaRPr>
          </a:p>
        </p:txBody>
      </p:sp>
    </p:spTree>
    <p:extLst>
      <p:ext uri="{BB962C8B-B14F-4D97-AF65-F5344CB8AC3E}">
        <p14:creationId xmlns:p14="http://schemas.microsoft.com/office/powerpoint/2010/main" val="2902834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484743-26CF-4916-A24F-9AACF8196013}" type="slidenum">
              <a:rPr lang="fi-FI" altLang="fi-FI"/>
              <a:pPr/>
              <a:t>14</a:t>
            </a:fld>
            <a:endParaRPr lang="fi-FI" altLang="fi-FI"/>
          </a:p>
        </p:txBody>
      </p:sp>
      <p:sp>
        <p:nvSpPr>
          <p:cNvPr id="7170" name="Rectangle 2"/>
          <p:cNvSpPr>
            <a:spLocks noGrp="1" noRot="1" noChangeAspect="1" noChangeArrowheads="1" noTextEdit="1"/>
          </p:cNvSpPr>
          <p:nvPr>
            <p:ph type="sldImg"/>
          </p:nvPr>
        </p:nvSpPr>
        <p:spPr>
          <a:xfrm>
            <a:off x="149225" y="536575"/>
            <a:ext cx="6646863" cy="3738563"/>
          </a:xfrm>
          <a:ln/>
        </p:spPr>
      </p:sp>
      <p:sp>
        <p:nvSpPr>
          <p:cNvPr id="7171" name="Rectangle 3"/>
          <p:cNvSpPr>
            <a:spLocks noGrp="1" noChangeArrowheads="1"/>
          </p:cNvSpPr>
          <p:nvPr>
            <p:ph type="body" idx="1"/>
          </p:nvPr>
        </p:nvSpPr>
        <p:spPr>
          <a:xfrm>
            <a:off x="925931" y="4358960"/>
            <a:ext cx="5092623" cy="3862065"/>
          </a:xfrm>
        </p:spPr>
        <p:txBody>
          <a:bodyPr lIns="92278" tIns="46140" rIns="92278" bIns="46140"/>
          <a:lstStyle/>
          <a:p>
            <a:pPr>
              <a:lnSpc>
                <a:spcPct val="80000"/>
              </a:lnSpc>
            </a:pPr>
            <a:r>
              <a:rPr lang="en-US" altLang="fi-FI" dirty="0"/>
              <a:t>VIKING 14 trains headquarters and offices on the operational and tactical level as visualized between the two red dotted lines on the picture.</a:t>
            </a:r>
          </a:p>
          <a:p>
            <a:pPr>
              <a:lnSpc>
                <a:spcPct val="80000"/>
              </a:lnSpc>
            </a:pPr>
            <a:endParaRPr lang="en-US" altLang="fi-FI" dirty="0"/>
          </a:p>
          <a:p>
            <a:pPr>
              <a:lnSpc>
                <a:spcPct val="80000"/>
              </a:lnSpc>
            </a:pPr>
            <a:r>
              <a:rPr lang="en-US" altLang="fi-FI" dirty="0"/>
              <a:t>The higher control on the strategical level and the units and staff deployed on the lower tactical level are played by response cells.</a:t>
            </a:r>
          </a:p>
          <a:p>
            <a:pPr>
              <a:lnSpc>
                <a:spcPct val="80000"/>
              </a:lnSpc>
            </a:pPr>
            <a:endParaRPr lang="en-US" altLang="fi-FI" dirty="0"/>
          </a:p>
          <a:p>
            <a:pPr>
              <a:lnSpc>
                <a:spcPct val="80000"/>
              </a:lnSpc>
            </a:pPr>
            <a:r>
              <a:rPr lang="en-US" altLang="fi-FI" dirty="0"/>
              <a:t>Mission HQ’s and Country Offices will be trained at the C2 Regiment in </a:t>
            </a:r>
            <a:r>
              <a:rPr lang="en-US" altLang="fi-FI" dirty="0" err="1"/>
              <a:t>Enköping</a:t>
            </a:r>
            <a:r>
              <a:rPr lang="en-US" altLang="fi-FI" dirty="0"/>
              <a:t>, Sweden. ACC, MCC, Brigade HQ´s and Regional Offices will be trained at distributed sites in Sweden, </a:t>
            </a:r>
            <a:r>
              <a:rPr lang="en-US" altLang="fi-FI" dirty="0" err="1"/>
              <a:t>Irland</a:t>
            </a:r>
            <a:r>
              <a:rPr lang="en-US" altLang="fi-FI" dirty="0"/>
              <a:t>, Serbia, Bulgaria and Georgia.</a:t>
            </a:r>
          </a:p>
        </p:txBody>
      </p:sp>
    </p:spTree>
    <p:extLst>
      <p:ext uri="{BB962C8B-B14F-4D97-AF65-F5344CB8AC3E}">
        <p14:creationId xmlns:p14="http://schemas.microsoft.com/office/powerpoint/2010/main" val="3721527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Dian kuvan paikkamerkki 1"/>
          <p:cNvSpPr>
            <a:spLocks noGrp="1" noRot="1" noChangeAspect="1" noTextEdit="1"/>
          </p:cNvSpPr>
          <p:nvPr>
            <p:ph type="sldImg"/>
          </p:nvPr>
        </p:nvSpPr>
        <p:spPr bwMode="auto">
          <a:noFill/>
          <a:ln>
            <a:solidFill>
              <a:srgbClr val="000000"/>
            </a:solidFill>
            <a:miter lim="800000"/>
            <a:headEnd/>
            <a:tailEnd/>
          </a:ln>
        </p:spPr>
      </p:sp>
      <p:sp>
        <p:nvSpPr>
          <p:cNvPr id="27650"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ltLang="fi-FI" smtClean="0"/>
          </a:p>
        </p:txBody>
      </p:sp>
      <p:sp>
        <p:nvSpPr>
          <p:cNvPr id="27651" name="Dian numeron paikkamerkki 3"/>
          <p:cNvSpPr>
            <a:spLocks noGrp="1"/>
          </p:cNvSpPr>
          <p:nvPr>
            <p:ph type="sldNum" sz="quarter" idx="5"/>
          </p:nvPr>
        </p:nvSpPr>
        <p:spPr bwMode="auto">
          <a:noFill/>
          <a:ln>
            <a:miter lim="800000"/>
            <a:headEnd/>
            <a:tailEnd/>
          </a:ln>
        </p:spPr>
        <p:txBody>
          <a:bodyPr/>
          <a:lstStyle/>
          <a:p>
            <a:fld id="{7D8E9328-4BCF-4ED6-94E2-DD13E36CEE44}" type="slidenum">
              <a:rPr lang="fi-FI" altLang="fi-FI" smtClean="0">
                <a:cs typeface="Arial" charset="0"/>
              </a:rPr>
              <a:pPr/>
              <a:t>15</a:t>
            </a:fld>
            <a:endParaRPr lang="fi-FI" altLang="fi-FI" smtClean="0">
              <a:cs typeface="Arial" charset="0"/>
            </a:endParaRPr>
          </a:p>
        </p:txBody>
      </p:sp>
    </p:spTree>
    <p:extLst>
      <p:ext uri="{BB962C8B-B14F-4D97-AF65-F5344CB8AC3E}">
        <p14:creationId xmlns:p14="http://schemas.microsoft.com/office/powerpoint/2010/main" val="2668423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843" name="Slide Number Placeholder 3"/>
          <p:cNvSpPr>
            <a:spLocks noGrp="1"/>
          </p:cNvSpPr>
          <p:nvPr>
            <p:ph type="sldNum" sz="quarter" idx="5"/>
          </p:nvPr>
        </p:nvSpPr>
        <p:spPr bwMode="auto">
          <a:noFill/>
          <a:ln>
            <a:miter lim="800000"/>
            <a:headEnd/>
            <a:tailEnd/>
          </a:ln>
        </p:spPr>
        <p:txBody>
          <a:bodyPr/>
          <a:lstStyle/>
          <a:p>
            <a:fld id="{BC816173-B158-45C8-90D1-974F4EB19315}" type="slidenum">
              <a:rPr lang="fi-FI" altLang="fi-FI" smtClean="0">
                <a:cs typeface="Arial" charset="0"/>
              </a:rPr>
              <a:pPr/>
              <a:t>16</a:t>
            </a:fld>
            <a:endParaRPr lang="fi-FI" altLang="fi-FI" smtClean="0">
              <a:cs typeface="Arial" charset="0"/>
            </a:endParaRPr>
          </a:p>
        </p:txBody>
      </p:sp>
    </p:spTree>
    <p:extLst>
      <p:ext uri="{BB962C8B-B14F-4D97-AF65-F5344CB8AC3E}">
        <p14:creationId xmlns:p14="http://schemas.microsoft.com/office/powerpoint/2010/main" val="3657086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891" name="Slide Number Placeholder 3"/>
          <p:cNvSpPr>
            <a:spLocks noGrp="1"/>
          </p:cNvSpPr>
          <p:nvPr>
            <p:ph type="sldNum" sz="quarter" idx="5"/>
          </p:nvPr>
        </p:nvSpPr>
        <p:spPr bwMode="auto">
          <a:noFill/>
          <a:ln>
            <a:miter lim="800000"/>
            <a:headEnd/>
            <a:tailEnd/>
          </a:ln>
        </p:spPr>
        <p:txBody>
          <a:bodyPr/>
          <a:lstStyle/>
          <a:p>
            <a:fld id="{F864CD52-0D8D-43FC-B4A9-2E545060E8DE}" type="slidenum">
              <a:rPr lang="fi-FI" altLang="fi-FI" smtClean="0">
                <a:cs typeface="Arial" charset="0"/>
              </a:rPr>
              <a:pPr/>
              <a:t>17</a:t>
            </a:fld>
            <a:endParaRPr lang="fi-FI" altLang="fi-FI" smtClean="0">
              <a:cs typeface="Arial" charset="0"/>
            </a:endParaRPr>
          </a:p>
        </p:txBody>
      </p:sp>
    </p:spTree>
    <p:extLst>
      <p:ext uri="{BB962C8B-B14F-4D97-AF65-F5344CB8AC3E}">
        <p14:creationId xmlns:p14="http://schemas.microsoft.com/office/powerpoint/2010/main" val="2631960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9939" name="Slide Number Placeholder 3"/>
          <p:cNvSpPr>
            <a:spLocks noGrp="1"/>
          </p:cNvSpPr>
          <p:nvPr>
            <p:ph type="sldNum" sz="quarter" idx="5"/>
          </p:nvPr>
        </p:nvSpPr>
        <p:spPr bwMode="auto">
          <a:noFill/>
          <a:ln>
            <a:miter lim="800000"/>
            <a:headEnd/>
            <a:tailEnd/>
          </a:ln>
        </p:spPr>
        <p:txBody>
          <a:bodyPr/>
          <a:lstStyle/>
          <a:p>
            <a:fld id="{8E527CEB-3A4D-4758-8452-07138FC90214}" type="slidenum">
              <a:rPr lang="fi-FI" altLang="fi-FI" smtClean="0">
                <a:cs typeface="Arial" charset="0"/>
              </a:rPr>
              <a:pPr/>
              <a:t>18</a:t>
            </a:fld>
            <a:endParaRPr lang="fi-FI" altLang="fi-FI" smtClean="0">
              <a:cs typeface="Arial" charset="0"/>
            </a:endParaRPr>
          </a:p>
        </p:txBody>
      </p:sp>
    </p:spTree>
    <p:extLst>
      <p:ext uri="{BB962C8B-B14F-4D97-AF65-F5344CB8AC3E}">
        <p14:creationId xmlns:p14="http://schemas.microsoft.com/office/powerpoint/2010/main" val="132097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24AB734-155B-4C80-BD62-1AF48B74A115}" type="slidenum">
              <a:rPr lang="fi-FI" altLang="fi-FI"/>
              <a:pPr/>
              <a:t>1</a:t>
            </a:fld>
            <a:endParaRPr lang="fi-FI" altLang="fi-FI"/>
          </a:p>
        </p:txBody>
      </p:sp>
      <p:sp>
        <p:nvSpPr>
          <p:cNvPr id="14338" name="Platshållare för bildobjekt 1"/>
          <p:cNvSpPr>
            <a:spLocks noGrp="1" noRot="1" noChangeAspect="1" noTextEdit="1"/>
          </p:cNvSpPr>
          <p:nvPr>
            <p:ph type="sldImg"/>
          </p:nvPr>
        </p:nvSpPr>
        <p:spPr>
          <a:xfrm>
            <a:off x="149225" y="536575"/>
            <a:ext cx="6646863" cy="3738563"/>
          </a:xfrm>
          <a:ln/>
        </p:spPr>
      </p:sp>
      <p:sp>
        <p:nvSpPr>
          <p:cNvPr id="14339" name="Platshållare för anteckningar 2"/>
          <p:cNvSpPr>
            <a:spLocks noGrp="1"/>
          </p:cNvSpPr>
          <p:nvPr>
            <p:ph type="body" idx="1"/>
          </p:nvPr>
        </p:nvSpPr>
        <p:spPr>
          <a:xfrm>
            <a:off x="925931" y="4358960"/>
            <a:ext cx="5092623" cy="3862065"/>
          </a:xfrm>
        </p:spPr>
        <p:txBody>
          <a:bodyPr lIns="93334" tIns="46667" rIns="93334" bIns="46667"/>
          <a:lstStyle/>
          <a:p>
            <a:r>
              <a:rPr lang="en-GB" altLang="fi-FI" b="1" dirty="0"/>
              <a:t>VIKING’S multidimensional and multifunctional approach</a:t>
            </a:r>
            <a:r>
              <a:rPr lang="en-GB" altLang="fi-FI" dirty="0"/>
              <a:t> provides a unique opportunity for a wide range of professional disciplines to meet and train in a realistic environment.</a:t>
            </a:r>
          </a:p>
          <a:p>
            <a:endParaRPr lang="en-GB" altLang="fi-FI" dirty="0"/>
          </a:p>
          <a:p>
            <a:r>
              <a:rPr lang="en-GB" altLang="fi-FI" dirty="0"/>
              <a:t>It reflects the latest policy on multidimensional peacekeeping as defined in the UNSCR 2016 as of the 21 Jan 2013.</a:t>
            </a:r>
          </a:p>
          <a:p>
            <a:endParaRPr lang="en-GB" altLang="fi-FI" dirty="0"/>
          </a:p>
          <a:p>
            <a:r>
              <a:rPr lang="en-GB" altLang="fi-FI" dirty="0"/>
              <a:t>Beside United Nations, the exercise will have participation from </a:t>
            </a:r>
            <a:r>
              <a:rPr lang="en-GB" altLang="fi-FI" dirty="0" err="1"/>
              <a:t>Nato</a:t>
            </a:r>
            <a:r>
              <a:rPr lang="en-GB" altLang="fi-FI" dirty="0"/>
              <a:t>, EU and AU,</a:t>
            </a:r>
            <a:endParaRPr lang="sv-SE" altLang="fi-FI" dirty="0"/>
          </a:p>
        </p:txBody>
      </p:sp>
      <p:sp>
        <p:nvSpPr>
          <p:cNvPr id="14340" name="Platshållare för bildnummer 3"/>
          <p:cNvSpPr txBox="1">
            <a:spLocks noGrp="1"/>
          </p:cNvSpPr>
          <p:nvPr/>
        </p:nvSpPr>
        <p:spPr bwMode="auto">
          <a:xfrm>
            <a:off x="3935209" y="8732251"/>
            <a:ext cx="3009277" cy="43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10" tIns="0" rIns="19310" bIns="0" anchor="b"/>
          <a:lstStyle>
            <a:lvl1pPr defTabSz="765175">
              <a:defRPr>
                <a:solidFill>
                  <a:schemeClr val="tx1"/>
                </a:solidFill>
                <a:latin typeface="Arial" panose="020B0604020202020204" pitchFamily="34" charset="0"/>
              </a:defRPr>
            </a:lvl1pPr>
            <a:lvl2pPr marL="742950" indent="-285750" defTabSz="765175">
              <a:defRPr>
                <a:solidFill>
                  <a:schemeClr val="tx1"/>
                </a:solidFill>
                <a:latin typeface="Arial" panose="020B0604020202020204" pitchFamily="34" charset="0"/>
              </a:defRPr>
            </a:lvl2pPr>
            <a:lvl3pPr marL="1143000" indent="-228600" defTabSz="765175">
              <a:defRPr>
                <a:solidFill>
                  <a:schemeClr val="tx1"/>
                </a:solidFill>
                <a:latin typeface="Arial" panose="020B0604020202020204" pitchFamily="34" charset="0"/>
              </a:defRPr>
            </a:lvl3pPr>
            <a:lvl4pPr marL="1600200" indent="-228600" defTabSz="765175">
              <a:defRPr>
                <a:solidFill>
                  <a:schemeClr val="tx1"/>
                </a:solidFill>
                <a:latin typeface="Arial" panose="020B0604020202020204" pitchFamily="34" charset="0"/>
              </a:defRPr>
            </a:lvl4pPr>
            <a:lvl5pPr marL="2057400" indent="-228600" defTabSz="765175">
              <a:defRPr>
                <a:solidFill>
                  <a:schemeClr val="tx1"/>
                </a:solidFill>
                <a:latin typeface="Arial" panose="020B0604020202020204" pitchFamily="34" charset="0"/>
              </a:defRPr>
            </a:lvl5pPr>
            <a:lvl6pPr marL="2514600" indent="-228600" defTabSz="765175" fontAlgn="base">
              <a:spcBef>
                <a:spcPct val="0"/>
              </a:spcBef>
              <a:spcAft>
                <a:spcPct val="0"/>
              </a:spcAft>
              <a:defRPr>
                <a:solidFill>
                  <a:schemeClr val="tx1"/>
                </a:solidFill>
                <a:latin typeface="Arial" panose="020B0604020202020204" pitchFamily="34" charset="0"/>
              </a:defRPr>
            </a:lvl6pPr>
            <a:lvl7pPr marL="2971800" indent="-228600" defTabSz="765175" fontAlgn="base">
              <a:spcBef>
                <a:spcPct val="0"/>
              </a:spcBef>
              <a:spcAft>
                <a:spcPct val="0"/>
              </a:spcAft>
              <a:defRPr>
                <a:solidFill>
                  <a:schemeClr val="tx1"/>
                </a:solidFill>
                <a:latin typeface="Arial" panose="020B0604020202020204" pitchFamily="34" charset="0"/>
              </a:defRPr>
            </a:lvl7pPr>
            <a:lvl8pPr marL="3429000" indent="-228600" defTabSz="765175" fontAlgn="base">
              <a:spcBef>
                <a:spcPct val="0"/>
              </a:spcBef>
              <a:spcAft>
                <a:spcPct val="0"/>
              </a:spcAft>
              <a:defRPr>
                <a:solidFill>
                  <a:schemeClr val="tx1"/>
                </a:solidFill>
                <a:latin typeface="Arial" panose="020B0604020202020204" pitchFamily="34" charset="0"/>
              </a:defRPr>
            </a:lvl8pPr>
            <a:lvl9pPr marL="3886200" indent="-228600" defTabSz="765175" fontAlgn="base">
              <a:spcBef>
                <a:spcPct val="0"/>
              </a:spcBef>
              <a:spcAft>
                <a:spcPct val="0"/>
              </a:spcAft>
              <a:defRPr>
                <a:solidFill>
                  <a:schemeClr val="tx1"/>
                </a:solidFill>
                <a:latin typeface="Arial" panose="020B0604020202020204" pitchFamily="34" charset="0"/>
              </a:defRPr>
            </a:lvl9pPr>
          </a:lstStyle>
          <a:p>
            <a:pPr algn="r" eaLnBrk="0" hangingPunct="0"/>
            <a:fld id="{14DDECB2-36CA-41A6-8848-CD889AC3C14C}" type="slidenum">
              <a:rPr lang="sv-SE" altLang="fi-FI" sz="1000" i="1">
                <a:latin typeface="Times New Roman" panose="02020603050405020304" pitchFamily="18" charset="0"/>
                <a:cs typeface="Arial" panose="020B0604020202020204" pitchFamily="34" charset="0"/>
              </a:rPr>
              <a:pPr algn="r" eaLnBrk="0" hangingPunct="0"/>
              <a:t>1</a:t>
            </a:fld>
            <a:endParaRPr lang="sv-SE" altLang="fi-FI" sz="1000" i="1">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87207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1987" name="Slide Number Placeholder 3"/>
          <p:cNvSpPr>
            <a:spLocks noGrp="1"/>
          </p:cNvSpPr>
          <p:nvPr>
            <p:ph type="sldNum" sz="quarter" idx="5"/>
          </p:nvPr>
        </p:nvSpPr>
        <p:spPr bwMode="auto">
          <a:noFill/>
          <a:ln>
            <a:miter lim="800000"/>
            <a:headEnd/>
            <a:tailEnd/>
          </a:ln>
        </p:spPr>
        <p:txBody>
          <a:bodyPr/>
          <a:lstStyle/>
          <a:p>
            <a:fld id="{428E8CE1-3C0A-4FFB-B8EA-684777E67030}" type="slidenum">
              <a:rPr lang="fi-FI" altLang="fi-FI" smtClean="0">
                <a:cs typeface="Arial" charset="0"/>
              </a:rPr>
              <a:pPr/>
              <a:t>19</a:t>
            </a:fld>
            <a:endParaRPr lang="fi-FI" altLang="fi-FI" smtClean="0">
              <a:cs typeface="Arial" charset="0"/>
            </a:endParaRPr>
          </a:p>
        </p:txBody>
      </p:sp>
    </p:spTree>
    <p:extLst>
      <p:ext uri="{BB962C8B-B14F-4D97-AF65-F5344CB8AC3E}">
        <p14:creationId xmlns:p14="http://schemas.microsoft.com/office/powerpoint/2010/main" val="1135227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Dian kuvan paikkamerkki 1"/>
          <p:cNvSpPr>
            <a:spLocks noGrp="1" noRot="1" noChangeAspect="1" noTextEdit="1"/>
          </p:cNvSpPr>
          <p:nvPr>
            <p:ph type="sldImg"/>
          </p:nvPr>
        </p:nvSpPr>
        <p:spPr bwMode="auto">
          <a:noFill/>
          <a:ln>
            <a:solidFill>
              <a:srgbClr val="000000"/>
            </a:solidFill>
            <a:miter lim="800000"/>
            <a:headEnd/>
            <a:tailEnd/>
          </a:ln>
        </p:spPr>
      </p:sp>
      <p:sp>
        <p:nvSpPr>
          <p:cNvPr id="44034"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ltLang="fi-FI" smtClean="0"/>
          </a:p>
        </p:txBody>
      </p:sp>
      <p:sp>
        <p:nvSpPr>
          <p:cNvPr id="44035" name="Dian numeron paikkamerkki 3"/>
          <p:cNvSpPr>
            <a:spLocks noGrp="1"/>
          </p:cNvSpPr>
          <p:nvPr>
            <p:ph type="sldNum" sz="quarter" idx="5"/>
          </p:nvPr>
        </p:nvSpPr>
        <p:spPr bwMode="auto">
          <a:noFill/>
          <a:ln>
            <a:miter lim="800000"/>
            <a:headEnd/>
            <a:tailEnd/>
          </a:ln>
        </p:spPr>
        <p:txBody>
          <a:bodyPr/>
          <a:lstStyle/>
          <a:p>
            <a:fld id="{7EF63C5F-4BCA-4093-869B-0A628BA89011}" type="slidenum">
              <a:rPr lang="fi-FI" altLang="fi-FI" smtClean="0">
                <a:cs typeface="Arial" charset="0"/>
              </a:rPr>
              <a:pPr/>
              <a:t>20</a:t>
            </a:fld>
            <a:endParaRPr lang="fi-FI" altLang="fi-FI" smtClean="0">
              <a:cs typeface="Arial" charset="0"/>
            </a:endParaRPr>
          </a:p>
        </p:txBody>
      </p:sp>
    </p:spTree>
    <p:extLst>
      <p:ext uri="{BB962C8B-B14F-4D97-AF65-F5344CB8AC3E}">
        <p14:creationId xmlns:p14="http://schemas.microsoft.com/office/powerpoint/2010/main" val="3728979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6083" name="Slide Number Placeholder 3"/>
          <p:cNvSpPr>
            <a:spLocks noGrp="1"/>
          </p:cNvSpPr>
          <p:nvPr>
            <p:ph type="sldNum" sz="quarter" idx="5"/>
          </p:nvPr>
        </p:nvSpPr>
        <p:spPr bwMode="auto">
          <a:noFill/>
          <a:ln>
            <a:miter lim="800000"/>
            <a:headEnd/>
            <a:tailEnd/>
          </a:ln>
        </p:spPr>
        <p:txBody>
          <a:bodyPr/>
          <a:lstStyle/>
          <a:p>
            <a:fld id="{58EF2440-7F4F-42EC-8D48-3CA05813E2BC}" type="slidenum">
              <a:rPr lang="fi-FI" altLang="fi-FI" smtClean="0">
                <a:cs typeface="Arial" charset="0"/>
              </a:rPr>
              <a:pPr/>
              <a:t>21</a:t>
            </a:fld>
            <a:endParaRPr lang="fi-FI" altLang="fi-FI" smtClean="0">
              <a:cs typeface="Arial" charset="0"/>
            </a:endParaRPr>
          </a:p>
        </p:txBody>
      </p:sp>
    </p:spTree>
    <p:extLst>
      <p:ext uri="{BB962C8B-B14F-4D97-AF65-F5344CB8AC3E}">
        <p14:creationId xmlns:p14="http://schemas.microsoft.com/office/powerpoint/2010/main" val="2934439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ian kuvan paikkamerkki 1"/>
          <p:cNvSpPr>
            <a:spLocks noGrp="1" noRot="1" noChangeAspect="1" noTextEdit="1"/>
          </p:cNvSpPr>
          <p:nvPr>
            <p:ph type="sldImg"/>
          </p:nvPr>
        </p:nvSpPr>
        <p:spPr bwMode="auto">
          <a:noFill/>
          <a:ln>
            <a:solidFill>
              <a:srgbClr val="000000"/>
            </a:solidFill>
            <a:miter lim="800000"/>
            <a:headEnd/>
            <a:tailEnd/>
          </a:ln>
        </p:spPr>
      </p:sp>
      <p:sp>
        <p:nvSpPr>
          <p:cNvPr id="48130"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ltLang="fi-FI" smtClean="0"/>
          </a:p>
        </p:txBody>
      </p:sp>
      <p:sp>
        <p:nvSpPr>
          <p:cNvPr id="48131" name="Dian numeron paikkamerkki 3"/>
          <p:cNvSpPr>
            <a:spLocks noGrp="1"/>
          </p:cNvSpPr>
          <p:nvPr>
            <p:ph type="sldNum" sz="quarter" idx="5"/>
          </p:nvPr>
        </p:nvSpPr>
        <p:spPr bwMode="auto">
          <a:noFill/>
          <a:ln>
            <a:miter lim="800000"/>
            <a:headEnd/>
            <a:tailEnd/>
          </a:ln>
        </p:spPr>
        <p:txBody>
          <a:bodyPr/>
          <a:lstStyle/>
          <a:p>
            <a:fld id="{C5C7D7B2-3B46-4BA2-B26B-00B917AF2852}" type="slidenum">
              <a:rPr lang="fi-FI" altLang="fi-FI" smtClean="0">
                <a:cs typeface="Arial" charset="0"/>
              </a:rPr>
              <a:pPr/>
              <a:t>22</a:t>
            </a:fld>
            <a:endParaRPr lang="fi-FI" altLang="fi-FI" smtClean="0">
              <a:cs typeface="Arial" charset="0"/>
            </a:endParaRPr>
          </a:p>
        </p:txBody>
      </p:sp>
    </p:spTree>
    <p:extLst>
      <p:ext uri="{BB962C8B-B14F-4D97-AF65-F5344CB8AC3E}">
        <p14:creationId xmlns:p14="http://schemas.microsoft.com/office/powerpoint/2010/main" val="1316110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0179" name="Slide Number Placeholder 3"/>
          <p:cNvSpPr>
            <a:spLocks noGrp="1"/>
          </p:cNvSpPr>
          <p:nvPr>
            <p:ph type="sldNum" sz="quarter" idx="5"/>
          </p:nvPr>
        </p:nvSpPr>
        <p:spPr bwMode="auto">
          <a:noFill/>
          <a:ln>
            <a:miter lim="800000"/>
            <a:headEnd/>
            <a:tailEnd/>
          </a:ln>
        </p:spPr>
        <p:txBody>
          <a:bodyPr/>
          <a:lstStyle/>
          <a:p>
            <a:fld id="{33EB0923-2563-4C4F-AD6A-B9325AA06386}" type="slidenum">
              <a:rPr lang="fi-FI" altLang="fi-FI" smtClean="0">
                <a:cs typeface="Arial" charset="0"/>
              </a:rPr>
              <a:pPr/>
              <a:t>23</a:t>
            </a:fld>
            <a:endParaRPr lang="fi-FI" altLang="fi-FI" smtClean="0">
              <a:cs typeface="Arial" charset="0"/>
            </a:endParaRPr>
          </a:p>
        </p:txBody>
      </p:sp>
    </p:spTree>
    <p:extLst>
      <p:ext uri="{BB962C8B-B14F-4D97-AF65-F5344CB8AC3E}">
        <p14:creationId xmlns:p14="http://schemas.microsoft.com/office/powerpoint/2010/main" val="1560430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ian kuvan paikkamerkki 1"/>
          <p:cNvSpPr>
            <a:spLocks noGrp="1" noRot="1" noChangeAspect="1" noTextEdit="1"/>
          </p:cNvSpPr>
          <p:nvPr>
            <p:ph type="sldImg"/>
          </p:nvPr>
        </p:nvSpPr>
        <p:spPr bwMode="auto">
          <a:noFill/>
          <a:ln>
            <a:solidFill>
              <a:srgbClr val="000000"/>
            </a:solidFill>
            <a:miter lim="800000"/>
            <a:headEnd/>
            <a:tailEnd/>
          </a:ln>
        </p:spPr>
      </p:sp>
      <p:sp>
        <p:nvSpPr>
          <p:cNvPr id="54274"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ltLang="fi-FI" smtClean="0"/>
          </a:p>
        </p:txBody>
      </p:sp>
      <p:sp>
        <p:nvSpPr>
          <p:cNvPr id="54275" name="Dian numeron paikkamerkki 3"/>
          <p:cNvSpPr>
            <a:spLocks noGrp="1"/>
          </p:cNvSpPr>
          <p:nvPr>
            <p:ph type="sldNum" sz="quarter" idx="5"/>
          </p:nvPr>
        </p:nvSpPr>
        <p:spPr bwMode="auto">
          <a:noFill/>
          <a:ln>
            <a:miter lim="800000"/>
            <a:headEnd/>
            <a:tailEnd/>
          </a:ln>
        </p:spPr>
        <p:txBody>
          <a:bodyPr/>
          <a:lstStyle/>
          <a:p>
            <a:fld id="{E87EA7B6-E04A-4F83-A9B1-6EC9137E11D8}" type="slidenum">
              <a:rPr lang="fi-FI" altLang="fi-FI" smtClean="0">
                <a:cs typeface="Arial" charset="0"/>
              </a:rPr>
              <a:pPr/>
              <a:t>24</a:t>
            </a:fld>
            <a:endParaRPr lang="fi-FI" altLang="fi-FI" smtClean="0">
              <a:cs typeface="Arial" charset="0"/>
            </a:endParaRPr>
          </a:p>
        </p:txBody>
      </p:sp>
    </p:spTree>
    <p:extLst>
      <p:ext uri="{BB962C8B-B14F-4D97-AF65-F5344CB8AC3E}">
        <p14:creationId xmlns:p14="http://schemas.microsoft.com/office/powerpoint/2010/main" val="3292234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6323" name="Slide Number Placeholder 3"/>
          <p:cNvSpPr>
            <a:spLocks noGrp="1"/>
          </p:cNvSpPr>
          <p:nvPr>
            <p:ph type="sldNum" sz="quarter" idx="5"/>
          </p:nvPr>
        </p:nvSpPr>
        <p:spPr bwMode="auto">
          <a:noFill/>
          <a:ln>
            <a:miter lim="800000"/>
            <a:headEnd/>
            <a:tailEnd/>
          </a:ln>
        </p:spPr>
        <p:txBody>
          <a:bodyPr/>
          <a:lstStyle/>
          <a:p>
            <a:fld id="{8CC195EF-01D8-42C5-80D8-CC32AE0A903A}" type="slidenum">
              <a:rPr lang="fi-FI" altLang="fi-FI" smtClean="0">
                <a:cs typeface="Arial" charset="0"/>
              </a:rPr>
              <a:pPr/>
              <a:t>25</a:t>
            </a:fld>
            <a:endParaRPr lang="fi-FI" altLang="fi-FI" smtClean="0">
              <a:cs typeface="Arial" charset="0"/>
            </a:endParaRPr>
          </a:p>
        </p:txBody>
      </p:sp>
    </p:spTree>
    <p:extLst>
      <p:ext uri="{BB962C8B-B14F-4D97-AF65-F5344CB8AC3E}">
        <p14:creationId xmlns:p14="http://schemas.microsoft.com/office/powerpoint/2010/main" val="1301577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8371" name="Slide Number Placeholder 3"/>
          <p:cNvSpPr>
            <a:spLocks noGrp="1"/>
          </p:cNvSpPr>
          <p:nvPr>
            <p:ph type="sldNum" sz="quarter" idx="5"/>
          </p:nvPr>
        </p:nvSpPr>
        <p:spPr bwMode="auto">
          <a:noFill/>
          <a:ln>
            <a:miter lim="800000"/>
            <a:headEnd/>
            <a:tailEnd/>
          </a:ln>
        </p:spPr>
        <p:txBody>
          <a:bodyPr/>
          <a:lstStyle/>
          <a:p>
            <a:fld id="{BDB8A22C-D123-41BC-B981-D92BCEA4C288}" type="slidenum">
              <a:rPr lang="fi-FI" altLang="fi-FI" smtClean="0">
                <a:cs typeface="Arial" charset="0"/>
              </a:rPr>
              <a:pPr/>
              <a:t>26</a:t>
            </a:fld>
            <a:endParaRPr lang="fi-FI" altLang="fi-FI" smtClean="0">
              <a:cs typeface="Arial" charset="0"/>
            </a:endParaRPr>
          </a:p>
        </p:txBody>
      </p:sp>
    </p:spTree>
    <p:extLst>
      <p:ext uri="{BB962C8B-B14F-4D97-AF65-F5344CB8AC3E}">
        <p14:creationId xmlns:p14="http://schemas.microsoft.com/office/powerpoint/2010/main" val="873114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Dian kuvan paikkamerkki 1"/>
          <p:cNvSpPr>
            <a:spLocks noGrp="1" noRot="1" noChangeAspect="1" noTextEdit="1"/>
          </p:cNvSpPr>
          <p:nvPr>
            <p:ph type="sldImg"/>
          </p:nvPr>
        </p:nvSpPr>
        <p:spPr bwMode="auto">
          <a:noFill/>
          <a:ln>
            <a:solidFill>
              <a:srgbClr val="000000"/>
            </a:solidFill>
            <a:miter lim="800000"/>
            <a:headEnd/>
            <a:tailEnd/>
          </a:ln>
        </p:spPr>
      </p:sp>
      <p:sp>
        <p:nvSpPr>
          <p:cNvPr id="3" name="Huomautusten paikkamerkki 2"/>
          <p:cNvSpPr>
            <a:spLocks noGrp="1"/>
          </p:cNvSpPr>
          <p:nvPr>
            <p:ph type="body" idx="1"/>
          </p:nvPr>
        </p:nvSpPr>
        <p:spPr/>
        <p:txBody>
          <a:bodyPr>
            <a:normAutofit fontScale="92500" lnSpcReduction="10000"/>
          </a:bodyPr>
          <a:lstStyle/>
          <a:p>
            <a:pPr marL="285736" indent="-285736" eaLnBrk="1" hangingPunct="1">
              <a:lnSpc>
                <a:spcPct val="80000"/>
              </a:lnSpc>
              <a:buFontTx/>
              <a:buChar char="•"/>
              <a:defRPr/>
            </a:pPr>
            <a:r>
              <a:rPr lang="fi-FI" altLang="en-US" sz="1300" dirty="0"/>
              <a:t>OK</a:t>
            </a:r>
            <a:endParaRPr lang="en-US" altLang="en-US" sz="1300" dirty="0"/>
          </a:p>
          <a:p>
            <a:pPr marL="285736" indent="-285736" eaLnBrk="1" hangingPunct="1">
              <a:lnSpc>
                <a:spcPct val="80000"/>
              </a:lnSpc>
              <a:buFontTx/>
              <a:buChar char="•"/>
              <a:defRPr/>
            </a:pPr>
            <a:r>
              <a:rPr lang="en-US" altLang="en-US" sz="1300" dirty="0"/>
              <a:t>Established in 2013</a:t>
            </a:r>
          </a:p>
          <a:p>
            <a:pPr marL="742913" lvl="1" indent="-285736" eaLnBrk="1" hangingPunct="1">
              <a:lnSpc>
                <a:spcPct val="80000"/>
              </a:lnSpc>
              <a:buFontTx/>
              <a:buChar char="•"/>
              <a:defRPr/>
            </a:pPr>
            <a:r>
              <a:rPr lang="en-US" altLang="en-US" sz="1400" dirty="0"/>
              <a:t>IOT support the </a:t>
            </a:r>
            <a:r>
              <a:rPr lang="en-US" altLang="en-US" sz="1400" dirty="0" err="1"/>
              <a:t>Defence</a:t>
            </a:r>
            <a:r>
              <a:rPr lang="en-US" altLang="en-US" sz="1400" dirty="0"/>
              <a:t> Forces evaluations of units submitted to NATO Pool of Forces</a:t>
            </a:r>
          </a:p>
          <a:p>
            <a:pPr marL="742913" lvl="1" indent="-285736" eaLnBrk="1" hangingPunct="1">
              <a:lnSpc>
                <a:spcPct val="80000"/>
              </a:lnSpc>
              <a:buFontTx/>
              <a:buChar char="•"/>
              <a:defRPr/>
            </a:pPr>
            <a:r>
              <a:rPr lang="en-US" altLang="en-US" sz="1400" dirty="0">
                <a:solidFill>
                  <a:srgbClr val="FF0000"/>
                </a:solidFill>
              </a:rPr>
              <a:t>Implement best practices from NATO OCC E&amp;F to national evaluation</a:t>
            </a:r>
            <a:r>
              <a:rPr lang="en-US" altLang="en-US" sz="1400" dirty="0"/>
              <a:t> </a:t>
            </a:r>
          </a:p>
          <a:p>
            <a:pPr marL="742913" lvl="1" indent="-285736" eaLnBrk="1" hangingPunct="1">
              <a:lnSpc>
                <a:spcPct val="80000"/>
              </a:lnSpc>
              <a:buFontTx/>
              <a:buChar char="•"/>
              <a:defRPr/>
            </a:pPr>
            <a:endParaRPr lang="en-US" altLang="en-US" sz="1400" dirty="0"/>
          </a:p>
          <a:p>
            <a:pPr marL="285736" indent="-285736" eaLnBrk="1" hangingPunct="1">
              <a:lnSpc>
                <a:spcPct val="80000"/>
              </a:lnSpc>
              <a:buFontTx/>
              <a:buChar char="•"/>
              <a:defRPr/>
            </a:pPr>
            <a:r>
              <a:rPr lang="en-US" altLang="en-US" sz="1300" dirty="0"/>
              <a:t>FDF OCC E&amp;F Centre of Expertise supports the planning, preparation and execution of all evaluations</a:t>
            </a:r>
          </a:p>
          <a:p>
            <a:pPr marL="742913" lvl="1" indent="-285736" eaLnBrk="1" hangingPunct="1">
              <a:lnSpc>
                <a:spcPct val="80000"/>
              </a:lnSpc>
              <a:buFontTx/>
              <a:buChar char="•"/>
              <a:defRPr/>
            </a:pPr>
            <a:r>
              <a:rPr lang="en-US" altLang="en-US" sz="1400" dirty="0"/>
              <a:t>Level 1 expertise (Support Level 2 expertise)</a:t>
            </a:r>
          </a:p>
          <a:p>
            <a:pPr marL="742913" lvl="1" indent="-285736" eaLnBrk="1" hangingPunct="1">
              <a:lnSpc>
                <a:spcPct val="80000"/>
              </a:lnSpc>
              <a:buFontTx/>
              <a:buChar char="•"/>
              <a:defRPr/>
            </a:pPr>
            <a:r>
              <a:rPr lang="en-US" altLang="en-US" sz="1400" dirty="0"/>
              <a:t>OCC E&amp;F Tool and database (LAN with work stations and server)</a:t>
            </a:r>
          </a:p>
          <a:p>
            <a:pPr marL="742913" lvl="1" indent="-285736" eaLnBrk="1" hangingPunct="1">
              <a:lnSpc>
                <a:spcPct val="80000"/>
              </a:lnSpc>
              <a:buFontTx/>
              <a:buChar char="•"/>
              <a:defRPr/>
            </a:pPr>
            <a:r>
              <a:rPr lang="en-US" altLang="en-US" sz="1400" dirty="0"/>
              <a:t>Nationally conducted supporting training for evaluators</a:t>
            </a:r>
          </a:p>
          <a:p>
            <a:pPr marL="742913" lvl="1" indent="-285736" eaLnBrk="1" hangingPunct="1">
              <a:lnSpc>
                <a:spcPct val="80000"/>
              </a:lnSpc>
              <a:buFontTx/>
              <a:buChar char="•"/>
              <a:defRPr/>
            </a:pPr>
            <a:r>
              <a:rPr lang="en-US" altLang="en-US" sz="1400" dirty="0"/>
              <a:t>Managing the national pool of evaluators and subject matter experts (SME)</a:t>
            </a:r>
          </a:p>
          <a:p>
            <a:pPr marL="742913" lvl="1" indent="-285736" eaLnBrk="1" hangingPunct="1">
              <a:lnSpc>
                <a:spcPct val="80000"/>
              </a:lnSpc>
              <a:buFontTx/>
              <a:buChar char="•"/>
              <a:defRPr/>
            </a:pPr>
            <a:r>
              <a:rPr lang="en-US" altLang="en-US" sz="1400" dirty="0"/>
              <a:t>Coordinating Level 1 and database training</a:t>
            </a:r>
          </a:p>
          <a:p>
            <a:pPr marL="285736" indent="-285736" eaLnBrk="1" hangingPunct="1">
              <a:lnSpc>
                <a:spcPct val="80000"/>
              </a:lnSpc>
              <a:buFontTx/>
              <a:buChar char="•"/>
              <a:defRPr/>
            </a:pPr>
            <a:endParaRPr lang="en-US" altLang="en-US" sz="1300" dirty="0">
              <a:solidFill>
                <a:srgbClr val="FF0000"/>
              </a:solidFill>
            </a:endParaRPr>
          </a:p>
          <a:p>
            <a:pPr marL="285736" indent="-285736" eaLnBrk="1" hangingPunct="1">
              <a:lnSpc>
                <a:spcPct val="80000"/>
              </a:lnSpc>
              <a:buFontTx/>
              <a:buChar char="•"/>
              <a:defRPr/>
            </a:pPr>
            <a:r>
              <a:rPr lang="en-US" altLang="en-US" sz="1300" dirty="0">
                <a:solidFill>
                  <a:srgbClr val="FF0000"/>
                </a:solidFill>
              </a:rPr>
              <a:t>Outlining</a:t>
            </a:r>
            <a:r>
              <a:rPr lang="en-US" altLang="en-US" sz="1300" dirty="0"/>
              <a:t> the guidance of national OCC E&amp;F process and tasks</a:t>
            </a:r>
          </a:p>
          <a:p>
            <a:pPr marL="285736" indent="-285736" eaLnBrk="1" hangingPunct="1">
              <a:lnSpc>
                <a:spcPct val="80000"/>
              </a:lnSpc>
              <a:buFontTx/>
              <a:buChar char="•"/>
              <a:defRPr/>
            </a:pPr>
            <a:endParaRPr lang="en-US" altLang="en-US" sz="1300" dirty="0"/>
          </a:p>
          <a:p>
            <a:pPr marL="285736" indent="-285736" eaLnBrk="1" hangingPunct="1">
              <a:lnSpc>
                <a:spcPct val="80000"/>
              </a:lnSpc>
              <a:buFontTx/>
              <a:buChar char="•"/>
              <a:defRPr/>
            </a:pPr>
            <a:r>
              <a:rPr lang="en-US" altLang="en-US" sz="1300" dirty="0"/>
              <a:t>Evaluation mechanism supports force generation in relation to</a:t>
            </a:r>
          </a:p>
          <a:p>
            <a:pPr marL="742913" lvl="1" indent="-285736" eaLnBrk="1" hangingPunct="1">
              <a:lnSpc>
                <a:spcPct val="80000"/>
              </a:lnSpc>
              <a:buFontTx/>
              <a:buChar char="•"/>
              <a:defRPr/>
            </a:pPr>
            <a:r>
              <a:rPr lang="en-US" altLang="en-US" sz="1400" dirty="0"/>
              <a:t>NATO-led operations</a:t>
            </a:r>
          </a:p>
          <a:p>
            <a:pPr marL="742913" lvl="1" indent="-285736" eaLnBrk="1" hangingPunct="1">
              <a:lnSpc>
                <a:spcPct val="80000"/>
              </a:lnSpc>
              <a:buFontTx/>
              <a:buChar char="•"/>
              <a:defRPr/>
            </a:pPr>
            <a:r>
              <a:rPr lang="en-US" altLang="en-US" sz="1400" dirty="0">
                <a:solidFill>
                  <a:srgbClr val="FF0000"/>
                </a:solidFill>
              </a:rPr>
              <a:t>NATO Response Force</a:t>
            </a:r>
          </a:p>
          <a:p>
            <a:pPr marL="742913" lvl="1" indent="-285736" eaLnBrk="1" hangingPunct="1">
              <a:lnSpc>
                <a:spcPct val="80000"/>
              </a:lnSpc>
              <a:buFontTx/>
              <a:buChar char="•"/>
              <a:defRPr/>
            </a:pPr>
            <a:r>
              <a:rPr lang="en-US" altLang="en-US" sz="1400" dirty="0" err="1"/>
              <a:t>Defence</a:t>
            </a:r>
            <a:r>
              <a:rPr lang="en-US" altLang="en-US" sz="1400" dirty="0"/>
              <a:t> Forces </a:t>
            </a:r>
            <a:r>
              <a:rPr lang="en-US" altLang="en-US" sz="1400" dirty="0" err="1"/>
              <a:t>modernisation</a:t>
            </a:r>
            <a:endParaRPr lang="en-US" altLang="en-US" sz="1400" dirty="0"/>
          </a:p>
          <a:p>
            <a:pPr>
              <a:defRPr/>
            </a:pPr>
            <a:endParaRPr lang="fi-FI" dirty="0"/>
          </a:p>
        </p:txBody>
      </p:sp>
      <p:sp>
        <p:nvSpPr>
          <p:cNvPr id="60419" name="Dian numeron paikkamerkki 3"/>
          <p:cNvSpPr>
            <a:spLocks noGrp="1"/>
          </p:cNvSpPr>
          <p:nvPr>
            <p:ph type="sldNum" sz="quarter" idx="5"/>
          </p:nvPr>
        </p:nvSpPr>
        <p:spPr bwMode="auto">
          <a:noFill/>
          <a:ln>
            <a:miter lim="800000"/>
            <a:headEnd/>
            <a:tailEnd/>
          </a:ln>
        </p:spPr>
        <p:txBody>
          <a:bodyPr/>
          <a:lstStyle/>
          <a:p>
            <a:fld id="{A50F34A9-47C5-40E1-A077-DAACD075CE81}" type="slidenum">
              <a:rPr lang="fi-FI" altLang="fi-FI" smtClean="0">
                <a:cs typeface="Arial" charset="0"/>
              </a:rPr>
              <a:pPr/>
              <a:t>27</a:t>
            </a:fld>
            <a:endParaRPr lang="fi-FI" altLang="fi-FI" smtClean="0">
              <a:cs typeface="Arial" charset="0"/>
            </a:endParaRPr>
          </a:p>
        </p:txBody>
      </p:sp>
    </p:spTree>
    <p:extLst>
      <p:ext uri="{BB962C8B-B14F-4D97-AF65-F5344CB8AC3E}">
        <p14:creationId xmlns:p14="http://schemas.microsoft.com/office/powerpoint/2010/main" val="2537688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Dian kuvan paikkamerkki 1"/>
          <p:cNvSpPr>
            <a:spLocks noGrp="1" noRot="1" noChangeAspect="1" noTextEdit="1"/>
          </p:cNvSpPr>
          <p:nvPr>
            <p:ph type="sldImg"/>
          </p:nvPr>
        </p:nvSpPr>
        <p:spPr bwMode="auto">
          <a:noFill/>
          <a:ln>
            <a:solidFill>
              <a:srgbClr val="000000"/>
            </a:solidFill>
            <a:miter lim="800000"/>
            <a:headEnd/>
            <a:tailEnd/>
          </a:ln>
        </p:spPr>
      </p:sp>
      <p:sp>
        <p:nvSpPr>
          <p:cNvPr id="66562"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ltLang="fi-FI" smtClean="0"/>
          </a:p>
        </p:txBody>
      </p:sp>
      <p:sp>
        <p:nvSpPr>
          <p:cNvPr id="66563" name="Dian numeron paikkamerkki 3"/>
          <p:cNvSpPr>
            <a:spLocks noGrp="1"/>
          </p:cNvSpPr>
          <p:nvPr>
            <p:ph type="sldNum" sz="quarter" idx="5"/>
          </p:nvPr>
        </p:nvSpPr>
        <p:spPr bwMode="auto">
          <a:noFill/>
          <a:ln>
            <a:miter lim="800000"/>
            <a:headEnd/>
            <a:tailEnd/>
          </a:ln>
        </p:spPr>
        <p:txBody>
          <a:bodyPr/>
          <a:lstStyle/>
          <a:p>
            <a:fld id="{2DB8432B-C42E-4D91-A05E-172694F9FBA4}" type="slidenum">
              <a:rPr lang="fi-FI" altLang="fi-FI" smtClean="0">
                <a:cs typeface="Arial" charset="0"/>
              </a:rPr>
              <a:pPr/>
              <a:t>28</a:t>
            </a:fld>
            <a:endParaRPr lang="fi-FI" altLang="fi-FI" smtClean="0">
              <a:cs typeface="Arial" charset="0"/>
            </a:endParaRPr>
          </a:p>
        </p:txBody>
      </p:sp>
    </p:spTree>
    <p:extLst>
      <p:ext uri="{BB962C8B-B14F-4D97-AF65-F5344CB8AC3E}">
        <p14:creationId xmlns:p14="http://schemas.microsoft.com/office/powerpoint/2010/main" val="263108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Dian kuvan paikkamerkki 1"/>
          <p:cNvSpPr>
            <a:spLocks noGrp="1" noRot="1" noChangeAspect="1" noTextEdit="1"/>
          </p:cNvSpPr>
          <p:nvPr>
            <p:ph type="sldImg"/>
          </p:nvPr>
        </p:nvSpPr>
        <p:spPr bwMode="auto">
          <a:noFill/>
          <a:ln>
            <a:solidFill>
              <a:srgbClr val="000000"/>
            </a:solidFill>
            <a:miter lim="800000"/>
            <a:headEnd/>
            <a:tailEnd/>
          </a:ln>
        </p:spPr>
      </p:sp>
      <p:sp>
        <p:nvSpPr>
          <p:cNvPr id="11266"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ltLang="fi-FI" smtClean="0"/>
          </a:p>
        </p:txBody>
      </p:sp>
      <p:sp>
        <p:nvSpPr>
          <p:cNvPr id="11267" name="Dian numeron paikkamerkki 3"/>
          <p:cNvSpPr>
            <a:spLocks noGrp="1"/>
          </p:cNvSpPr>
          <p:nvPr>
            <p:ph type="sldNum" sz="quarter" idx="5"/>
          </p:nvPr>
        </p:nvSpPr>
        <p:spPr bwMode="auto">
          <a:noFill/>
          <a:ln>
            <a:miter lim="800000"/>
            <a:headEnd/>
            <a:tailEnd/>
          </a:ln>
        </p:spPr>
        <p:txBody>
          <a:bodyPr/>
          <a:lstStyle/>
          <a:p>
            <a:fld id="{FE9E8CE5-3D10-4EE3-B730-AF947016204B}" type="slidenum">
              <a:rPr lang="fi-FI" altLang="fi-FI" smtClean="0">
                <a:cs typeface="Arial" charset="0"/>
              </a:rPr>
              <a:pPr/>
              <a:t>2</a:t>
            </a:fld>
            <a:endParaRPr lang="fi-FI" altLang="fi-FI" smtClean="0">
              <a:cs typeface="Arial" charset="0"/>
            </a:endParaRPr>
          </a:p>
        </p:txBody>
      </p:sp>
    </p:spTree>
    <p:extLst>
      <p:ext uri="{BB962C8B-B14F-4D97-AF65-F5344CB8AC3E}">
        <p14:creationId xmlns:p14="http://schemas.microsoft.com/office/powerpoint/2010/main" val="3839930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2227" name="Slide Number Placeholder 3"/>
          <p:cNvSpPr>
            <a:spLocks noGrp="1"/>
          </p:cNvSpPr>
          <p:nvPr>
            <p:ph type="sldNum" sz="quarter" idx="5"/>
          </p:nvPr>
        </p:nvSpPr>
        <p:spPr bwMode="auto">
          <a:noFill/>
          <a:ln>
            <a:miter lim="800000"/>
            <a:headEnd/>
            <a:tailEnd/>
          </a:ln>
        </p:spPr>
        <p:txBody>
          <a:bodyPr/>
          <a:lstStyle/>
          <a:p>
            <a:fld id="{6C4AD19B-7303-4AA6-AE11-BE1957AB84D8}" type="slidenum">
              <a:rPr lang="fi-FI" altLang="fi-FI" smtClean="0">
                <a:cs typeface="Arial" charset="0"/>
              </a:rPr>
              <a:pPr/>
              <a:t>29</a:t>
            </a:fld>
            <a:endParaRPr lang="fi-FI" altLang="fi-FI" smtClean="0">
              <a:cs typeface="Arial" charset="0"/>
            </a:endParaRPr>
          </a:p>
        </p:txBody>
      </p:sp>
    </p:spTree>
    <p:extLst>
      <p:ext uri="{BB962C8B-B14F-4D97-AF65-F5344CB8AC3E}">
        <p14:creationId xmlns:p14="http://schemas.microsoft.com/office/powerpoint/2010/main" val="735533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Dian kuvan paikkamerkki 1"/>
          <p:cNvSpPr>
            <a:spLocks noGrp="1" noRot="1" noChangeAspect="1" noTextEdit="1"/>
          </p:cNvSpPr>
          <p:nvPr>
            <p:ph type="sldImg"/>
          </p:nvPr>
        </p:nvSpPr>
        <p:spPr bwMode="auto">
          <a:noFill/>
          <a:ln>
            <a:solidFill>
              <a:srgbClr val="000000"/>
            </a:solidFill>
            <a:miter lim="800000"/>
            <a:headEnd/>
            <a:tailEnd/>
          </a:ln>
        </p:spPr>
      </p:sp>
      <p:sp>
        <p:nvSpPr>
          <p:cNvPr id="68610"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ltLang="fi-FI" smtClean="0"/>
          </a:p>
        </p:txBody>
      </p:sp>
      <p:sp>
        <p:nvSpPr>
          <p:cNvPr id="68611" name="Dian numeron paikkamerkki 3"/>
          <p:cNvSpPr>
            <a:spLocks noGrp="1"/>
          </p:cNvSpPr>
          <p:nvPr>
            <p:ph type="sldNum" sz="quarter" idx="5"/>
          </p:nvPr>
        </p:nvSpPr>
        <p:spPr bwMode="auto">
          <a:noFill/>
          <a:ln>
            <a:miter lim="800000"/>
            <a:headEnd/>
            <a:tailEnd/>
          </a:ln>
        </p:spPr>
        <p:txBody>
          <a:bodyPr/>
          <a:lstStyle/>
          <a:p>
            <a:fld id="{EC238FB9-2975-4A48-B9B4-C8BDE1389852}" type="slidenum">
              <a:rPr lang="fi-FI" altLang="fi-FI" smtClean="0">
                <a:cs typeface="Arial" charset="0"/>
              </a:rPr>
              <a:pPr/>
              <a:t>30</a:t>
            </a:fld>
            <a:endParaRPr lang="fi-FI" altLang="fi-FI" smtClean="0">
              <a:cs typeface="Arial" charset="0"/>
            </a:endParaRPr>
          </a:p>
        </p:txBody>
      </p:sp>
    </p:spTree>
    <p:extLst>
      <p:ext uri="{BB962C8B-B14F-4D97-AF65-F5344CB8AC3E}">
        <p14:creationId xmlns:p14="http://schemas.microsoft.com/office/powerpoint/2010/main" val="3663983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Dian kuvan paikkamerkki 1"/>
          <p:cNvSpPr>
            <a:spLocks noGrp="1" noRot="1" noChangeAspect="1" noTextEdit="1"/>
          </p:cNvSpPr>
          <p:nvPr>
            <p:ph type="sldImg"/>
          </p:nvPr>
        </p:nvSpPr>
        <p:spPr bwMode="auto">
          <a:noFill/>
          <a:ln>
            <a:solidFill>
              <a:srgbClr val="000000"/>
            </a:solidFill>
            <a:miter lim="800000"/>
            <a:headEnd/>
            <a:tailEnd/>
          </a:ln>
        </p:spPr>
      </p:sp>
      <p:sp>
        <p:nvSpPr>
          <p:cNvPr id="70658"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ltLang="fi-FI" smtClean="0"/>
          </a:p>
        </p:txBody>
      </p:sp>
      <p:sp>
        <p:nvSpPr>
          <p:cNvPr id="70659" name="Dian numeron paikkamerkki 3"/>
          <p:cNvSpPr>
            <a:spLocks noGrp="1"/>
          </p:cNvSpPr>
          <p:nvPr>
            <p:ph type="sldNum" sz="quarter" idx="5"/>
          </p:nvPr>
        </p:nvSpPr>
        <p:spPr bwMode="auto">
          <a:noFill/>
          <a:ln>
            <a:miter lim="800000"/>
            <a:headEnd/>
            <a:tailEnd/>
          </a:ln>
        </p:spPr>
        <p:txBody>
          <a:bodyPr/>
          <a:lstStyle/>
          <a:p>
            <a:fld id="{ECA137D1-61A6-48C8-BBA7-CB7D30CEF556}" type="slidenum">
              <a:rPr lang="fi-FI" altLang="fi-FI" smtClean="0">
                <a:cs typeface="Arial" charset="0"/>
              </a:rPr>
              <a:pPr/>
              <a:t>31</a:t>
            </a:fld>
            <a:endParaRPr lang="fi-FI" altLang="fi-FI" smtClean="0">
              <a:cs typeface="Arial" charset="0"/>
            </a:endParaRPr>
          </a:p>
        </p:txBody>
      </p:sp>
    </p:spTree>
    <p:extLst>
      <p:ext uri="{BB962C8B-B14F-4D97-AF65-F5344CB8AC3E}">
        <p14:creationId xmlns:p14="http://schemas.microsoft.com/office/powerpoint/2010/main" val="4255510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Dian kuvan paikkamerkki 1"/>
          <p:cNvSpPr>
            <a:spLocks noGrp="1" noRot="1" noChangeAspect="1" noTextEdit="1"/>
          </p:cNvSpPr>
          <p:nvPr>
            <p:ph type="sldImg"/>
          </p:nvPr>
        </p:nvSpPr>
        <p:spPr bwMode="auto">
          <a:noFill/>
          <a:ln>
            <a:solidFill>
              <a:srgbClr val="000000"/>
            </a:solidFill>
            <a:miter lim="800000"/>
            <a:headEnd/>
            <a:tailEnd/>
          </a:ln>
        </p:spPr>
      </p:sp>
      <p:sp>
        <p:nvSpPr>
          <p:cNvPr id="72706"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ltLang="fi-FI" smtClean="0"/>
          </a:p>
        </p:txBody>
      </p:sp>
      <p:sp>
        <p:nvSpPr>
          <p:cNvPr id="72707" name="Dian numeron paikkamerkki 3"/>
          <p:cNvSpPr>
            <a:spLocks noGrp="1"/>
          </p:cNvSpPr>
          <p:nvPr>
            <p:ph type="sldNum" sz="quarter" idx="5"/>
          </p:nvPr>
        </p:nvSpPr>
        <p:spPr bwMode="auto">
          <a:noFill/>
          <a:ln>
            <a:miter lim="800000"/>
            <a:headEnd/>
            <a:tailEnd/>
          </a:ln>
        </p:spPr>
        <p:txBody>
          <a:bodyPr/>
          <a:lstStyle/>
          <a:p>
            <a:fld id="{F2C6CC96-0E6B-4382-980E-556F0CDBBBF3}" type="slidenum">
              <a:rPr lang="fi-FI" altLang="fi-FI" smtClean="0">
                <a:cs typeface="Arial" charset="0"/>
              </a:rPr>
              <a:pPr/>
              <a:t>32</a:t>
            </a:fld>
            <a:endParaRPr lang="fi-FI" altLang="fi-FI" smtClean="0">
              <a:cs typeface="Arial" charset="0"/>
            </a:endParaRPr>
          </a:p>
        </p:txBody>
      </p:sp>
    </p:spTree>
    <p:extLst>
      <p:ext uri="{BB962C8B-B14F-4D97-AF65-F5344CB8AC3E}">
        <p14:creationId xmlns:p14="http://schemas.microsoft.com/office/powerpoint/2010/main" val="269318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Dian kuvan paikkamerkki 1"/>
          <p:cNvSpPr>
            <a:spLocks noGrp="1" noRot="1" noChangeAspect="1" noTextEdit="1"/>
          </p:cNvSpPr>
          <p:nvPr>
            <p:ph type="sldImg"/>
          </p:nvPr>
        </p:nvSpPr>
        <p:spPr bwMode="auto">
          <a:noFill/>
          <a:ln>
            <a:solidFill>
              <a:srgbClr val="000000"/>
            </a:solidFill>
            <a:miter lim="800000"/>
            <a:headEnd/>
            <a:tailEnd/>
          </a:ln>
        </p:spPr>
      </p:sp>
      <p:sp>
        <p:nvSpPr>
          <p:cNvPr id="74754"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ltLang="fi-FI" smtClean="0"/>
          </a:p>
        </p:txBody>
      </p:sp>
      <p:sp>
        <p:nvSpPr>
          <p:cNvPr id="74755" name="Dian numeron paikkamerkki 3"/>
          <p:cNvSpPr>
            <a:spLocks noGrp="1"/>
          </p:cNvSpPr>
          <p:nvPr>
            <p:ph type="sldNum" sz="quarter" idx="5"/>
          </p:nvPr>
        </p:nvSpPr>
        <p:spPr bwMode="auto">
          <a:noFill/>
          <a:ln>
            <a:miter lim="800000"/>
            <a:headEnd/>
            <a:tailEnd/>
          </a:ln>
        </p:spPr>
        <p:txBody>
          <a:bodyPr/>
          <a:lstStyle/>
          <a:p>
            <a:fld id="{E33CB12B-A556-4ED3-AA82-1276F313BF3A}" type="slidenum">
              <a:rPr lang="fi-FI" altLang="fi-FI" smtClean="0">
                <a:cs typeface="Arial" charset="0"/>
              </a:rPr>
              <a:pPr/>
              <a:t>33</a:t>
            </a:fld>
            <a:endParaRPr lang="fi-FI" altLang="fi-FI" smtClean="0">
              <a:cs typeface="Arial" charset="0"/>
            </a:endParaRPr>
          </a:p>
        </p:txBody>
      </p:sp>
    </p:spTree>
    <p:extLst>
      <p:ext uri="{BB962C8B-B14F-4D97-AF65-F5344CB8AC3E}">
        <p14:creationId xmlns:p14="http://schemas.microsoft.com/office/powerpoint/2010/main" val="3113102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Dian kuvan paikkamerkki 1"/>
          <p:cNvSpPr>
            <a:spLocks noGrp="1" noRot="1" noChangeAspect="1" noTextEdit="1"/>
          </p:cNvSpPr>
          <p:nvPr>
            <p:ph type="sldImg"/>
          </p:nvPr>
        </p:nvSpPr>
        <p:spPr bwMode="auto">
          <a:noFill/>
          <a:ln>
            <a:solidFill>
              <a:srgbClr val="000000"/>
            </a:solidFill>
            <a:miter lim="800000"/>
            <a:headEnd/>
            <a:tailEnd/>
          </a:ln>
        </p:spPr>
      </p:sp>
      <p:sp>
        <p:nvSpPr>
          <p:cNvPr id="64514"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ltLang="fi-FI" smtClean="0"/>
          </a:p>
        </p:txBody>
      </p:sp>
      <p:sp>
        <p:nvSpPr>
          <p:cNvPr id="64515" name="Dian numeron paikkamerkki 3"/>
          <p:cNvSpPr>
            <a:spLocks noGrp="1"/>
          </p:cNvSpPr>
          <p:nvPr>
            <p:ph type="sldNum" sz="quarter" idx="5"/>
          </p:nvPr>
        </p:nvSpPr>
        <p:spPr bwMode="auto">
          <a:noFill/>
          <a:ln>
            <a:miter lim="800000"/>
            <a:headEnd/>
            <a:tailEnd/>
          </a:ln>
        </p:spPr>
        <p:txBody>
          <a:bodyPr/>
          <a:lstStyle/>
          <a:p>
            <a:fld id="{EE6587D8-1D76-4550-988F-BB3D4EA8CA96}" type="slidenum">
              <a:rPr lang="fi-FI" altLang="fi-FI" smtClean="0">
                <a:cs typeface="Arial" charset="0"/>
              </a:rPr>
              <a:pPr/>
              <a:t>35</a:t>
            </a:fld>
            <a:endParaRPr lang="fi-FI" altLang="fi-FI" smtClean="0">
              <a:cs typeface="Arial" charset="0"/>
            </a:endParaRPr>
          </a:p>
        </p:txBody>
      </p:sp>
    </p:spTree>
    <p:extLst>
      <p:ext uri="{BB962C8B-B14F-4D97-AF65-F5344CB8AC3E}">
        <p14:creationId xmlns:p14="http://schemas.microsoft.com/office/powerpoint/2010/main" val="1223654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Dian kuvan paikkamerkki 1"/>
          <p:cNvSpPr>
            <a:spLocks noGrp="1" noRot="1" noChangeAspect="1" noTextEdit="1"/>
          </p:cNvSpPr>
          <p:nvPr>
            <p:ph type="sldImg"/>
          </p:nvPr>
        </p:nvSpPr>
        <p:spPr bwMode="auto">
          <a:noFill/>
          <a:ln>
            <a:solidFill>
              <a:srgbClr val="000000"/>
            </a:solidFill>
            <a:miter lim="800000"/>
            <a:headEnd/>
            <a:tailEnd/>
          </a:ln>
        </p:spPr>
      </p:sp>
      <p:sp>
        <p:nvSpPr>
          <p:cNvPr id="29698"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ltLang="fi-FI" dirty="0" smtClean="0"/>
          </a:p>
        </p:txBody>
      </p:sp>
      <p:sp>
        <p:nvSpPr>
          <p:cNvPr id="29699" name="Dian numeron paikkamerkki 3"/>
          <p:cNvSpPr>
            <a:spLocks noGrp="1"/>
          </p:cNvSpPr>
          <p:nvPr>
            <p:ph type="sldNum" sz="quarter" idx="5"/>
          </p:nvPr>
        </p:nvSpPr>
        <p:spPr bwMode="auto">
          <a:noFill/>
          <a:ln>
            <a:miter lim="800000"/>
            <a:headEnd/>
            <a:tailEnd/>
          </a:ln>
        </p:spPr>
        <p:txBody>
          <a:bodyPr/>
          <a:lstStyle/>
          <a:p>
            <a:fld id="{5B9BDBE7-5A7C-478C-9250-47D92D72AD5D}" type="slidenum">
              <a:rPr lang="fi-FI" altLang="fi-FI" smtClean="0">
                <a:cs typeface="Arial" charset="0"/>
              </a:rPr>
              <a:pPr/>
              <a:t>3</a:t>
            </a:fld>
            <a:endParaRPr lang="fi-FI" altLang="fi-FI" smtClean="0">
              <a:cs typeface="Arial" charset="0"/>
            </a:endParaRPr>
          </a:p>
        </p:txBody>
      </p:sp>
    </p:spTree>
    <p:extLst>
      <p:ext uri="{BB962C8B-B14F-4D97-AF65-F5344CB8AC3E}">
        <p14:creationId xmlns:p14="http://schemas.microsoft.com/office/powerpoint/2010/main" val="1354240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795" name="Slide Number Placeholder 3"/>
          <p:cNvSpPr>
            <a:spLocks noGrp="1"/>
          </p:cNvSpPr>
          <p:nvPr>
            <p:ph type="sldNum" sz="quarter" idx="5"/>
          </p:nvPr>
        </p:nvSpPr>
        <p:spPr bwMode="auto">
          <a:noFill/>
          <a:ln>
            <a:miter lim="800000"/>
            <a:headEnd/>
            <a:tailEnd/>
          </a:ln>
        </p:spPr>
        <p:txBody>
          <a:bodyPr/>
          <a:lstStyle/>
          <a:p>
            <a:fld id="{7F443266-3B3F-42A6-8B2B-9B0CB6C08202}" type="slidenum">
              <a:rPr lang="fi-FI" altLang="fi-FI" smtClean="0">
                <a:cs typeface="Arial" charset="0"/>
              </a:rPr>
              <a:pPr/>
              <a:t>4</a:t>
            </a:fld>
            <a:endParaRPr lang="fi-FI" altLang="fi-FI" smtClean="0">
              <a:cs typeface="Arial" charset="0"/>
            </a:endParaRPr>
          </a:p>
        </p:txBody>
      </p:sp>
    </p:spTree>
    <p:extLst>
      <p:ext uri="{BB962C8B-B14F-4D97-AF65-F5344CB8AC3E}">
        <p14:creationId xmlns:p14="http://schemas.microsoft.com/office/powerpoint/2010/main" val="351323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1747" name="Slide Number Placeholder 3"/>
          <p:cNvSpPr>
            <a:spLocks noGrp="1"/>
          </p:cNvSpPr>
          <p:nvPr>
            <p:ph type="sldNum" sz="quarter" idx="5"/>
          </p:nvPr>
        </p:nvSpPr>
        <p:spPr bwMode="auto">
          <a:noFill/>
          <a:ln>
            <a:miter lim="800000"/>
            <a:headEnd/>
            <a:tailEnd/>
          </a:ln>
        </p:spPr>
        <p:txBody>
          <a:bodyPr/>
          <a:lstStyle/>
          <a:p>
            <a:fld id="{B8C9D6F3-9C63-4D77-9310-DBCA252EEA8B}" type="slidenum">
              <a:rPr lang="fi-FI" altLang="fi-FI" smtClean="0">
                <a:cs typeface="Arial" charset="0"/>
              </a:rPr>
              <a:pPr/>
              <a:t>5</a:t>
            </a:fld>
            <a:endParaRPr lang="fi-FI" altLang="fi-FI" smtClean="0">
              <a:cs typeface="Arial" charset="0"/>
            </a:endParaRPr>
          </a:p>
        </p:txBody>
      </p:sp>
    </p:spTree>
    <p:extLst>
      <p:ext uri="{BB962C8B-B14F-4D97-AF65-F5344CB8AC3E}">
        <p14:creationId xmlns:p14="http://schemas.microsoft.com/office/powerpoint/2010/main" val="197175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Dian kuvan paikkamerkki 1"/>
          <p:cNvSpPr>
            <a:spLocks noGrp="1" noRot="1" noChangeAspect="1" noTextEdit="1"/>
          </p:cNvSpPr>
          <p:nvPr>
            <p:ph type="sldImg"/>
          </p:nvPr>
        </p:nvSpPr>
        <p:spPr bwMode="auto">
          <a:noFill/>
          <a:ln>
            <a:solidFill>
              <a:srgbClr val="000000"/>
            </a:solidFill>
            <a:miter lim="800000"/>
            <a:headEnd/>
            <a:tailEnd/>
          </a:ln>
        </p:spPr>
      </p:sp>
      <p:sp>
        <p:nvSpPr>
          <p:cNvPr id="13314"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ltLang="fi-FI" smtClean="0"/>
          </a:p>
        </p:txBody>
      </p:sp>
      <p:sp>
        <p:nvSpPr>
          <p:cNvPr id="13315" name="Dian numeron paikkamerkki 3"/>
          <p:cNvSpPr>
            <a:spLocks noGrp="1"/>
          </p:cNvSpPr>
          <p:nvPr>
            <p:ph type="sldNum" sz="quarter" idx="5"/>
          </p:nvPr>
        </p:nvSpPr>
        <p:spPr bwMode="auto">
          <a:noFill/>
          <a:ln>
            <a:miter lim="800000"/>
            <a:headEnd/>
            <a:tailEnd/>
          </a:ln>
        </p:spPr>
        <p:txBody>
          <a:bodyPr/>
          <a:lstStyle/>
          <a:p>
            <a:fld id="{F6B7BAD1-4D99-47D9-BC7F-2DCB45A7B4DA}" type="slidenum">
              <a:rPr lang="fi-FI" altLang="fi-FI" smtClean="0">
                <a:cs typeface="Arial" charset="0"/>
              </a:rPr>
              <a:pPr/>
              <a:t>6</a:t>
            </a:fld>
            <a:endParaRPr lang="fi-FI" altLang="fi-FI" smtClean="0">
              <a:cs typeface="Arial" charset="0"/>
            </a:endParaRPr>
          </a:p>
        </p:txBody>
      </p:sp>
    </p:spTree>
    <p:extLst>
      <p:ext uri="{BB962C8B-B14F-4D97-AF65-F5344CB8AC3E}">
        <p14:creationId xmlns:p14="http://schemas.microsoft.com/office/powerpoint/2010/main" val="796896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363" name="Slide Number Placeholder 3"/>
          <p:cNvSpPr>
            <a:spLocks noGrp="1"/>
          </p:cNvSpPr>
          <p:nvPr>
            <p:ph type="sldNum" sz="quarter" idx="5"/>
          </p:nvPr>
        </p:nvSpPr>
        <p:spPr bwMode="auto">
          <a:noFill/>
          <a:ln>
            <a:miter lim="800000"/>
            <a:headEnd/>
            <a:tailEnd/>
          </a:ln>
        </p:spPr>
        <p:txBody>
          <a:bodyPr/>
          <a:lstStyle/>
          <a:p>
            <a:fld id="{4131E646-AB9C-4D97-BADA-FE543D317163}" type="slidenum">
              <a:rPr lang="fi-FI" altLang="fi-FI" smtClean="0">
                <a:cs typeface="Arial" charset="0"/>
              </a:rPr>
              <a:pPr/>
              <a:t>7</a:t>
            </a:fld>
            <a:endParaRPr lang="fi-FI" altLang="fi-FI" smtClean="0">
              <a:cs typeface="Arial" charset="0"/>
            </a:endParaRPr>
          </a:p>
        </p:txBody>
      </p:sp>
    </p:spTree>
    <p:extLst>
      <p:ext uri="{BB962C8B-B14F-4D97-AF65-F5344CB8AC3E}">
        <p14:creationId xmlns:p14="http://schemas.microsoft.com/office/powerpoint/2010/main" val="9468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411" name="Slide Number Placeholder 3"/>
          <p:cNvSpPr>
            <a:spLocks noGrp="1"/>
          </p:cNvSpPr>
          <p:nvPr>
            <p:ph type="sldNum" sz="quarter" idx="5"/>
          </p:nvPr>
        </p:nvSpPr>
        <p:spPr bwMode="auto">
          <a:noFill/>
          <a:ln>
            <a:miter lim="800000"/>
            <a:headEnd/>
            <a:tailEnd/>
          </a:ln>
        </p:spPr>
        <p:txBody>
          <a:bodyPr/>
          <a:lstStyle/>
          <a:p>
            <a:fld id="{973164CF-A89A-4812-A062-347434FD1602}" type="slidenum">
              <a:rPr lang="fi-FI" altLang="fi-FI" smtClean="0">
                <a:cs typeface="Arial" charset="0"/>
              </a:rPr>
              <a:pPr/>
              <a:t>8</a:t>
            </a:fld>
            <a:endParaRPr lang="fi-FI" altLang="fi-FI" smtClean="0">
              <a:cs typeface="Arial" charset="0"/>
            </a:endParaRPr>
          </a:p>
        </p:txBody>
      </p:sp>
    </p:spTree>
    <p:extLst>
      <p:ext uri="{BB962C8B-B14F-4D97-AF65-F5344CB8AC3E}">
        <p14:creationId xmlns:p14="http://schemas.microsoft.com/office/powerpoint/2010/main" val="3956517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4" name="Picture 15"/>
          <p:cNvPicPr>
            <a:picLocks noChangeAspect="1"/>
          </p:cNvPicPr>
          <p:nvPr userDrawn="1"/>
        </p:nvPicPr>
        <p:blipFill>
          <a:blip r:embed="rId2"/>
          <a:srcRect/>
          <a:stretch>
            <a:fillRect/>
          </a:stretch>
        </p:blipFill>
        <p:spPr bwMode="auto">
          <a:xfrm>
            <a:off x="4763" y="1588"/>
            <a:ext cx="9137650" cy="5140325"/>
          </a:xfrm>
          <a:prstGeom prst="rect">
            <a:avLst/>
          </a:prstGeom>
          <a:noFill/>
          <a:ln w="9525">
            <a:noFill/>
            <a:miter lim="800000"/>
            <a:headEnd/>
            <a:tailEnd/>
          </a:ln>
        </p:spPr>
      </p:pic>
      <p:sp>
        <p:nvSpPr>
          <p:cNvPr id="6" name="Title 1"/>
          <p:cNvSpPr>
            <a:spLocks noGrp="1"/>
          </p:cNvSpPr>
          <p:nvPr>
            <p:ph type="ctrTitle"/>
          </p:nvPr>
        </p:nvSpPr>
        <p:spPr>
          <a:xfrm>
            <a:off x="1143000" y="1289861"/>
            <a:ext cx="6858000" cy="671196"/>
          </a:xfrm>
          <a:prstGeom prst="rect">
            <a:avLst/>
          </a:prstGeom>
        </p:spPr>
        <p:txBody>
          <a:bodyPr/>
          <a:lstStyle>
            <a:lvl1pPr algn="ctr">
              <a:defRPr lang="en-US" dirty="0"/>
            </a:lvl1pPr>
          </a:lstStyle>
          <a:p>
            <a:r>
              <a:rPr lang="en-US" dirty="0" smtClean="0"/>
              <a:t>Click to edit Master title style</a:t>
            </a:r>
            <a:endParaRPr lang="en-US" dirty="0"/>
          </a:p>
        </p:txBody>
      </p:sp>
      <p:sp>
        <p:nvSpPr>
          <p:cNvPr id="7" name="Subtitle 2"/>
          <p:cNvSpPr>
            <a:spLocks noGrp="1"/>
          </p:cNvSpPr>
          <p:nvPr>
            <p:ph type="subTitle" idx="1"/>
          </p:nvPr>
        </p:nvSpPr>
        <p:spPr>
          <a:xfrm>
            <a:off x="1143000" y="2044877"/>
            <a:ext cx="6858000" cy="493696"/>
          </a:xfrm>
          <a:prstGeom prst="rect">
            <a:avLst/>
          </a:prstGeom>
        </p:spPr>
        <p:txBody>
          <a:bodyPr/>
          <a:lstStyle>
            <a:lvl1pPr marL="0" indent="0" algn="ctr">
              <a:buNone/>
              <a:defRPr lang="en-US" dirty="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8302625" y="4797425"/>
            <a:ext cx="782638" cy="273050"/>
          </a:xfrm>
        </p:spPr>
        <p:txBody>
          <a:bodyPr/>
          <a:lstStyle>
            <a:lvl1pPr>
              <a:defRPr sz="750">
                <a:solidFill>
                  <a:schemeClr val="bg1"/>
                </a:solidFill>
              </a:defRPr>
            </a:lvl1pPr>
          </a:lstStyle>
          <a:p>
            <a:pPr>
              <a:defRPr/>
            </a:pPr>
            <a:fld id="{BD3856C9-6505-4B1F-9ABB-7FD3898BA272}" type="datetime1">
              <a:rPr lang="fi-FI"/>
              <a:pPr>
                <a:defRPr/>
              </a:pPr>
              <a:t>6.10.2015</a:t>
            </a:fld>
            <a:endParaRPr lang="fi-F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fi-FI"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Date Placeholder 3"/>
          <p:cNvSpPr>
            <a:spLocks noGrp="1"/>
          </p:cNvSpPr>
          <p:nvPr>
            <p:ph type="dt" sz="half" idx="10"/>
          </p:nvPr>
        </p:nvSpPr>
        <p:spPr/>
        <p:txBody>
          <a:bodyPr/>
          <a:lstStyle>
            <a:lvl1pPr>
              <a:defRPr/>
            </a:lvl1pPr>
          </a:lstStyle>
          <a:p>
            <a:pPr>
              <a:defRPr/>
            </a:pPr>
            <a:fld id="{FB8B4D17-4F04-46B4-B553-250D1429AD2C}" type="datetime1">
              <a:rPr lang="fi-FI"/>
              <a:pPr>
                <a:defRPr/>
              </a:pPr>
              <a:t>6.10.2015</a:t>
            </a:fld>
            <a:endParaRPr lang="fi-FI" dirty="0"/>
          </a:p>
        </p:txBody>
      </p:sp>
      <p:sp>
        <p:nvSpPr>
          <p:cNvPr id="5" name="Slide Number Placeholder 5"/>
          <p:cNvSpPr>
            <a:spLocks noGrp="1"/>
          </p:cNvSpPr>
          <p:nvPr>
            <p:ph type="sldNum" sz="quarter" idx="11"/>
          </p:nvPr>
        </p:nvSpPr>
        <p:spPr/>
        <p:txBody>
          <a:bodyPr/>
          <a:lstStyle>
            <a:lvl1pPr>
              <a:defRPr/>
            </a:lvl1pPr>
          </a:lstStyle>
          <a:p>
            <a:pPr>
              <a:defRPr/>
            </a:pPr>
            <a:fld id="{E624751F-733C-4F3C-AAA3-9ACCB95C52B1}" type="slidenum">
              <a:rPr lang="fi-FI" altLang="fi-FI"/>
              <a:pPr>
                <a:defRPr/>
              </a:pPr>
              <a:t>‹#›</a:t>
            </a:fld>
            <a:endParaRPr lang="fi-FI" alt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4" name="Title 1"/>
          <p:cNvSpPr>
            <a:spLocks noGrp="1"/>
          </p:cNvSpPr>
          <p:nvPr>
            <p:ph type="title"/>
          </p:nvPr>
        </p:nvSpPr>
        <p:spPr>
          <a:xfrm>
            <a:off x="1258888" y="206375"/>
            <a:ext cx="7427912" cy="857250"/>
          </a:xfrm>
        </p:spPr>
        <p:txBody>
          <a:bodyPr/>
          <a:lstStyle>
            <a:lvl1pPr>
              <a:defRPr>
                <a:solidFill>
                  <a:schemeClr val="accent1"/>
                </a:solidFill>
              </a:defRPr>
            </a:lvl1pPr>
          </a:lstStyle>
          <a:p>
            <a:r>
              <a:rPr lang="en-US" dirty="0" smtClean="0"/>
              <a:t>Click to edit Master title style</a:t>
            </a:r>
            <a:endParaRPr lang="fi-FI" dirty="0"/>
          </a:p>
        </p:txBody>
      </p:sp>
      <p:sp>
        <p:nvSpPr>
          <p:cNvPr id="3" name="Date Placeholder 3"/>
          <p:cNvSpPr>
            <a:spLocks noGrp="1"/>
          </p:cNvSpPr>
          <p:nvPr>
            <p:ph type="dt" sz="half" idx="10"/>
          </p:nvPr>
        </p:nvSpPr>
        <p:spPr/>
        <p:txBody>
          <a:bodyPr/>
          <a:lstStyle>
            <a:lvl1pPr>
              <a:defRPr/>
            </a:lvl1pPr>
          </a:lstStyle>
          <a:p>
            <a:pPr>
              <a:defRPr/>
            </a:pPr>
            <a:fld id="{64FDC781-92D8-4F83-9441-836340F1912F}" type="datetime1">
              <a:rPr lang="fi-FI"/>
              <a:pPr>
                <a:defRPr/>
              </a:pPr>
              <a:t>6.10.2015</a:t>
            </a:fld>
            <a:endParaRPr lang="fi-FI" dirty="0"/>
          </a:p>
        </p:txBody>
      </p:sp>
      <p:sp>
        <p:nvSpPr>
          <p:cNvPr id="5" name="Slide Number Placeholder 5"/>
          <p:cNvSpPr>
            <a:spLocks noGrp="1"/>
          </p:cNvSpPr>
          <p:nvPr>
            <p:ph type="sldNum" sz="quarter" idx="11"/>
          </p:nvPr>
        </p:nvSpPr>
        <p:spPr/>
        <p:txBody>
          <a:bodyPr/>
          <a:lstStyle>
            <a:lvl1pPr>
              <a:defRPr/>
            </a:lvl1pPr>
          </a:lstStyle>
          <a:p>
            <a:pPr>
              <a:defRPr/>
            </a:pPr>
            <a:fld id="{56E8649E-D634-49DA-87A9-177726E494EE}" type="slidenum">
              <a:rPr lang="fi-FI" altLang="fi-FI"/>
              <a:pPr>
                <a:defRPr/>
              </a:pPr>
              <a:t>‹#›</a:t>
            </a:fld>
            <a:endParaRPr lang="fi-FI" alt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80612F-3BDF-46BC-AE02-C3E4E6F39DCB}" type="datetime1">
              <a:rPr lang="fi-FI"/>
              <a:pPr>
                <a:defRPr/>
              </a:pPr>
              <a:t>6.10.2015</a:t>
            </a:fld>
            <a:endParaRPr lang="fi-FI" dirty="0"/>
          </a:p>
        </p:txBody>
      </p:sp>
      <p:sp>
        <p:nvSpPr>
          <p:cNvPr id="3" name="Slide Number Placeholder 5"/>
          <p:cNvSpPr>
            <a:spLocks noGrp="1"/>
          </p:cNvSpPr>
          <p:nvPr>
            <p:ph type="sldNum" sz="quarter" idx="11"/>
          </p:nvPr>
        </p:nvSpPr>
        <p:spPr/>
        <p:txBody>
          <a:bodyPr/>
          <a:lstStyle>
            <a:lvl1pPr>
              <a:defRPr/>
            </a:lvl1pPr>
          </a:lstStyle>
          <a:p>
            <a:pPr>
              <a:defRPr/>
            </a:pPr>
            <a:fld id="{3F9E832C-B034-4F62-9BE5-9B9A574B25EF}" type="slidenum">
              <a:rPr lang="fi-FI" altLang="fi-FI"/>
              <a:pPr>
                <a:defRPr/>
              </a:pPr>
              <a:t>‹#›</a:t>
            </a:fld>
            <a:endParaRPr lang="fi-FI" alt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ailmankartta NATO">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srcRect/>
          <a:stretch>
            <a:fillRect/>
          </a:stretch>
        </p:blipFill>
        <p:spPr bwMode="auto">
          <a:xfrm>
            <a:off x="1588" y="1588"/>
            <a:ext cx="9140825" cy="5140325"/>
          </a:xfrm>
          <a:prstGeom prst="rect">
            <a:avLst/>
          </a:prstGeom>
          <a:noFill/>
          <a:ln w="9525">
            <a:noFill/>
            <a:miter lim="800000"/>
            <a:headEnd/>
            <a:tailEnd/>
          </a:ln>
        </p:spPr>
      </p:pic>
      <p:sp>
        <p:nvSpPr>
          <p:cNvPr id="4" name="Title 1"/>
          <p:cNvSpPr>
            <a:spLocks noGrp="1"/>
          </p:cNvSpPr>
          <p:nvPr>
            <p:ph type="title"/>
          </p:nvPr>
        </p:nvSpPr>
        <p:spPr>
          <a:xfrm>
            <a:off x="1258888" y="206375"/>
            <a:ext cx="7427912" cy="857250"/>
          </a:xfrm>
        </p:spPr>
        <p:txBody>
          <a:bodyPr/>
          <a:lstStyle>
            <a:lvl1pPr>
              <a:defRPr>
                <a:solidFill>
                  <a:schemeClr val="accent1"/>
                </a:solidFill>
              </a:defRPr>
            </a:lvl1pPr>
          </a:lstStyle>
          <a:p>
            <a:r>
              <a:rPr lang="en-US" dirty="0" smtClean="0"/>
              <a:t>Click to edit Master title style</a:t>
            </a:r>
            <a:endParaRPr lang="fi-FI" dirty="0"/>
          </a:p>
        </p:txBody>
      </p:sp>
      <p:sp>
        <p:nvSpPr>
          <p:cNvPr id="5" name="Date Placeholder 3"/>
          <p:cNvSpPr>
            <a:spLocks noGrp="1"/>
          </p:cNvSpPr>
          <p:nvPr>
            <p:ph type="dt" sz="half" idx="10"/>
          </p:nvPr>
        </p:nvSpPr>
        <p:spPr/>
        <p:txBody>
          <a:bodyPr/>
          <a:lstStyle>
            <a:lvl1pPr>
              <a:defRPr/>
            </a:lvl1pPr>
          </a:lstStyle>
          <a:p>
            <a:pPr>
              <a:defRPr/>
            </a:pPr>
            <a:fld id="{A3B556A2-B96C-41EB-962A-2C63EAD1FE7A}" type="datetime1">
              <a:rPr lang="fi-FI"/>
              <a:pPr>
                <a:defRPr/>
              </a:pPr>
              <a:t>6.10.2015</a:t>
            </a:fld>
            <a:endParaRPr lang="fi-FI" dirty="0"/>
          </a:p>
        </p:txBody>
      </p:sp>
      <p:sp>
        <p:nvSpPr>
          <p:cNvPr id="6" name="Slide Number Placeholder 5"/>
          <p:cNvSpPr>
            <a:spLocks noGrp="1"/>
          </p:cNvSpPr>
          <p:nvPr>
            <p:ph type="sldNum" sz="quarter" idx="11"/>
          </p:nvPr>
        </p:nvSpPr>
        <p:spPr/>
        <p:txBody>
          <a:bodyPr/>
          <a:lstStyle>
            <a:lvl1pPr>
              <a:defRPr/>
            </a:lvl1pPr>
          </a:lstStyle>
          <a:p>
            <a:pPr>
              <a:defRPr/>
            </a:pPr>
            <a:fld id="{AFB4DD76-B6E1-4864-A373-AC9E6DB639B9}" type="slidenum">
              <a:rPr lang="fi-FI" altLang="fi-FI"/>
              <a:pPr>
                <a:defRPr/>
              </a:pPr>
              <a:t>‹#›</a:t>
            </a:fld>
            <a:endParaRPr lang="fi-FI" altLang="fi-FI"/>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p:cNvPicPr>
            <a:picLocks noChangeAspect="1"/>
          </p:cNvPicPr>
          <p:nvPr userDrawn="1"/>
        </p:nvPicPr>
        <p:blipFill>
          <a:blip r:embed="rId7"/>
          <a:srcRect/>
          <a:stretch>
            <a:fillRect/>
          </a:stretch>
        </p:blipFill>
        <p:spPr bwMode="auto">
          <a:xfrm>
            <a:off x="1588" y="0"/>
            <a:ext cx="9140825" cy="5143500"/>
          </a:xfrm>
          <a:prstGeom prst="rect">
            <a:avLst/>
          </a:prstGeom>
          <a:noFill/>
          <a:ln w="9525">
            <a:noFill/>
            <a:miter lim="800000"/>
            <a:headEnd/>
            <a:tailEnd/>
          </a:ln>
        </p:spPr>
      </p:pic>
      <p:sp>
        <p:nvSpPr>
          <p:cNvPr id="1027" name="Title Placeholder 1"/>
          <p:cNvSpPr>
            <a:spLocks noGrp="1"/>
          </p:cNvSpPr>
          <p:nvPr>
            <p:ph type="title"/>
          </p:nvPr>
        </p:nvSpPr>
        <p:spPr bwMode="auto">
          <a:xfrm>
            <a:off x="1258888" y="206375"/>
            <a:ext cx="7427912" cy="857250"/>
          </a:xfrm>
          <a:prstGeom prst="rect">
            <a:avLst/>
          </a:prstGeom>
          <a:noFill/>
          <a:ln w="9525">
            <a:noFill/>
            <a:miter lim="800000"/>
            <a:headEnd/>
            <a:tailEnd/>
          </a:ln>
        </p:spPr>
        <p:txBody>
          <a:bodyPr vert="horz" wrap="square" lIns="144000" tIns="45720" rIns="91440" bIns="45720" numCol="1" anchor="ctr" anchorCtr="0" compatLnSpc="1">
            <a:prstTxWarp prst="textNoShape">
              <a:avLst/>
            </a:prstTxWarp>
          </a:bodyPr>
          <a:lstStyle/>
          <a:p>
            <a:pPr lvl="0"/>
            <a:r>
              <a:rPr lang="en-US" altLang="fi-FI" smtClean="0"/>
              <a:t>Click to edit Master title style</a:t>
            </a:r>
            <a:endParaRPr lang="fi-FI" altLang="fi-FI" smtClean="0"/>
          </a:p>
        </p:txBody>
      </p:sp>
      <p:sp>
        <p:nvSpPr>
          <p:cNvPr id="1028" name="Text Placeholder 2"/>
          <p:cNvSpPr>
            <a:spLocks noGrp="1"/>
          </p:cNvSpPr>
          <p:nvPr>
            <p:ph type="body" idx="1"/>
          </p:nvPr>
        </p:nvSpPr>
        <p:spPr bwMode="auto">
          <a:xfrm>
            <a:off x="1258888" y="1200150"/>
            <a:ext cx="7427912"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fi-FI" smtClean="0"/>
              <a:t>Click to edit Master text styles</a:t>
            </a:r>
          </a:p>
          <a:p>
            <a:pPr lvl="1"/>
            <a:r>
              <a:rPr lang="en-US" altLang="fi-FI" smtClean="0"/>
              <a:t>Second level</a:t>
            </a:r>
          </a:p>
          <a:p>
            <a:pPr lvl="2"/>
            <a:r>
              <a:rPr lang="en-US" altLang="fi-FI" smtClean="0"/>
              <a:t>Third level</a:t>
            </a:r>
          </a:p>
          <a:p>
            <a:pPr lvl="3"/>
            <a:r>
              <a:rPr lang="en-US" altLang="fi-FI" smtClean="0"/>
              <a:t>Fourth level</a:t>
            </a:r>
          </a:p>
          <a:p>
            <a:pPr lvl="4"/>
            <a:r>
              <a:rPr lang="en-US" altLang="fi-FI" smtClean="0"/>
              <a:t>Fifth level</a:t>
            </a:r>
            <a:endParaRPr lang="fi-FI" altLang="fi-FI" smtClean="0"/>
          </a:p>
        </p:txBody>
      </p:sp>
      <p:sp>
        <p:nvSpPr>
          <p:cNvPr id="4" name="Date Placeholder 3"/>
          <p:cNvSpPr>
            <a:spLocks noGrp="1"/>
          </p:cNvSpPr>
          <p:nvPr>
            <p:ph type="dt" sz="half" idx="2"/>
          </p:nvPr>
        </p:nvSpPr>
        <p:spPr>
          <a:xfrm>
            <a:off x="6300788" y="4797425"/>
            <a:ext cx="782637" cy="273050"/>
          </a:xfrm>
          <a:prstGeom prst="rect">
            <a:avLst/>
          </a:prstGeom>
        </p:spPr>
        <p:txBody>
          <a:bodyPr vert="horz" lIns="91440" tIns="45720" rIns="91440" bIns="45720" rtlCol="0" anchor="ctr"/>
          <a:lstStyle>
            <a:lvl1pPr algn="r" eaLnBrk="1" fontAlgn="auto" hangingPunct="1">
              <a:spcBef>
                <a:spcPts val="0"/>
              </a:spcBef>
              <a:spcAft>
                <a:spcPts val="0"/>
              </a:spcAft>
              <a:defRPr sz="750" b="1">
                <a:solidFill>
                  <a:schemeClr val="tx1"/>
                </a:solidFill>
                <a:latin typeface="+mn-lt"/>
                <a:cs typeface="+mn-cs"/>
              </a:defRPr>
            </a:lvl1pPr>
          </a:lstStyle>
          <a:p>
            <a:pPr>
              <a:defRPr/>
            </a:pPr>
            <a:fld id="{D2A34254-B291-4558-B6D3-2598B7E1498D}" type="datetime1">
              <a:rPr lang="fi-FI"/>
              <a:pPr>
                <a:defRPr/>
              </a:pPr>
              <a:t>6.10.2015</a:t>
            </a:fld>
            <a:endParaRPr lang="fi-FI" dirty="0"/>
          </a:p>
        </p:txBody>
      </p:sp>
      <p:sp>
        <p:nvSpPr>
          <p:cNvPr id="6" name="Slide Number Placeholder 5"/>
          <p:cNvSpPr>
            <a:spLocks noGrp="1"/>
          </p:cNvSpPr>
          <p:nvPr>
            <p:ph type="sldNum" sz="quarter" idx="4"/>
          </p:nvPr>
        </p:nvSpPr>
        <p:spPr>
          <a:xfrm>
            <a:off x="7083425" y="4797425"/>
            <a:ext cx="369888"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b="1">
                <a:latin typeface="Arial" panose="020B0604020202020204" pitchFamily="34" charset="0"/>
                <a:cs typeface="Arial" panose="020B0604020202020204" pitchFamily="34" charset="0"/>
              </a:defRPr>
            </a:lvl1pPr>
          </a:lstStyle>
          <a:p>
            <a:pPr>
              <a:defRPr/>
            </a:pPr>
            <a:fld id="{9C1633E2-54D1-4B68-B5B0-CF9366409FAD}" type="slidenum">
              <a:rPr lang="fi-FI" altLang="fi-FI"/>
              <a:pPr>
                <a:defRPr/>
              </a:pPr>
              <a:t>‹#›</a:t>
            </a:fld>
            <a:endParaRPr lang="fi-FI" altLang="fi-FI"/>
          </a:p>
        </p:txBody>
      </p:sp>
    </p:spTree>
  </p:cSld>
  <p:clrMap bg1="lt1" tx1="dk1" bg2="lt2" tx2="dk2" accent1="accent1" accent2="accent2" accent3="accent3" accent4="accent4" accent5="accent5" accent6="accent6" hlink="hlink" folHlink="folHlink"/>
  <p:sldLayoutIdLst>
    <p:sldLayoutId id="2147483654" r:id="rId1"/>
    <p:sldLayoutId id="2147483653" r:id="rId2"/>
    <p:sldLayoutId id="2147483652" r:id="rId3"/>
    <p:sldLayoutId id="2147483651" r:id="rId4"/>
    <p:sldLayoutId id="2147483655" r:id="rId5"/>
  </p:sldLayoutIdLst>
  <p:timing>
    <p:tnLst>
      <p:par>
        <p:cTn id="1" dur="indefinite" restart="never" nodeType="tmRoot"/>
      </p:par>
    </p:tnLst>
  </p:timing>
  <p:hf hdr="0"/>
  <p:txStyles>
    <p:titleStyle>
      <a:lvl1pPr algn="l" rtl="0" eaLnBrk="0" fontAlgn="base" hangingPunct="0">
        <a:spcBef>
          <a:spcPct val="0"/>
        </a:spcBef>
        <a:spcAft>
          <a:spcPct val="0"/>
        </a:spcAft>
        <a:defRPr sz="2500" b="1" kern="1200">
          <a:solidFill>
            <a:schemeClr val="accent1"/>
          </a:solidFill>
          <a:latin typeface="+mj-lt"/>
          <a:ea typeface="+mj-ea"/>
          <a:cs typeface="+mj-cs"/>
        </a:defRPr>
      </a:lvl1pPr>
      <a:lvl2pPr algn="l" rtl="0" eaLnBrk="0" fontAlgn="base" hangingPunct="0">
        <a:spcBef>
          <a:spcPct val="0"/>
        </a:spcBef>
        <a:spcAft>
          <a:spcPct val="0"/>
        </a:spcAft>
        <a:defRPr sz="2500" b="1">
          <a:solidFill>
            <a:schemeClr val="accent1"/>
          </a:solidFill>
          <a:latin typeface="Arial" charset="0"/>
        </a:defRPr>
      </a:lvl2pPr>
      <a:lvl3pPr algn="l" rtl="0" eaLnBrk="0" fontAlgn="base" hangingPunct="0">
        <a:spcBef>
          <a:spcPct val="0"/>
        </a:spcBef>
        <a:spcAft>
          <a:spcPct val="0"/>
        </a:spcAft>
        <a:defRPr sz="2500" b="1">
          <a:solidFill>
            <a:schemeClr val="accent1"/>
          </a:solidFill>
          <a:latin typeface="Arial" charset="0"/>
        </a:defRPr>
      </a:lvl3pPr>
      <a:lvl4pPr algn="l" rtl="0" eaLnBrk="0" fontAlgn="base" hangingPunct="0">
        <a:spcBef>
          <a:spcPct val="0"/>
        </a:spcBef>
        <a:spcAft>
          <a:spcPct val="0"/>
        </a:spcAft>
        <a:defRPr sz="2500" b="1">
          <a:solidFill>
            <a:schemeClr val="accent1"/>
          </a:solidFill>
          <a:latin typeface="Arial" charset="0"/>
        </a:defRPr>
      </a:lvl4pPr>
      <a:lvl5pPr algn="l" rtl="0" eaLnBrk="0" fontAlgn="base" hangingPunct="0">
        <a:spcBef>
          <a:spcPct val="0"/>
        </a:spcBef>
        <a:spcAft>
          <a:spcPct val="0"/>
        </a:spcAft>
        <a:defRPr sz="2500" b="1">
          <a:solidFill>
            <a:schemeClr val="accent1"/>
          </a:solidFill>
          <a:latin typeface="Arial" charset="0"/>
        </a:defRPr>
      </a:lvl5pPr>
      <a:lvl6pPr marL="457200" algn="l" rtl="0" fontAlgn="base">
        <a:spcBef>
          <a:spcPct val="0"/>
        </a:spcBef>
        <a:spcAft>
          <a:spcPct val="0"/>
        </a:spcAft>
        <a:defRPr sz="3200" b="1">
          <a:solidFill>
            <a:schemeClr val="accent1"/>
          </a:solidFill>
          <a:latin typeface="Arial" charset="0"/>
        </a:defRPr>
      </a:lvl6pPr>
      <a:lvl7pPr marL="914400" algn="l" rtl="0" fontAlgn="base">
        <a:spcBef>
          <a:spcPct val="0"/>
        </a:spcBef>
        <a:spcAft>
          <a:spcPct val="0"/>
        </a:spcAft>
        <a:defRPr sz="3200" b="1">
          <a:solidFill>
            <a:schemeClr val="accent1"/>
          </a:solidFill>
          <a:latin typeface="Arial" charset="0"/>
        </a:defRPr>
      </a:lvl7pPr>
      <a:lvl8pPr marL="1371600" algn="l" rtl="0" fontAlgn="base">
        <a:spcBef>
          <a:spcPct val="0"/>
        </a:spcBef>
        <a:spcAft>
          <a:spcPct val="0"/>
        </a:spcAft>
        <a:defRPr sz="3200" b="1">
          <a:solidFill>
            <a:schemeClr val="accent1"/>
          </a:solidFill>
          <a:latin typeface="Arial" charset="0"/>
        </a:defRPr>
      </a:lvl8pPr>
      <a:lvl9pPr marL="1828800" algn="l" rtl="0" fontAlgn="base">
        <a:spcBef>
          <a:spcPct val="0"/>
        </a:spcBef>
        <a:spcAft>
          <a:spcPct val="0"/>
        </a:spcAft>
        <a:defRPr sz="3200" b="1">
          <a:solidFill>
            <a:schemeClr val="accent1"/>
          </a:solidFill>
          <a:latin typeface="Arial" charset="0"/>
        </a:defRPr>
      </a:lvl9pPr>
    </p:titleStyle>
    <p:bodyStyle>
      <a:lvl1pPr marL="177800" indent="-177800" algn="l" rtl="0" eaLnBrk="0" fontAlgn="base" hangingPunct="0">
        <a:spcBef>
          <a:spcPct val="20000"/>
        </a:spcBef>
        <a:spcAft>
          <a:spcPct val="0"/>
        </a:spcAft>
        <a:buFont typeface="Arial" charset="0"/>
        <a:buChar char="•"/>
        <a:defRPr kern="1200">
          <a:solidFill>
            <a:schemeClr val="tx1"/>
          </a:solidFill>
          <a:latin typeface="+mn-lt"/>
          <a:ea typeface="+mn-ea"/>
          <a:cs typeface="+mn-cs"/>
        </a:defRPr>
      </a:lvl1pPr>
      <a:lvl2pPr marL="449263" indent="-180975" algn="l" rtl="0" eaLnBrk="0" fontAlgn="base" hangingPunct="0">
        <a:lnSpc>
          <a:spcPts val="1700"/>
        </a:lnSpc>
        <a:spcBef>
          <a:spcPct val="20000"/>
        </a:spcBef>
        <a:spcAft>
          <a:spcPct val="0"/>
        </a:spcAft>
        <a:buFont typeface="Arial" charset="0"/>
        <a:buChar char="–"/>
        <a:defRPr sz="1600" kern="1200">
          <a:solidFill>
            <a:schemeClr val="tx1"/>
          </a:solidFill>
          <a:latin typeface="+mn-lt"/>
          <a:ea typeface="+mn-ea"/>
          <a:cs typeface="+mn-cs"/>
        </a:defRPr>
      </a:lvl2pPr>
      <a:lvl3pPr marL="987425" indent="-180975"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436688" indent="-180975"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1881188" indent="-176213"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4.png"/><Relationship Id="rId18" Type="http://schemas.openxmlformats.org/officeDocument/2006/relationships/image" Target="../media/image15.png"/><Relationship Id="rId3" Type="http://schemas.openxmlformats.org/officeDocument/2006/relationships/image" Target="../media/image26.png"/><Relationship Id="rId7" Type="http://schemas.openxmlformats.org/officeDocument/2006/relationships/image" Target="../media/image31.jpeg"/><Relationship Id="rId12" Type="http://schemas.openxmlformats.org/officeDocument/2006/relationships/image" Target="../media/image27.png"/><Relationship Id="rId17" Type="http://schemas.openxmlformats.org/officeDocument/2006/relationships/image" Target="../media/image12.jpeg"/><Relationship Id="rId2" Type="http://schemas.openxmlformats.org/officeDocument/2006/relationships/notesSlide" Target="../notesSlides/notesSlide20.xml"/><Relationship Id="rId16" Type="http://schemas.openxmlformats.org/officeDocument/2006/relationships/image" Target="../media/image37.wmf"/><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9.wmf"/><Relationship Id="rId15" Type="http://schemas.openxmlformats.org/officeDocument/2006/relationships/image" Target="../media/image36.png"/><Relationship Id="rId10" Type="http://schemas.openxmlformats.org/officeDocument/2006/relationships/image" Target="../media/image32.png"/><Relationship Id="rId19" Type="http://schemas.openxmlformats.org/officeDocument/2006/relationships/image" Target="../media/image38.png"/><Relationship Id="rId4" Type="http://schemas.openxmlformats.org/officeDocument/2006/relationships/image" Target="../media/image28.jpeg"/><Relationship Id="rId9" Type="http://schemas.openxmlformats.org/officeDocument/2006/relationships/image" Target="../media/image25.png"/><Relationship Id="rId1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Otsikko 3"/>
          <p:cNvSpPr>
            <a:spLocks noGrp="1"/>
          </p:cNvSpPr>
          <p:nvPr>
            <p:ph type="ctrTitle"/>
          </p:nvPr>
        </p:nvSpPr>
        <p:spPr>
          <a:xfrm>
            <a:off x="1143000" y="1263650"/>
            <a:ext cx="6858000" cy="671513"/>
          </a:xfrm>
        </p:spPr>
        <p:txBody>
          <a:bodyPr/>
          <a:lstStyle/>
          <a:p>
            <a:r>
              <a:rPr lang="fi-FI" altLang="fi-FI" sz="3200" dirty="0" smtClean="0"/>
              <a:t>FINCENT PRESENTATION</a:t>
            </a:r>
            <a:br>
              <a:rPr lang="fi-FI" altLang="fi-FI" sz="3200" dirty="0" smtClean="0"/>
            </a:br>
            <a:r>
              <a:rPr lang="fi-FI" altLang="fi-FI" sz="1200" dirty="0"/>
              <a:t/>
            </a:r>
            <a:br>
              <a:rPr lang="fi-FI" altLang="fi-FI" sz="1200" dirty="0"/>
            </a:br>
            <a:r>
              <a:rPr lang="en-US" sz="1200" dirty="0"/>
              <a:t>Presentation is intended to provide an overview of </a:t>
            </a:r>
            <a:r>
              <a:rPr lang="en-US" sz="1200" dirty="0" smtClean="0"/>
              <a:t>FINCENT's activities</a:t>
            </a:r>
            <a:br>
              <a:rPr lang="en-US" sz="1200" dirty="0" smtClean="0"/>
            </a:br>
            <a:r>
              <a:rPr lang="en-US" sz="1200" dirty="0"/>
              <a:t/>
            </a:r>
            <a:br>
              <a:rPr lang="en-US" sz="1200" dirty="0"/>
            </a:br>
            <a:r>
              <a:rPr lang="fi-FI" altLang="fi-FI" sz="1200" dirty="0" smtClean="0"/>
              <a:t>CDR </a:t>
            </a:r>
            <a:r>
              <a:rPr lang="fi-FI" altLang="fi-FI" sz="1200" dirty="0"/>
              <a:t>Jukka-Pekka </a:t>
            </a:r>
            <a:r>
              <a:rPr lang="fi-FI" altLang="fi-FI" sz="1200" dirty="0" err="1"/>
              <a:t>Schroderus</a:t>
            </a:r>
            <a:r>
              <a:rPr lang="fi-FI" altLang="fi-FI" sz="1200" dirty="0"/>
              <a:t/>
            </a:r>
            <a:br>
              <a:rPr lang="fi-FI" altLang="fi-FI" sz="1200" dirty="0"/>
            </a:br>
            <a:r>
              <a:rPr lang="fi-FI" altLang="fi-FI" sz="1200" dirty="0" smtClean="0"/>
              <a:t>06OCT2015</a:t>
            </a:r>
            <a:r>
              <a:rPr lang="fi-FI" sz="1200" dirty="0"/>
              <a:t/>
            </a:r>
            <a:br>
              <a:rPr lang="fi-FI" sz="1200" dirty="0"/>
            </a:br>
            <a:r>
              <a:rPr lang="fi-FI" altLang="fi-FI" sz="1200" dirty="0" smtClean="0"/>
              <a:t/>
            </a:r>
            <a:br>
              <a:rPr lang="fi-FI" altLang="fi-FI" sz="1200" dirty="0" smtClean="0"/>
            </a:br>
            <a:endParaRPr lang="fi-FI" altLang="fi-FI" sz="1200" dirty="0" smtClean="0"/>
          </a:p>
        </p:txBody>
      </p:sp>
      <p:sp>
        <p:nvSpPr>
          <p:cNvPr id="2" name="Päivämäärän paikkamerkki 1"/>
          <p:cNvSpPr>
            <a:spLocks noGrp="1"/>
          </p:cNvSpPr>
          <p:nvPr>
            <p:ph type="dt" sz="quarter" idx="10"/>
          </p:nvPr>
        </p:nvSpPr>
        <p:spPr/>
        <p:txBody>
          <a:bodyPr/>
          <a:lstStyle/>
          <a:p>
            <a:pPr>
              <a:defRPr/>
            </a:pPr>
            <a:fld id="{2A53CE2C-311F-4413-AD1D-B474AB221282}" type="datetime1">
              <a:rPr lang="fi-FI"/>
              <a:pPr>
                <a:defRPr/>
              </a:pPr>
              <a:t>6.10.2015</a:t>
            </a:fld>
            <a:endParaRPr lang="fi-F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tsikko 3"/>
          <p:cNvSpPr>
            <a:spLocks noGrp="1"/>
          </p:cNvSpPr>
          <p:nvPr>
            <p:ph type="title"/>
          </p:nvPr>
        </p:nvSpPr>
        <p:spPr/>
        <p:txBody>
          <a:bodyPr/>
          <a:lstStyle/>
          <a:p>
            <a:r>
              <a:rPr lang="fi-FI" altLang="fi-FI" smtClean="0"/>
              <a:t>Objective</a:t>
            </a:r>
          </a:p>
        </p:txBody>
      </p:sp>
      <p:sp>
        <p:nvSpPr>
          <p:cNvPr id="18434" name="Sisällön paikkamerkki 4"/>
          <p:cNvSpPr>
            <a:spLocks noGrp="1"/>
          </p:cNvSpPr>
          <p:nvPr>
            <p:ph idx="1"/>
          </p:nvPr>
        </p:nvSpPr>
        <p:spPr>
          <a:xfrm>
            <a:off x="1265259" y="882444"/>
            <a:ext cx="3034332" cy="3394075"/>
          </a:xfrm>
        </p:spPr>
        <p:txBody>
          <a:bodyPr/>
          <a:lstStyle/>
          <a:p>
            <a:pPr marL="0" indent="0">
              <a:buFont typeface="Arial" charset="0"/>
              <a:buNone/>
            </a:pPr>
            <a:r>
              <a:rPr lang="en-US" altLang="fi-FI" dirty="0" smtClean="0"/>
              <a:t>FINCENT defines, unifies and </a:t>
            </a:r>
            <a:r>
              <a:rPr lang="en-US" altLang="fi-FI" dirty="0" err="1" smtClean="0"/>
              <a:t>synchronises</a:t>
            </a:r>
            <a:r>
              <a:rPr lang="en-US" altLang="fi-FI" dirty="0" smtClean="0"/>
              <a:t> military contribution to Peace Support Education and Training (E&amp;T) to find the most collaborative, effective, efficient and affordable training solutions possible.</a:t>
            </a:r>
          </a:p>
          <a:p>
            <a:pPr marL="0" indent="0">
              <a:buFont typeface="Arial" charset="0"/>
              <a:buNone/>
            </a:pPr>
            <a:endParaRPr lang="en-US" altLang="fi-FI" dirty="0" smtClean="0"/>
          </a:p>
          <a:p>
            <a:pPr marL="0" indent="0">
              <a:buFont typeface="Arial" charset="0"/>
              <a:buNone/>
            </a:pPr>
            <a:endParaRPr lang="en-US" altLang="fi-FI" dirty="0" smtClean="0"/>
          </a:p>
          <a:p>
            <a:pPr marL="0" indent="0">
              <a:buFont typeface="Arial" charset="0"/>
              <a:buNone/>
            </a:pPr>
            <a:endParaRPr lang="en-US" altLang="fi-FI" dirty="0" smtClean="0"/>
          </a:p>
        </p:txBody>
      </p:sp>
      <p:sp>
        <p:nvSpPr>
          <p:cNvPr id="6"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18436" name="Dian numeron paikkamerkki 2"/>
          <p:cNvSpPr>
            <a:spLocks noGrp="1"/>
          </p:cNvSpPr>
          <p:nvPr>
            <p:ph type="sldNum" sz="quarter" idx="11"/>
          </p:nvPr>
        </p:nvSpPr>
        <p:spPr bwMode="auto">
          <a:noFill/>
          <a:ln>
            <a:miter lim="800000"/>
            <a:headEnd/>
            <a:tailEnd/>
          </a:ln>
        </p:spPr>
        <p:txBody>
          <a:bodyPr/>
          <a:lstStyle/>
          <a:p>
            <a:fld id="{991AFFC5-6F6B-41C7-AF3E-8D02F567E5B9}" type="slidenum">
              <a:rPr lang="fi-FI" altLang="fi-FI" smtClean="0">
                <a:latin typeface="Arial" charset="0"/>
                <a:cs typeface="Arial" charset="0"/>
              </a:rPr>
              <a:pPr/>
              <a:t>9</a:t>
            </a:fld>
            <a:endParaRPr lang="fi-FI" altLang="fi-FI" smtClean="0">
              <a:latin typeface="Arial" charset="0"/>
              <a:cs typeface="Arial" charset="0"/>
            </a:endParaRPr>
          </a:p>
        </p:txBody>
      </p:sp>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997" y="882444"/>
            <a:ext cx="3947530" cy="2348780"/>
          </a:xfrm>
          <a:prstGeom prst="rect">
            <a:avLst/>
          </a:prstGeom>
        </p:spPr>
      </p:pic>
      <p:sp>
        <p:nvSpPr>
          <p:cNvPr id="8" name="Suorakulmio 7"/>
          <p:cNvSpPr/>
          <p:nvPr/>
        </p:nvSpPr>
        <p:spPr>
          <a:xfrm>
            <a:off x="4484864" y="3364290"/>
            <a:ext cx="4572000" cy="1200329"/>
          </a:xfrm>
          <a:prstGeom prst="rect">
            <a:avLst/>
          </a:prstGeom>
        </p:spPr>
        <p:txBody>
          <a:bodyPr>
            <a:spAutoFit/>
          </a:bodyPr>
          <a:lstStyle/>
          <a:p>
            <a:r>
              <a:rPr lang="en-US" sz="1200" b="1" dirty="0" smtClean="0"/>
              <a:t>NORDEFCO </a:t>
            </a:r>
            <a:r>
              <a:rPr lang="en-US" sz="1200" b="1" dirty="0"/>
              <a:t>Peace Support Operations Cooperation </a:t>
            </a:r>
            <a:r>
              <a:rPr lang="en-US" sz="1200" b="1" dirty="0" smtClean="0"/>
              <a:t>Course. </a:t>
            </a:r>
            <a:r>
              <a:rPr lang="en-US" sz="1200" b="1" dirty="0"/>
              <a:t/>
            </a:r>
            <a:br>
              <a:rPr lang="en-US" sz="1200" b="1" dirty="0"/>
            </a:br>
            <a:r>
              <a:rPr lang="en-US" sz="1200" dirty="0"/>
              <a:t>The objective of this 12-day course is to prepare nationally trained officers heading for a NATO, UN or EU-led Peace Support Operation for coordination, liaison and cooperation tasks</a:t>
            </a:r>
            <a:r>
              <a:rPr lang="en-US" sz="1200" dirty="0" smtClean="0"/>
              <a:t>. (17 students, 6 nationalities)</a:t>
            </a:r>
            <a:r>
              <a:rPr lang="en-US" sz="1200" dirty="0"/>
              <a:t/>
            </a:r>
            <a:br>
              <a:rPr lang="en-US" sz="1200" dirty="0"/>
            </a:br>
            <a:endParaRPr lang="fi-FI"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Otsikko 3"/>
          <p:cNvSpPr>
            <a:spLocks noGrp="1"/>
          </p:cNvSpPr>
          <p:nvPr>
            <p:ph type="title"/>
          </p:nvPr>
        </p:nvSpPr>
        <p:spPr/>
        <p:txBody>
          <a:bodyPr/>
          <a:lstStyle/>
          <a:p>
            <a:r>
              <a:rPr lang="fi-FI" altLang="fi-FI" dirty="0" smtClean="0"/>
              <a:t>Vision</a:t>
            </a:r>
          </a:p>
        </p:txBody>
      </p:sp>
      <p:sp>
        <p:nvSpPr>
          <p:cNvPr id="20482" name="Sisällön paikkamerkki 4"/>
          <p:cNvSpPr>
            <a:spLocks noGrp="1"/>
          </p:cNvSpPr>
          <p:nvPr>
            <p:ph idx="1"/>
          </p:nvPr>
        </p:nvSpPr>
        <p:spPr>
          <a:xfrm>
            <a:off x="1258888" y="1063625"/>
            <a:ext cx="6194425" cy="3394075"/>
          </a:xfrm>
        </p:spPr>
        <p:txBody>
          <a:bodyPr/>
          <a:lstStyle/>
          <a:p>
            <a:pPr marL="0" indent="0">
              <a:buFont typeface="Arial" charset="0"/>
              <a:buNone/>
            </a:pPr>
            <a:r>
              <a:rPr lang="en-US" altLang="fi-FI" dirty="0" smtClean="0"/>
              <a:t>FINCENT is nationally and internationally known and </a:t>
            </a:r>
            <a:r>
              <a:rPr lang="en-US" altLang="fi-FI" dirty="0" err="1" smtClean="0"/>
              <a:t>recognised</a:t>
            </a:r>
            <a:r>
              <a:rPr lang="en-US" altLang="fi-FI" dirty="0" smtClean="0"/>
              <a:t> forerunner, expert and active participant in crisis management education and training that produces </a:t>
            </a:r>
            <a:r>
              <a:rPr lang="en-US" altLang="fi-FI" b="1" dirty="0" smtClean="0"/>
              <a:t>certified training packages </a:t>
            </a:r>
            <a:r>
              <a:rPr lang="en-US" altLang="fi-FI" dirty="0" smtClean="0"/>
              <a:t>relating to comprehensive crisis management.</a:t>
            </a:r>
          </a:p>
          <a:p>
            <a:pPr marL="0" indent="0">
              <a:buFont typeface="Arial" charset="0"/>
              <a:buNone/>
            </a:pPr>
            <a:endParaRPr lang="en-US" altLang="fi-FI" dirty="0" smtClean="0"/>
          </a:p>
          <a:p>
            <a:pPr marL="0" indent="0">
              <a:buFont typeface="Arial" charset="0"/>
              <a:buNone/>
            </a:pPr>
            <a:r>
              <a:rPr lang="en-US" altLang="fi-FI" dirty="0" smtClean="0"/>
              <a:t>As a national actor FINCENT is actively creating and developing multinational crisis management training.</a:t>
            </a:r>
          </a:p>
          <a:p>
            <a:pPr marL="0" indent="0">
              <a:buFont typeface="Arial" charset="0"/>
              <a:buNone/>
            </a:pPr>
            <a:endParaRPr lang="en-US" altLang="fi-FI" dirty="0"/>
          </a:p>
          <a:p>
            <a:pPr marL="0" indent="0">
              <a:buFont typeface="Arial" charset="0"/>
              <a:buNone/>
            </a:pPr>
            <a:r>
              <a:rPr lang="en-US" altLang="fi-FI" dirty="0" smtClean="0"/>
              <a:t>FINCENT has an University Status and Education and Training based on studies.</a:t>
            </a:r>
          </a:p>
          <a:p>
            <a:pPr marL="0" indent="0">
              <a:buFont typeface="Arial" charset="0"/>
              <a:buNone/>
            </a:pPr>
            <a:endParaRPr lang="en-US" altLang="fi-FI" dirty="0"/>
          </a:p>
          <a:p>
            <a:pPr marL="0" indent="0">
              <a:buFont typeface="Arial" charset="0"/>
              <a:buNone/>
            </a:pPr>
            <a:endParaRPr lang="en-US" altLang="fi-FI" dirty="0" smtClean="0"/>
          </a:p>
        </p:txBody>
      </p:sp>
      <p:sp>
        <p:nvSpPr>
          <p:cNvPr id="6"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20484" name="Dian numeron paikkamerkki 2"/>
          <p:cNvSpPr>
            <a:spLocks noGrp="1"/>
          </p:cNvSpPr>
          <p:nvPr>
            <p:ph type="sldNum" sz="quarter" idx="11"/>
          </p:nvPr>
        </p:nvSpPr>
        <p:spPr bwMode="auto">
          <a:noFill/>
          <a:ln>
            <a:miter lim="800000"/>
            <a:headEnd/>
            <a:tailEnd/>
          </a:ln>
        </p:spPr>
        <p:txBody>
          <a:bodyPr/>
          <a:lstStyle/>
          <a:p>
            <a:fld id="{78E40887-585F-4B3C-8B1D-EADC13F5A2BC}" type="slidenum">
              <a:rPr lang="fi-FI" altLang="fi-FI" smtClean="0">
                <a:latin typeface="Arial" charset="0"/>
                <a:cs typeface="Arial" charset="0"/>
              </a:rPr>
              <a:pPr/>
              <a:t>10</a:t>
            </a:fld>
            <a:endParaRPr lang="fi-FI" altLang="fi-FI" smtClean="0">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tsikko 3"/>
          <p:cNvSpPr>
            <a:spLocks noGrp="1"/>
          </p:cNvSpPr>
          <p:nvPr>
            <p:ph type="title"/>
          </p:nvPr>
        </p:nvSpPr>
        <p:spPr/>
        <p:txBody>
          <a:bodyPr/>
          <a:lstStyle/>
          <a:p>
            <a:r>
              <a:rPr lang="en-US" altLang="fi-FI" smtClean="0"/>
              <a:t>Quality Assurance</a:t>
            </a:r>
            <a:endParaRPr lang="fi-FI" altLang="fi-FI" smtClean="0"/>
          </a:p>
        </p:txBody>
      </p:sp>
      <p:sp>
        <p:nvSpPr>
          <p:cNvPr id="7"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61443" name="Dian numeron paikkamerkki 2"/>
          <p:cNvSpPr>
            <a:spLocks noGrp="1"/>
          </p:cNvSpPr>
          <p:nvPr>
            <p:ph type="sldNum" sz="quarter" idx="11"/>
          </p:nvPr>
        </p:nvSpPr>
        <p:spPr bwMode="auto">
          <a:noFill/>
          <a:ln>
            <a:miter lim="800000"/>
            <a:headEnd/>
            <a:tailEnd/>
          </a:ln>
        </p:spPr>
        <p:txBody>
          <a:bodyPr/>
          <a:lstStyle/>
          <a:p>
            <a:fld id="{CE468258-EED1-4B56-9919-2B0119C6D0B5}" type="slidenum">
              <a:rPr lang="fi-FI" altLang="fi-FI" smtClean="0">
                <a:latin typeface="Arial" charset="0"/>
                <a:cs typeface="Arial" charset="0"/>
              </a:rPr>
              <a:pPr/>
              <a:t>11</a:t>
            </a:fld>
            <a:endParaRPr lang="fi-FI" altLang="fi-FI" smtClean="0">
              <a:latin typeface="Arial" charset="0"/>
              <a:cs typeface="Arial" charset="0"/>
            </a:endParaRPr>
          </a:p>
        </p:txBody>
      </p:sp>
      <p:sp>
        <p:nvSpPr>
          <p:cNvPr id="14" name="Tekstiruutu 13"/>
          <p:cNvSpPr txBox="1"/>
          <p:nvPr/>
        </p:nvSpPr>
        <p:spPr bwMode="auto">
          <a:xfrm>
            <a:off x="129224" y="3311525"/>
            <a:ext cx="1966912" cy="427038"/>
          </a:xfrm>
          <a:prstGeom prst="rect">
            <a:avLst/>
          </a:prstGeom>
          <a:noFill/>
        </p:spPr>
        <p:txBody>
          <a:bodyPr>
            <a:spAutoFit/>
          </a:bodyPr>
          <a:lstStyle/>
          <a:p>
            <a:pPr algn="ctr" eaLnBrk="0" hangingPunct="0">
              <a:defRPr/>
            </a:pPr>
            <a:r>
              <a:rPr lang="fi-FI" sz="1200" b="1" dirty="0">
                <a:solidFill>
                  <a:schemeClr val="accent1"/>
                </a:solidFill>
                <a:latin typeface="+mn-lt"/>
                <a:cs typeface="Arial" panose="020B0604020202020204" pitchFamily="34" charset="0"/>
              </a:rPr>
              <a:t>ISO 9001</a:t>
            </a:r>
            <a:br>
              <a:rPr lang="fi-FI" sz="1200" b="1" dirty="0">
                <a:solidFill>
                  <a:schemeClr val="accent1"/>
                </a:solidFill>
                <a:latin typeface="+mn-lt"/>
                <a:cs typeface="Arial" panose="020B0604020202020204" pitchFamily="34" charset="0"/>
              </a:rPr>
            </a:br>
            <a:r>
              <a:rPr lang="fi-FI" sz="1200" b="1" dirty="0">
                <a:solidFill>
                  <a:schemeClr val="accent1"/>
                </a:solidFill>
                <a:latin typeface="+mn-lt"/>
                <a:cs typeface="Arial" panose="020B0604020202020204" pitchFamily="34" charset="0"/>
              </a:rPr>
              <a:t>CERTIFICATION</a:t>
            </a:r>
          </a:p>
        </p:txBody>
      </p:sp>
      <p:grpSp>
        <p:nvGrpSpPr>
          <p:cNvPr id="61445" name="Ryhmä 4"/>
          <p:cNvGrpSpPr>
            <a:grpSpLocks/>
          </p:cNvGrpSpPr>
          <p:nvPr/>
        </p:nvGrpSpPr>
        <p:grpSpPr bwMode="auto">
          <a:xfrm>
            <a:off x="2119528" y="1709821"/>
            <a:ext cx="2073275" cy="2148909"/>
            <a:chOff x="2083437" y="1857281"/>
            <a:chExt cx="2073446" cy="2150830"/>
          </a:xfrm>
        </p:grpSpPr>
        <p:pic>
          <p:nvPicPr>
            <p:cNvPr id="61451" name="Picture 13" descr="United_Nations_SIN"/>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2342600" y="1857281"/>
              <a:ext cx="1529820" cy="1286101"/>
            </a:xfrm>
            <a:prstGeom prst="rect">
              <a:avLst/>
            </a:prstGeom>
            <a:noFill/>
            <a:ln w="9525">
              <a:noFill/>
              <a:miter lim="800000"/>
              <a:headEnd/>
              <a:tailEnd/>
            </a:ln>
          </p:spPr>
        </p:pic>
        <p:sp>
          <p:nvSpPr>
            <p:cNvPr id="10" name="Tekstiruutu 9"/>
            <p:cNvSpPr txBox="1"/>
            <p:nvPr/>
          </p:nvSpPr>
          <p:spPr>
            <a:xfrm>
              <a:off x="2083437" y="3361421"/>
              <a:ext cx="2073446" cy="646690"/>
            </a:xfrm>
            <a:prstGeom prst="rect">
              <a:avLst/>
            </a:prstGeom>
            <a:noFill/>
          </p:spPr>
          <p:txBody>
            <a:bodyPr lIns="0" rIns="0">
              <a:spAutoFit/>
            </a:bodyPr>
            <a:lstStyle/>
            <a:p>
              <a:pPr algn="ctr" eaLnBrk="0" hangingPunct="0">
                <a:defRPr/>
              </a:pPr>
              <a:r>
                <a:rPr lang="fi-FI" sz="1200" b="1" dirty="0">
                  <a:solidFill>
                    <a:schemeClr val="accent1"/>
                  </a:solidFill>
                  <a:latin typeface="+mn-lt"/>
                  <a:cs typeface="Arial" panose="020B0604020202020204" pitchFamily="34" charset="0"/>
                </a:rPr>
                <a:t>UNITED NATIONS CERTIFICATE OF TRAINING RECOGNITION</a:t>
              </a:r>
            </a:p>
          </p:txBody>
        </p:sp>
      </p:grpSp>
      <p:grpSp>
        <p:nvGrpSpPr>
          <p:cNvPr id="61446" name="Ryhmä 3"/>
          <p:cNvGrpSpPr>
            <a:grpSpLocks/>
          </p:cNvGrpSpPr>
          <p:nvPr/>
        </p:nvGrpSpPr>
        <p:grpSpPr bwMode="auto">
          <a:xfrm>
            <a:off x="4435782" y="1793917"/>
            <a:ext cx="2433638" cy="1816848"/>
            <a:chOff x="4434272" y="1793222"/>
            <a:chExt cx="2434912" cy="1817189"/>
          </a:xfrm>
        </p:grpSpPr>
        <p:pic>
          <p:nvPicPr>
            <p:cNvPr id="61449" name="Kuva 8"/>
            <p:cNvPicPr>
              <a:picLocks noChangeAspect="1"/>
            </p:cNvPicPr>
            <p:nvPr/>
          </p:nvPicPr>
          <p:blipFill>
            <a:blip r:embed="rId4"/>
            <a:srcRect/>
            <a:stretch>
              <a:fillRect/>
            </a:stretch>
          </p:blipFill>
          <p:spPr bwMode="auto">
            <a:xfrm>
              <a:off x="4967292" y="1793222"/>
              <a:ext cx="1491030" cy="1116969"/>
            </a:xfrm>
            <a:prstGeom prst="rect">
              <a:avLst/>
            </a:prstGeom>
            <a:noFill/>
            <a:ln w="9525">
              <a:noFill/>
              <a:miter lim="800000"/>
              <a:headEnd/>
              <a:tailEnd/>
            </a:ln>
          </p:spPr>
        </p:pic>
        <p:sp>
          <p:nvSpPr>
            <p:cNvPr id="11" name="Tekstiruutu 10"/>
            <p:cNvSpPr txBox="1"/>
            <p:nvPr/>
          </p:nvSpPr>
          <p:spPr bwMode="auto">
            <a:xfrm>
              <a:off x="4434272" y="3148361"/>
              <a:ext cx="2434912" cy="462050"/>
            </a:xfrm>
            <a:prstGeom prst="rect">
              <a:avLst/>
            </a:prstGeom>
            <a:noFill/>
          </p:spPr>
          <p:txBody>
            <a:bodyPr lIns="0" rIns="0">
              <a:spAutoFit/>
            </a:bodyPr>
            <a:lstStyle/>
            <a:p>
              <a:pPr algn="ctr" eaLnBrk="0" hangingPunct="0">
                <a:defRPr/>
              </a:pPr>
              <a:r>
                <a:rPr lang="fi-FI" sz="1200" b="1" dirty="0">
                  <a:solidFill>
                    <a:schemeClr val="accent1"/>
                  </a:solidFill>
                  <a:latin typeface="+mn-lt"/>
                  <a:cs typeface="Arial" panose="020B0604020202020204" pitchFamily="34" charset="0"/>
                </a:rPr>
                <a:t>NATO QUALITY ASSURANCE ACCREDITATION</a:t>
              </a:r>
            </a:p>
          </p:txBody>
        </p:sp>
      </p:grpSp>
      <p:sp>
        <p:nvSpPr>
          <p:cNvPr id="61447" name="AutoShape 2" descr="https://secure.netorek.fi/webmail/src/download.php?passed_id=26331&amp;mailbox=INBOX&amp;ent_id=2&amp;absolute_dl=true"/>
          <p:cNvSpPr>
            <a:spLocks noChangeAspect="1" noChangeArrowheads="1"/>
          </p:cNvSpPr>
          <p:nvPr/>
        </p:nvSpPr>
        <p:spPr bwMode="auto">
          <a:xfrm flipH="1" flipV="1">
            <a:off x="884238" y="1417638"/>
            <a:ext cx="1420812" cy="1620837"/>
          </a:xfrm>
          <a:prstGeom prst="rect">
            <a:avLst/>
          </a:prstGeom>
          <a:noFill/>
          <a:ln w="9525">
            <a:noFill/>
            <a:miter lim="800000"/>
            <a:headEnd/>
            <a:tailEnd/>
          </a:ln>
        </p:spPr>
        <p:txBody>
          <a:bodyPr/>
          <a:lstStyle/>
          <a:p>
            <a:endParaRPr lang="en-US"/>
          </a:p>
        </p:txBody>
      </p:sp>
      <p:pic>
        <p:nvPicPr>
          <p:cNvPr id="61448" name="Picture 2"/>
          <p:cNvPicPr>
            <a:picLocks noChangeAspect="1"/>
          </p:cNvPicPr>
          <p:nvPr/>
        </p:nvPicPr>
        <p:blipFill>
          <a:blip r:embed="rId5"/>
          <a:srcRect/>
          <a:stretch>
            <a:fillRect/>
          </a:stretch>
        </p:blipFill>
        <p:spPr bwMode="auto">
          <a:xfrm>
            <a:off x="437199" y="1739900"/>
            <a:ext cx="1352550" cy="1298575"/>
          </a:xfrm>
          <a:prstGeom prst="rect">
            <a:avLst/>
          </a:prstGeom>
          <a:noFill/>
          <a:ln w="9525">
            <a:noFill/>
            <a:miter lim="800000"/>
            <a:headEnd/>
            <a:tailEnd/>
          </a:ln>
        </p:spPr>
      </p:pic>
      <p:pic>
        <p:nvPicPr>
          <p:cNvPr id="15" name="Kuva 13"/>
          <p:cNvPicPr>
            <a:picLocks noChangeAspect="1"/>
          </p:cNvPicPr>
          <p:nvPr/>
        </p:nvPicPr>
        <p:blipFill>
          <a:blip r:embed="rId6"/>
          <a:srcRect/>
          <a:stretch>
            <a:fillRect/>
          </a:stretch>
        </p:blipFill>
        <p:spPr bwMode="auto">
          <a:xfrm>
            <a:off x="7515076" y="1709821"/>
            <a:ext cx="1146123" cy="1338508"/>
          </a:xfrm>
          <a:prstGeom prst="rect">
            <a:avLst/>
          </a:prstGeom>
          <a:noFill/>
          <a:ln w="9525">
            <a:noFill/>
            <a:miter lim="800000"/>
            <a:headEnd/>
            <a:tailEnd/>
          </a:ln>
        </p:spPr>
      </p:pic>
      <p:sp>
        <p:nvSpPr>
          <p:cNvPr id="16" name="Tekstiruutu 15"/>
          <p:cNvSpPr txBox="1"/>
          <p:nvPr/>
        </p:nvSpPr>
        <p:spPr bwMode="auto">
          <a:xfrm>
            <a:off x="7043760" y="3218046"/>
            <a:ext cx="1966912" cy="461665"/>
          </a:xfrm>
          <a:prstGeom prst="rect">
            <a:avLst/>
          </a:prstGeom>
          <a:noFill/>
        </p:spPr>
        <p:txBody>
          <a:bodyPr>
            <a:spAutoFit/>
          </a:bodyPr>
          <a:lstStyle/>
          <a:p>
            <a:pPr algn="ctr" eaLnBrk="0" hangingPunct="0">
              <a:defRPr/>
            </a:pPr>
            <a:r>
              <a:rPr lang="fi-FI" sz="1200" b="1" dirty="0" smtClean="0">
                <a:solidFill>
                  <a:schemeClr val="accent1"/>
                </a:solidFill>
                <a:latin typeface="+mn-lt"/>
                <a:cs typeface="Arial" panose="020B0604020202020204" pitchFamily="34" charset="0"/>
              </a:rPr>
              <a:t>NDU ASSURANCE OF TRAINING QUALITY</a:t>
            </a:r>
            <a:endParaRPr lang="fi-FI" sz="1200" b="1" dirty="0">
              <a:solidFill>
                <a:schemeClr val="accent1"/>
              </a:solidFill>
              <a:latin typeface="+mn-lt"/>
              <a:cs typeface="Arial" panose="020B0604020202020204" pitchFamily="34" charset="0"/>
            </a:endParaRPr>
          </a:p>
        </p:txBody>
      </p:sp>
    </p:spTree>
    <p:extLst>
      <p:ext uri="{BB962C8B-B14F-4D97-AF65-F5344CB8AC3E}">
        <p14:creationId xmlns:p14="http://schemas.microsoft.com/office/powerpoint/2010/main" val="13119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Otsikko 3"/>
          <p:cNvSpPr>
            <a:spLocks noGrp="1"/>
          </p:cNvSpPr>
          <p:nvPr>
            <p:ph type="title"/>
          </p:nvPr>
        </p:nvSpPr>
        <p:spPr/>
        <p:txBody>
          <a:bodyPr/>
          <a:lstStyle/>
          <a:p>
            <a:r>
              <a:rPr lang="fi-FI" altLang="fi-FI" smtClean="0"/>
              <a:t>Command and Control</a:t>
            </a:r>
          </a:p>
        </p:txBody>
      </p:sp>
      <p:sp>
        <p:nvSpPr>
          <p:cNvPr id="2" name="Päivämäärän paikkamerkki 1"/>
          <p:cNvSpPr>
            <a:spLocks noGrp="1"/>
          </p:cNvSpPr>
          <p:nvPr>
            <p:ph type="dt" sz="quarter" idx="10"/>
          </p:nvPr>
        </p:nvSpPr>
        <p:spPr/>
        <p:txBody>
          <a:bodyPr anchorCtr="0"/>
          <a:lstStyle/>
          <a:p>
            <a:pPr>
              <a:defRPr/>
            </a:pPr>
            <a:fld id="{2A53CE2C-311F-4413-AD1D-B474AB221282}" type="datetime1">
              <a:rPr lang="fi-FI" smtClean="0"/>
              <a:pPr>
                <a:defRPr/>
              </a:pPr>
              <a:t>6.10.2015</a:t>
            </a:fld>
            <a:endParaRPr lang="fi-FI" dirty="0"/>
          </a:p>
        </p:txBody>
      </p:sp>
      <p:sp>
        <p:nvSpPr>
          <p:cNvPr id="22531" name="Dian numeron paikkamerkki 2"/>
          <p:cNvSpPr>
            <a:spLocks noGrp="1"/>
          </p:cNvSpPr>
          <p:nvPr>
            <p:ph type="sldNum" sz="quarter" idx="11"/>
          </p:nvPr>
        </p:nvSpPr>
        <p:spPr bwMode="auto">
          <a:noFill/>
          <a:ln>
            <a:miter lim="800000"/>
            <a:headEnd/>
            <a:tailEnd/>
          </a:ln>
        </p:spPr>
        <p:txBody>
          <a:bodyPr/>
          <a:lstStyle/>
          <a:p>
            <a:fld id="{078DF67F-7C19-4AE5-A3AC-4A3C04D1730D}" type="slidenum">
              <a:rPr lang="fi-FI" altLang="fi-FI" smtClean="0">
                <a:latin typeface="Arial" charset="0"/>
                <a:cs typeface="Arial" charset="0"/>
              </a:rPr>
              <a:pPr/>
              <a:t>12</a:t>
            </a:fld>
            <a:endParaRPr lang="fi-FI" altLang="fi-FI" smtClean="0">
              <a:latin typeface="Arial" charset="0"/>
              <a:cs typeface="Arial" charset="0"/>
            </a:endParaRPr>
          </a:p>
        </p:txBody>
      </p:sp>
      <p:grpSp>
        <p:nvGrpSpPr>
          <p:cNvPr id="22532" name="Ryhmä 14340"/>
          <p:cNvGrpSpPr>
            <a:grpSpLocks/>
          </p:cNvGrpSpPr>
          <p:nvPr/>
        </p:nvGrpSpPr>
        <p:grpSpPr bwMode="auto">
          <a:xfrm>
            <a:off x="803275" y="1120775"/>
            <a:ext cx="7616825" cy="3536950"/>
            <a:chOff x="802961" y="1121308"/>
            <a:chExt cx="7617060" cy="3536308"/>
          </a:xfrm>
        </p:grpSpPr>
        <p:pic>
          <p:nvPicPr>
            <p:cNvPr id="22533" name="Picture 32"/>
            <p:cNvPicPr>
              <a:picLocks noChangeAspect="1" noChangeArrowheads="1"/>
            </p:cNvPicPr>
            <p:nvPr/>
          </p:nvPicPr>
          <p:blipFill>
            <a:blip r:embed="rId3"/>
            <a:srcRect/>
            <a:stretch>
              <a:fillRect/>
            </a:stretch>
          </p:blipFill>
          <p:spPr bwMode="auto">
            <a:xfrm>
              <a:off x="2229358" y="2388269"/>
              <a:ext cx="4684551" cy="876869"/>
            </a:xfrm>
            <a:prstGeom prst="rect">
              <a:avLst/>
            </a:prstGeom>
            <a:noFill/>
            <a:ln w="9525">
              <a:noFill/>
              <a:miter lim="800000"/>
              <a:headEnd/>
              <a:tailEnd/>
            </a:ln>
          </p:spPr>
        </p:pic>
        <p:sp>
          <p:nvSpPr>
            <p:cNvPr id="6" name="Rectangle 33"/>
            <p:cNvSpPr>
              <a:spLocks noChangeArrowheads="1"/>
            </p:cNvSpPr>
            <p:nvPr/>
          </p:nvSpPr>
          <p:spPr bwMode="auto">
            <a:xfrm>
              <a:off x="2715958" y="4143359"/>
              <a:ext cx="3791067" cy="514257"/>
            </a:xfrm>
            <a:prstGeom prst="rect">
              <a:avLst/>
            </a:prstGeom>
            <a:solidFill>
              <a:schemeClr val="accent5"/>
            </a:solidFill>
            <a:ln>
              <a:noFill/>
            </a:ln>
          </p:spPr>
          <p:txBody>
            <a:bodyPr anchor="ctr"/>
            <a:lstStyle/>
            <a:p>
              <a:pPr algn="ctr" eaLnBrk="0" hangingPunct="0">
                <a:defRPr/>
              </a:pPr>
              <a:r>
                <a:rPr lang="fi-FI" sz="1200">
                  <a:solidFill>
                    <a:srgbClr val="FFFFFF"/>
                  </a:solidFill>
                  <a:latin typeface="Arial"/>
                  <a:cs typeface="Arial" panose="020B0604020202020204" pitchFamily="34" charset="0"/>
                </a:rPr>
                <a:t>The Finnish Centre of Expertise in</a:t>
              </a:r>
              <a:br>
                <a:rPr lang="fi-FI" sz="1200">
                  <a:solidFill>
                    <a:srgbClr val="FFFFFF"/>
                  </a:solidFill>
                  <a:latin typeface="Arial"/>
                  <a:cs typeface="Arial" panose="020B0604020202020204" pitchFamily="34" charset="0"/>
                </a:rPr>
              </a:br>
              <a:r>
                <a:rPr lang="fi-FI" sz="1200">
                  <a:solidFill>
                    <a:srgbClr val="FFFFFF"/>
                  </a:solidFill>
                  <a:latin typeface="Arial"/>
                  <a:cs typeface="Arial" panose="020B0604020202020204" pitchFamily="34" charset="0"/>
                </a:rPr>
                <a:t>Comprehensive Crisis Management</a:t>
              </a:r>
              <a:endParaRPr lang="fi-FI" sz="1200" dirty="0">
                <a:solidFill>
                  <a:srgbClr val="FFFFFF"/>
                </a:solidFill>
                <a:latin typeface="Arial"/>
                <a:cs typeface="Arial" panose="020B0604020202020204" pitchFamily="34" charset="0"/>
              </a:endParaRPr>
            </a:p>
          </p:txBody>
        </p:sp>
        <p:sp>
          <p:nvSpPr>
            <p:cNvPr id="22535" name="Freeform 34"/>
            <p:cNvSpPr>
              <a:spLocks noEditPoints="1"/>
            </p:cNvSpPr>
            <p:nvPr/>
          </p:nvSpPr>
          <p:spPr bwMode="auto">
            <a:xfrm>
              <a:off x="3062129" y="2176264"/>
              <a:ext cx="3098724" cy="2033590"/>
            </a:xfrm>
            <a:custGeom>
              <a:avLst/>
              <a:gdLst>
                <a:gd name="T0" fmla="*/ 2147483647 w 1827"/>
                <a:gd name="T1" fmla="*/ 2147483647 h 1199"/>
                <a:gd name="T2" fmla="*/ 2147483647 w 1827"/>
                <a:gd name="T3" fmla="*/ 2147483647 h 1199"/>
                <a:gd name="T4" fmla="*/ 2147483647 w 1827"/>
                <a:gd name="T5" fmla="*/ 2147483647 h 1199"/>
                <a:gd name="T6" fmla="*/ 2147483647 w 1827"/>
                <a:gd name="T7" fmla="*/ 2147483647 h 1199"/>
                <a:gd name="T8" fmla="*/ 2147483647 w 1827"/>
                <a:gd name="T9" fmla="*/ 2147483647 h 1199"/>
                <a:gd name="T10" fmla="*/ 2147483647 w 1827"/>
                <a:gd name="T11" fmla="*/ 2147483647 h 1199"/>
                <a:gd name="T12" fmla="*/ 2147483647 w 1827"/>
                <a:gd name="T13" fmla="*/ 2147483647 h 1199"/>
                <a:gd name="T14" fmla="*/ 2147483647 w 1827"/>
                <a:gd name="T15" fmla="*/ 2147483647 h 1199"/>
                <a:gd name="T16" fmla="*/ 2147483647 w 1827"/>
                <a:gd name="T17" fmla="*/ 2147483647 h 1199"/>
                <a:gd name="T18" fmla="*/ 2147483647 w 1827"/>
                <a:gd name="T19" fmla="*/ 2147483647 h 1199"/>
                <a:gd name="T20" fmla="*/ 2147483647 w 1827"/>
                <a:gd name="T21" fmla="*/ 2147483647 h 1199"/>
                <a:gd name="T22" fmla="*/ 2147483647 w 1827"/>
                <a:gd name="T23" fmla="*/ 2147483647 h 1199"/>
                <a:gd name="T24" fmla="*/ 2147483647 w 1827"/>
                <a:gd name="T25" fmla="*/ 2147483647 h 1199"/>
                <a:gd name="T26" fmla="*/ 2147483647 w 1827"/>
                <a:gd name="T27" fmla="*/ 2147483647 h 1199"/>
                <a:gd name="T28" fmla="*/ 2147483647 w 1827"/>
                <a:gd name="T29" fmla="*/ 2147483647 h 1199"/>
                <a:gd name="T30" fmla="*/ 2147483647 w 1827"/>
                <a:gd name="T31" fmla="*/ 2147483647 h 1199"/>
                <a:gd name="T32" fmla="*/ 2147483647 w 1827"/>
                <a:gd name="T33" fmla="*/ 2147483647 h 1199"/>
                <a:gd name="T34" fmla="*/ 2147483647 w 1827"/>
                <a:gd name="T35" fmla="*/ 2147483647 h 1199"/>
                <a:gd name="T36" fmla="*/ 2147483647 w 1827"/>
                <a:gd name="T37" fmla="*/ 0 h 1199"/>
                <a:gd name="T38" fmla="*/ 0 w 1827"/>
                <a:gd name="T39" fmla="*/ 2147483647 h 1199"/>
                <a:gd name="T40" fmla="*/ 2147483647 w 1827"/>
                <a:gd name="T41" fmla="*/ 2147483647 h 1199"/>
                <a:gd name="T42" fmla="*/ 2147483647 w 1827"/>
                <a:gd name="T43" fmla="*/ 2147483647 h 1199"/>
                <a:gd name="T44" fmla="*/ 2147483647 w 1827"/>
                <a:gd name="T45" fmla="*/ 2147483647 h 1199"/>
                <a:gd name="T46" fmla="*/ 2147483647 w 1827"/>
                <a:gd name="T47" fmla="*/ 2147483647 h 1199"/>
                <a:gd name="T48" fmla="*/ 2147483647 w 1827"/>
                <a:gd name="T49" fmla="*/ 2147483647 h 1199"/>
                <a:gd name="T50" fmla="*/ 2147483647 w 1827"/>
                <a:gd name="T51" fmla="*/ 0 h 1199"/>
                <a:gd name="T52" fmla="*/ 2147483647 w 1827"/>
                <a:gd name="T53" fmla="*/ 2147483647 h 1199"/>
                <a:gd name="T54" fmla="*/ 2147483647 w 1827"/>
                <a:gd name="T55" fmla="*/ 2147483647 h 1199"/>
                <a:gd name="T56" fmla="*/ 2147483647 w 1827"/>
                <a:gd name="T57" fmla="*/ 0 h 1199"/>
                <a:gd name="T58" fmla="*/ 2147483647 w 1827"/>
                <a:gd name="T59" fmla="*/ 2147483647 h 1199"/>
                <a:gd name="T60" fmla="*/ 2147483647 w 1827"/>
                <a:gd name="T61" fmla="*/ 2147483647 h 1199"/>
                <a:gd name="T62" fmla="*/ 2147483647 w 1827"/>
                <a:gd name="T63" fmla="*/ 0 h 1199"/>
                <a:gd name="T64" fmla="*/ 2147483647 w 1827"/>
                <a:gd name="T65" fmla="*/ 2147483647 h 1199"/>
                <a:gd name="T66" fmla="*/ 2147483647 w 1827"/>
                <a:gd name="T67" fmla="*/ 2147483647 h 1199"/>
                <a:gd name="T68" fmla="*/ 2147483647 w 1827"/>
                <a:gd name="T69" fmla="*/ 2147483647 h 1199"/>
                <a:gd name="T70" fmla="*/ 2147483647 w 1827"/>
                <a:gd name="T71" fmla="*/ 2147483647 h 1199"/>
                <a:gd name="T72" fmla="*/ 2147483647 w 1827"/>
                <a:gd name="T73" fmla="*/ 2147483647 h 1199"/>
                <a:gd name="T74" fmla="*/ 2147483647 w 1827"/>
                <a:gd name="T75" fmla="*/ 2147483647 h 11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27"/>
                <a:gd name="T115" fmla="*/ 0 h 1199"/>
                <a:gd name="T116" fmla="*/ 1827 w 1827"/>
                <a:gd name="T117" fmla="*/ 1199 h 11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27" h="1199">
                  <a:moveTo>
                    <a:pt x="94" y="799"/>
                  </a:moveTo>
                  <a:lnTo>
                    <a:pt x="40" y="799"/>
                  </a:lnTo>
                  <a:lnTo>
                    <a:pt x="40" y="1105"/>
                  </a:lnTo>
                  <a:lnTo>
                    <a:pt x="13" y="1105"/>
                  </a:lnTo>
                  <a:lnTo>
                    <a:pt x="67" y="1199"/>
                  </a:lnTo>
                  <a:lnTo>
                    <a:pt x="121" y="1105"/>
                  </a:lnTo>
                  <a:lnTo>
                    <a:pt x="94" y="1105"/>
                  </a:lnTo>
                  <a:lnTo>
                    <a:pt x="94" y="799"/>
                  </a:lnTo>
                  <a:close/>
                  <a:moveTo>
                    <a:pt x="1335" y="799"/>
                  </a:moveTo>
                  <a:lnTo>
                    <a:pt x="1281" y="799"/>
                  </a:lnTo>
                  <a:lnTo>
                    <a:pt x="1281" y="1105"/>
                  </a:lnTo>
                  <a:lnTo>
                    <a:pt x="1255" y="1105"/>
                  </a:lnTo>
                  <a:lnTo>
                    <a:pt x="1309" y="1199"/>
                  </a:lnTo>
                  <a:lnTo>
                    <a:pt x="1363" y="1105"/>
                  </a:lnTo>
                  <a:lnTo>
                    <a:pt x="1335" y="1105"/>
                  </a:lnTo>
                  <a:lnTo>
                    <a:pt x="1335" y="799"/>
                  </a:lnTo>
                  <a:close/>
                  <a:moveTo>
                    <a:pt x="216" y="28"/>
                  </a:moveTo>
                  <a:lnTo>
                    <a:pt x="94" y="28"/>
                  </a:lnTo>
                  <a:lnTo>
                    <a:pt x="94" y="0"/>
                  </a:lnTo>
                  <a:lnTo>
                    <a:pt x="0" y="55"/>
                  </a:lnTo>
                  <a:lnTo>
                    <a:pt x="94" y="110"/>
                  </a:lnTo>
                  <a:lnTo>
                    <a:pt x="94" y="82"/>
                  </a:lnTo>
                  <a:lnTo>
                    <a:pt x="216" y="82"/>
                  </a:lnTo>
                  <a:lnTo>
                    <a:pt x="216" y="110"/>
                  </a:lnTo>
                  <a:lnTo>
                    <a:pt x="310" y="55"/>
                  </a:lnTo>
                  <a:lnTo>
                    <a:pt x="216" y="0"/>
                  </a:lnTo>
                  <a:lnTo>
                    <a:pt x="216" y="28"/>
                  </a:lnTo>
                  <a:close/>
                  <a:moveTo>
                    <a:pt x="1827" y="55"/>
                  </a:moveTo>
                  <a:lnTo>
                    <a:pt x="1733" y="0"/>
                  </a:lnTo>
                  <a:lnTo>
                    <a:pt x="1733" y="28"/>
                  </a:lnTo>
                  <a:lnTo>
                    <a:pt x="1611" y="28"/>
                  </a:lnTo>
                  <a:lnTo>
                    <a:pt x="1611" y="0"/>
                  </a:lnTo>
                  <a:lnTo>
                    <a:pt x="1517" y="55"/>
                  </a:lnTo>
                  <a:lnTo>
                    <a:pt x="1611" y="110"/>
                  </a:lnTo>
                  <a:lnTo>
                    <a:pt x="1611" y="82"/>
                  </a:lnTo>
                  <a:lnTo>
                    <a:pt x="1733" y="82"/>
                  </a:lnTo>
                  <a:lnTo>
                    <a:pt x="1733" y="110"/>
                  </a:lnTo>
                  <a:lnTo>
                    <a:pt x="1827" y="55"/>
                  </a:lnTo>
                  <a:close/>
                </a:path>
              </a:pathLst>
            </a:custGeom>
            <a:solidFill>
              <a:srgbClr val="FFFFFF"/>
            </a:solidFill>
            <a:ln w="9525" cap="flat">
              <a:solidFill>
                <a:srgbClr val="000000"/>
              </a:solidFill>
              <a:prstDash val="solid"/>
              <a:miter lim="800000"/>
              <a:headEnd/>
              <a:tailEnd/>
            </a:ln>
          </p:spPr>
          <p:txBody>
            <a:bodyPr anchor="ctr"/>
            <a:lstStyle/>
            <a:p>
              <a:endParaRPr lang="fi-FI"/>
            </a:p>
          </p:txBody>
        </p:sp>
        <p:sp>
          <p:nvSpPr>
            <p:cNvPr id="8" name="Rectangle 35"/>
            <p:cNvSpPr>
              <a:spLocks noChangeArrowheads="1"/>
            </p:cNvSpPr>
            <p:nvPr/>
          </p:nvSpPr>
          <p:spPr bwMode="auto">
            <a:xfrm>
              <a:off x="2198417" y="3397370"/>
              <a:ext cx="1955860" cy="411088"/>
            </a:xfrm>
            <a:prstGeom prst="rect">
              <a:avLst/>
            </a:prstGeom>
            <a:solidFill>
              <a:schemeClr val="accent4"/>
            </a:solidFill>
            <a:ln>
              <a:noFill/>
            </a:ln>
          </p:spPr>
          <p:txBody>
            <a:bodyPr anchor="ctr"/>
            <a:lstStyle/>
            <a:p>
              <a:pPr algn="ctr" eaLnBrk="0" hangingPunct="0">
                <a:defRPr/>
              </a:pPr>
              <a:r>
                <a:rPr lang="fi-FI" sz="1200" dirty="0">
                  <a:solidFill>
                    <a:srgbClr val="FFFFFF"/>
                  </a:solidFill>
                  <a:latin typeface="Arial"/>
                  <a:cs typeface="Arial" panose="020B0604020202020204" pitchFamily="34" charset="0"/>
                </a:rPr>
                <a:t>CMC Finland</a:t>
              </a:r>
            </a:p>
          </p:txBody>
        </p:sp>
        <p:sp>
          <p:nvSpPr>
            <p:cNvPr id="22537" name="Rectangle 37"/>
            <p:cNvSpPr>
              <a:spLocks noChangeArrowheads="1"/>
            </p:cNvSpPr>
            <p:nvPr/>
          </p:nvSpPr>
          <p:spPr bwMode="auto">
            <a:xfrm>
              <a:off x="4766682" y="3470849"/>
              <a:ext cx="1441661" cy="410449"/>
            </a:xfrm>
            <a:prstGeom prst="rect">
              <a:avLst/>
            </a:prstGeom>
            <a:solidFill>
              <a:schemeClr val="accent1"/>
            </a:solidFill>
            <a:ln w="9525">
              <a:noFill/>
              <a:miter lim="800000"/>
              <a:headEnd/>
              <a:tailEnd/>
            </a:ln>
          </p:spPr>
          <p:txBody>
            <a:bodyPr anchor="ctr"/>
            <a:lstStyle/>
            <a:p>
              <a:pPr algn="ctr" eaLnBrk="0" hangingPunct="0"/>
              <a:r>
                <a:rPr lang="fi-FI" altLang="fi-FI" sz="1200">
                  <a:solidFill>
                    <a:srgbClr val="FFFFFF"/>
                  </a:solidFill>
                </a:rPr>
                <a:t>FINCENT</a:t>
              </a:r>
            </a:p>
          </p:txBody>
        </p:sp>
        <p:sp>
          <p:nvSpPr>
            <p:cNvPr id="22538" name="Freeform 38"/>
            <p:cNvSpPr>
              <a:spLocks/>
            </p:cNvSpPr>
            <p:nvPr/>
          </p:nvSpPr>
          <p:spPr bwMode="auto">
            <a:xfrm>
              <a:off x="6076049" y="2725791"/>
              <a:ext cx="585145" cy="586841"/>
            </a:xfrm>
            <a:custGeom>
              <a:avLst/>
              <a:gdLst>
                <a:gd name="T0" fmla="*/ 2147483647 w 345"/>
                <a:gd name="T1" fmla="*/ 2147483647 h 346"/>
                <a:gd name="T2" fmla="*/ 2147483647 w 345"/>
                <a:gd name="T3" fmla="*/ 0 h 346"/>
                <a:gd name="T4" fmla="*/ 2147483647 w 345"/>
                <a:gd name="T5" fmla="*/ 2147483647 h 346"/>
                <a:gd name="T6" fmla="*/ 2147483647 w 345"/>
                <a:gd name="T7" fmla="*/ 2147483647 h 346"/>
                <a:gd name="T8" fmla="*/ 0 w 345"/>
                <a:gd name="T9" fmla="*/ 2147483647 h 346"/>
                <a:gd name="T10" fmla="*/ 2147483647 w 345"/>
                <a:gd name="T11" fmla="*/ 2147483647 h 346"/>
                <a:gd name="T12" fmla="*/ 2147483647 w 345"/>
                <a:gd name="T13" fmla="*/ 2147483647 h 346"/>
                <a:gd name="T14" fmla="*/ 2147483647 w 345"/>
                <a:gd name="T15" fmla="*/ 2147483647 h 346"/>
                <a:gd name="T16" fmla="*/ 0 60000 65536"/>
                <a:gd name="T17" fmla="*/ 0 60000 65536"/>
                <a:gd name="T18" fmla="*/ 0 60000 65536"/>
                <a:gd name="T19" fmla="*/ 0 60000 65536"/>
                <a:gd name="T20" fmla="*/ 0 60000 65536"/>
                <a:gd name="T21" fmla="*/ 0 60000 65536"/>
                <a:gd name="T22" fmla="*/ 0 60000 65536"/>
                <a:gd name="T23" fmla="*/ 0 60000 65536"/>
                <a:gd name="T24" fmla="*/ 0 w 345"/>
                <a:gd name="T25" fmla="*/ 0 h 346"/>
                <a:gd name="T26" fmla="*/ 345 w 345"/>
                <a:gd name="T27" fmla="*/ 346 h 3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 h="346">
                  <a:moveTo>
                    <a:pt x="345" y="39"/>
                  </a:moveTo>
                  <a:lnTo>
                    <a:pt x="306" y="0"/>
                  </a:lnTo>
                  <a:lnTo>
                    <a:pt x="47" y="260"/>
                  </a:lnTo>
                  <a:lnTo>
                    <a:pt x="28" y="240"/>
                  </a:lnTo>
                  <a:lnTo>
                    <a:pt x="0" y="346"/>
                  </a:lnTo>
                  <a:lnTo>
                    <a:pt x="105" y="317"/>
                  </a:lnTo>
                  <a:lnTo>
                    <a:pt x="85" y="299"/>
                  </a:lnTo>
                  <a:lnTo>
                    <a:pt x="345" y="39"/>
                  </a:lnTo>
                  <a:close/>
                </a:path>
              </a:pathLst>
            </a:custGeom>
            <a:solidFill>
              <a:srgbClr val="FFFFFF"/>
            </a:solidFill>
            <a:ln w="9525" cap="flat">
              <a:solidFill>
                <a:srgbClr val="000000"/>
              </a:solidFill>
              <a:prstDash val="solid"/>
              <a:miter lim="800000"/>
              <a:headEnd/>
              <a:tailEnd/>
            </a:ln>
          </p:spPr>
          <p:txBody>
            <a:bodyPr anchor="ctr"/>
            <a:lstStyle/>
            <a:p>
              <a:endParaRPr lang="fi-FI"/>
            </a:p>
          </p:txBody>
        </p:sp>
        <p:sp>
          <p:nvSpPr>
            <p:cNvPr id="22539" name="Rectangle 39"/>
            <p:cNvSpPr>
              <a:spLocks noChangeArrowheads="1"/>
            </p:cNvSpPr>
            <p:nvPr/>
          </p:nvSpPr>
          <p:spPr bwMode="auto">
            <a:xfrm>
              <a:off x="6532292" y="3117584"/>
              <a:ext cx="1439966" cy="412145"/>
            </a:xfrm>
            <a:prstGeom prst="rect">
              <a:avLst/>
            </a:prstGeom>
            <a:solidFill>
              <a:schemeClr val="accent1"/>
            </a:solidFill>
            <a:ln w="9525">
              <a:noFill/>
              <a:miter lim="800000"/>
              <a:headEnd/>
              <a:tailEnd/>
            </a:ln>
          </p:spPr>
          <p:txBody>
            <a:bodyPr anchor="ctr"/>
            <a:lstStyle/>
            <a:p>
              <a:pPr eaLnBrk="0" hangingPunct="0"/>
              <a:endParaRPr lang="fi-FI" altLang="fi-FI"/>
            </a:p>
          </p:txBody>
        </p:sp>
        <p:sp>
          <p:nvSpPr>
            <p:cNvPr id="22540" name="Rectangle 40"/>
            <p:cNvSpPr>
              <a:spLocks noChangeArrowheads="1"/>
            </p:cNvSpPr>
            <p:nvPr/>
          </p:nvSpPr>
          <p:spPr bwMode="auto">
            <a:xfrm>
              <a:off x="6756174" y="3322808"/>
              <a:ext cx="1439966" cy="412145"/>
            </a:xfrm>
            <a:prstGeom prst="rect">
              <a:avLst/>
            </a:prstGeom>
            <a:solidFill>
              <a:schemeClr val="accent1"/>
            </a:solidFill>
            <a:ln w="9525">
              <a:solidFill>
                <a:schemeClr val="bg1"/>
              </a:solidFill>
              <a:miter lim="800000"/>
              <a:headEnd/>
              <a:tailEnd/>
            </a:ln>
          </p:spPr>
          <p:txBody>
            <a:bodyPr anchor="ctr"/>
            <a:lstStyle/>
            <a:p>
              <a:pPr eaLnBrk="0" hangingPunct="0"/>
              <a:endParaRPr lang="fi-FI" altLang="fi-FI"/>
            </a:p>
          </p:txBody>
        </p:sp>
        <p:sp>
          <p:nvSpPr>
            <p:cNvPr id="22541" name="Freeform 41"/>
            <p:cNvSpPr>
              <a:spLocks/>
            </p:cNvSpPr>
            <p:nvPr/>
          </p:nvSpPr>
          <p:spPr bwMode="auto">
            <a:xfrm>
              <a:off x="1812124" y="2218666"/>
              <a:ext cx="1139760" cy="1139760"/>
            </a:xfrm>
            <a:custGeom>
              <a:avLst/>
              <a:gdLst>
                <a:gd name="T0" fmla="*/ 2147483647 w 672"/>
                <a:gd name="T1" fmla="*/ 2147483647 h 672"/>
                <a:gd name="T2" fmla="*/ 2147483647 w 672"/>
                <a:gd name="T3" fmla="*/ 0 h 672"/>
                <a:gd name="T4" fmla="*/ 0 w 672"/>
                <a:gd name="T5" fmla="*/ 2147483647 h 672"/>
                <a:gd name="T6" fmla="*/ 2147483647 w 672"/>
                <a:gd name="T7" fmla="*/ 2147483647 h 672"/>
                <a:gd name="T8" fmla="*/ 2147483647 w 672"/>
                <a:gd name="T9" fmla="*/ 2147483647 h 672"/>
                <a:gd name="T10" fmla="*/ 2147483647 w 672"/>
                <a:gd name="T11" fmla="*/ 2147483647 h 672"/>
                <a:gd name="T12" fmla="*/ 2147483647 w 672"/>
                <a:gd name="T13" fmla="*/ 2147483647 h 672"/>
                <a:gd name="T14" fmla="*/ 2147483647 w 672"/>
                <a:gd name="T15" fmla="*/ 2147483647 h 672"/>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672"/>
                <a:gd name="T26" fmla="*/ 672 w 672"/>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672">
                  <a:moveTo>
                    <a:pt x="624" y="586"/>
                  </a:moveTo>
                  <a:lnTo>
                    <a:pt x="39" y="0"/>
                  </a:lnTo>
                  <a:lnTo>
                    <a:pt x="0" y="39"/>
                  </a:lnTo>
                  <a:lnTo>
                    <a:pt x="586" y="625"/>
                  </a:lnTo>
                  <a:lnTo>
                    <a:pt x="567" y="644"/>
                  </a:lnTo>
                  <a:lnTo>
                    <a:pt x="672" y="672"/>
                  </a:lnTo>
                  <a:lnTo>
                    <a:pt x="644" y="566"/>
                  </a:lnTo>
                  <a:lnTo>
                    <a:pt x="624" y="586"/>
                  </a:lnTo>
                  <a:close/>
                </a:path>
              </a:pathLst>
            </a:custGeom>
            <a:solidFill>
              <a:srgbClr val="FFFFFF"/>
            </a:solidFill>
            <a:ln w="9525" cap="flat">
              <a:solidFill>
                <a:srgbClr val="000000"/>
              </a:solidFill>
              <a:prstDash val="solid"/>
              <a:miter lim="800000"/>
              <a:headEnd/>
              <a:tailEnd/>
            </a:ln>
          </p:spPr>
          <p:txBody>
            <a:bodyPr anchor="ctr"/>
            <a:lstStyle/>
            <a:p>
              <a:endParaRPr lang="fi-FI"/>
            </a:p>
          </p:txBody>
        </p:sp>
        <p:sp>
          <p:nvSpPr>
            <p:cNvPr id="22542" name="Rectangle 42"/>
            <p:cNvSpPr>
              <a:spLocks noChangeArrowheads="1"/>
            </p:cNvSpPr>
            <p:nvPr/>
          </p:nvSpPr>
          <p:spPr bwMode="auto">
            <a:xfrm>
              <a:off x="6980055" y="3529729"/>
              <a:ext cx="1439966" cy="412145"/>
            </a:xfrm>
            <a:prstGeom prst="rect">
              <a:avLst/>
            </a:prstGeom>
            <a:solidFill>
              <a:schemeClr val="accent1"/>
            </a:solidFill>
            <a:ln w="9525">
              <a:solidFill>
                <a:schemeClr val="bg1"/>
              </a:solidFill>
              <a:miter lim="800000"/>
              <a:headEnd/>
              <a:tailEnd/>
            </a:ln>
          </p:spPr>
          <p:txBody>
            <a:bodyPr anchor="ctr"/>
            <a:lstStyle/>
            <a:p>
              <a:pPr algn="ctr" eaLnBrk="0" hangingPunct="0"/>
              <a:r>
                <a:rPr lang="fi-FI" altLang="fi-FI" sz="1200">
                  <a:solidFill>
                    <a:srgbClr val="FFFFFF"/>
                  </a:solidFill>
                </a:rPr>
                <a:t>Commands</a:t>
              </a:r>
            </a:p>
          </p:txBody>
        </p:sp>
        <p:sp>
          <p:nvSpPr>
            <p:cNvPr id="16" name="Rectangle 43"/>
            <p:cNvSpPr>
              <a:spLocks noChangeArrowheads="1"/>
            </p:cNvSpPr>
            <p:nvPr/>
          </p:nvSpPr>
          <p:spPr bwMode="auto">
            <a:xfrm>
              <a:off x="3633561" y="1121308"/>
              <a:ext cx="1955860" cy="412675"/>
            </a:xfrm>
            <a:prstGeom prst="rect">
              <a:avLst/>
            </a:prstGeom>
            <a:solidFill>
              <a:schemeClr val="accent5"/>
            </a:solidFill>
            <a:ln>
              <a:noFill/>
            </a:ln>
          </p:spPr>
          <p:txBody>
            <a:bodyPr anchor="ctr"/>
            <a:lstStyle/>
            <a:p>
              <a:pPr algn="ctr" eaLnBrk="0" hangingPunct="0">
                <a:defRPr/>
              </a:pPr>
              <a:r>
                <a:rPr lang="fi-FI" sz="1200" dirty="0" err="1">
                  <a:solidFill>
                    <a:srgbClr val="FFFFFF"/>
                  </a:solidFill>
                  <a:latin typeface="Arial"/>
                  <a:cs typeface="Arial" panose="020B0604020202020204" pitchFamily="34" charset="0"/>
                </a:rPr>
                <a:t>President</a:t>
              </a:r>
              <a:endParaRPr lang="fi-FI" sz="1200" dirty="0">
                <a:solidFill>
                  <a:srgbClr val="FFFFFF"/>
                </a:solidFill>
                <a:latin typeface="Arial"/>
                <a:cs typeface="Arial" panose="020B0604020202020204" pitchFamily="34" charset="0"/>
              </a:endParaRPr>
            </a:p>
          </p:txBody>
        </p:sp>
        <p:sp>
          <p:nvSpPr>
            <p:cNvPr id="17" name="Rectangle 44"/>
            <p:cNvSpPr>
              <a:spLocks noChangeArrowheads="1"/>
            </p:cNvSpPr>
            <p:nvPr/>
          </p:nvSpPr>
          <p:spPr bwMode="auto">
            <a:xfrm>
              <a:off x="3633561" y="1584774"/>
              <a:ext cx="1955860" cy="411088"/>
            </a:xfrm>
            <a:prstGeom prst="rect">
              <a:avLst/>
            </a:prstGeom>
            <a:solidFill>
              <a:schemeClr val="accent5"/>
            </a:solidFill>
            <a:ln>
              <a:noFill/>
            </a:ln>
          </p:spPr>
          <p:txBody>
            <a:bodyPr anchor="ctr"/>
            <a:lstStyle/>
            <a:p>
              <a:pPr algn="ctr" eaLnBrk="0" hangingPunct="0">
                <a:defRPr/>
              </a:pPr>
              <a:r>
                <a:rPr lang="fi-FI" sz="1200">
                  <a:solidFill>
                    <a:srgbClr val="FFFFFF"/>
                  </a:solidFill>
                  <a:latin typeface="Arial"/>
                  <a:cs typeface="Arial" panose="020B0604020202020204" pitchFamily="34" charset="0"/>
                </a:rPr>
                <a:t>Government</a:t>
              </a:r>
              <a:endParaRPr lang="fi-FI" sz="1200" dirty="0">
                <a:solidFill>
                  <a:srgbClr val="FFFFFF"/>
                </a:solidFill>
                <a:latin typeface="Arial"/>
                <a:cs typeface="Arial" panose="020B0604020202020204" pitchFamily="34" charset="0"/>
              </a:endParaRPr>
            </a:p>
          </p:txBody>
        </p:sp>
        <p:sp>
          <p:nvSpPr>
            <p:cNvPr id="18" name="Rectangle 45"/>
            <p:cNvSpPr>
              <a:spLocks noChangeArrowheads="1"/>
            </p:cNvSpPr>
            <p:nvPr/>
          </p:nvSpPr>
          <p:spPr bwMode="auto">
            <a:xfrm>
              <a:off x="3633561" y="2064112"/>
              <a:ext cx="1955860" cy="514257"/>
            </a:xfrm>
            <a:prstGeom prst="rect">
              <a:avLst/>
            </a:prstGeom>
            <a:solidFill>
              <a:schemeClr val="accent5"/>
            </a:solidFill>
            <a:ln>
              <a:noFill/>
            </a:ln>
          </p:spPr>
          <p:txBody>
            <a:bodyPr anchor="ctr"/>
            <a:lstStyle/>
            <a:p>
              <a:pPr algn="ctr" eaLnBrk="0" hangingPunct="0">
                <a:defRPr/>
              </a:pPr>
              <a:r>
                <a:rPr lang="fi-FI" sz="1200">
                  <a:solidFill>
                    <a:srgbClr val="FFFFFF"/>
                  </a:solidFill>
                  <a:latin typeface="Arial"/>
                  <a:cs typeface="Arial" panose="020B0604020202020204" pitchFamily="34" charset="0"/>
                </a:rPr>
                <a:t>Ministry for</a:t>
              </a:r>
              <a:br>
                <a:rPr lang="fi-FI" sz="1200">
                  <a:solidFill>
                    <a:srgbClr val="FFFFFF"/>
                  </a:solidFill>
                  <a:latin typeface="Arial"/>
                  <a:cs typeface="Arial" panose="020B0604020202020204" pitchFamily="34" charset="0"/>
                </a:rPr>
              </a:br>
              <a:r>
                <a:rPr lang="fi-FI" sz="1200">
                  <a:solidFill>
                    <a:srgbClr val="FFFFFF"/>
                  </a:solidFill>
                  <a:latin typeface="Arial"/>
                  <a:cs typeface="Arial" panose="020B0604020202020204" pitchFamily="34" charset="0"/>
                </a:rPr>
                <a:t>Foreign Affairs</a:t>
              </a:r>
              <a:endParaRPr lang="fi-FI" sz="1200" dirty="0">
                <a:solidFill>
                  <a:srgbClr val="FFFFFF"/>
                </a:solidFill>
                <a:latin typeface="Arial"/>
                <a:cs typeface="Arial" panose="020B0604020202020204" pitchFamily="34" charset="0"/>
              </a:endParaRPr>
            </a:p>
          </p:txBody>
        </p:sp>
        <p:sp>
          <p:nvSpPr>
            <p:cNvPr id="19" name="Rectangle 46"/>
            <p:cNvSpPr>
              <a:spLocks noChangeArrowheads="1"/>
            </p:cNvSpPr>
            <p:nvPr/>
          </p:nvSpPr>
          <p:spPr bwMode="auto">
            <a:xfrm>
              <a:off x="802961" y="2064112"/>
              <a:ext cx="2211456" cy="411088"/>
            </a:xfrm>
            <a:prstGeom prst="rect">
              <a:avLst/>
            </a:prstGeom>
            <a:solidFill>
              <a:schemeClr val="accent4"/>
            </a:solidFill>
            <a:ln>
              <a:noFill/>
            </a:ln>
          </p:spPr>
          <p:txBody>
            <a:bodyPr anchor="ctr"/>
            <a:lstStyle/>
            <a:p>
              <a:pPr algn="ctr" eaLnBrk="0" hangingPunct="0">
                <a:defRPr/>
              </a:pPr>
              <a:r>
                <a:rPr lang="fi-FI" sz="1200">
                  <a:solidFill>
                    <a:srgbClr val="FFFFFF"/>
                  </a:solidFill>
                  <a:latin typeface="Arial"/>
                  <a:cs typeface="Arial" panose="020B0604020202020204" pitchFamily="34" charset="0"/>
                </a:rPr>
                <a:t>Ministry of the Interior</a:t>
              </a:r>
              <a:endParaRPr lang="fi-FI" sz="1200" dirty="0">
                <a:solidFill>
                  <a:srgbClr val="FFFFFF"/>
                </a:solidFill>
                <a:latin typeface="Arial"/>
                <a:cs typeface="Arial" panose="020B0604020202020204" pitchFamily="34" charset="0"/>
              </a:endParaRPr>
            </a:p>
          </p:txBody>
        </p:sp>
        <p:sp>
          <p:nvSpPr>
            <p:cNvPr id="20" name="Rectangle 47"/>
            <p:cNvSpPr>
              <a:spLocks noChangeArrowheads="1"/>
            </p:cNvSpPr>
            <p:nvPr/>
          </p:nvSpPr>
          <p:spPr bwMode="auto">
            <a:xfrm>
              <a:off x="802961" y="1584774"/>
              <a:ext cx="2211456" cy="411088"/>
            </a:xfrm>
            <a:prstGeom prst="rect">
              <a:avLst/>
            </a:prstGeom>
            <a:solidFill>
              <a:schemeClr val="accent4"/>
            </a:solidFill>
            <a:ln>
              <a:noFill/>
            </a:ln>
          </p:spPr>
          <p:txBody>
            <a:bodyPr anchor="ctr"/>
            <a:lstStyle/>
            <a:p>
              <a:pPr algn="ctr" eaLnBrk="0" hangingPunct="0">
                <a:defRPr/>
              </a:pPr>
              <a:r>
                <a:rPr lang="fi-FI" sz="1200">
                  <a:solidFill>
                    <a:srgbClr val="FFFFFF"/>
                  </a:solidFill>
                  <a:latin typeface="Arial"/>
                  <a:cs typeface="Arial" panose="020B0604020202020204" pitchFamily="34" charset="0"/>
                </a:rPr>
                <a:t>Civilian Crisis Management</a:t>
              </a:r>
              <a:endParaRPr lang="fi-FI" sz="1200" dirty="0">
                <a:solidFill>
                  <a:srgbClr val="FFFFFF"/>
                </a:solidFill>
                <a:latin typeface="Arial"/>
                <a:cs typeface="Arial" panose="020B0604020202020204" pitchFamily="34" charset="0"/>
              </a:endParaRPr>
            </a:p>
          </p:txBody>
        </p:sp>
        <p:sp>
          <p:nvSpPr>
            <p:cNvPr id="22548" name="Rectangle 48"/>
            <p:cNvSpPr>
              <a:spLocks noChangeArrowheads="1"/>
            </p:cNvSpPr>
            <p:nvPr/>
          </p:nvSpPr>
          <p:spPr bwMode="auto">
            <a:xfrm>
              <a:off x="6208343" y="1533453"/>
              <a:ext cx="2211678" cy="412145"/>
            </a:xfrm>
            <a:prstGeom prst="rect">
              <a:avLst/>
            </a:prstGeom>
            <a:solidFill>
              <a:schemeClr val="accent1"/>
            </a:solidFill>
            <a:ln w="9525">
              <a:noFill/>
              <a:miter lim="800000"/>
              <a:headEnd/>
              <a:tailEnd/>
            </a:ln>
          </p:spPr>
          <p:txBody>
            <a:bodyPr anchor="ctr"/>
            <a:lstStyle/>
            <a:p>
              <a:pPr algn="ctr" eaLnBrk="0" hangingPunct="0"/>
              <a:r>
                <a:rPr lang="fi-FI" altLang="fi-FI" sz="1200">
                  <a:solidFill>
                    <a:srgbClr val="FFFFFF"/>
                  </a:solidFill>
                </a:rPr>
                <a:t>Military Crisis Management</a:t>
              </a:r>
            </a:p>
          </p:txBody>
        </p:sp>
        <p:sp>
          <p:nvSpPr>
            <p:cNvPr id="22549" name="Rectangle 49"/>
            <p:cNvSpPr>
              <a:spLocks noChangeArrowheads="1"/>
            </p:cNvSpPr>
            <p:nvPr/>
          </p:nvSpPr>
          <p:spPr bwMode="auto">
            <a:xfrm>
              <a:off x="6208343" y="2011745"/>
              <a:ext cx="2211678" cy="412145"/>
            </a:xfrm>
            <a:prstGeom prst="rect">
              <a:avLst/>
            </a:prstGeom>
            <a:solidFill>
              <a:schemeClr val="accent1"/>
            </a:solidFill>
            <a:ln w="9525">
              <a:noFill/>
              <a:miter lim="800000"/>
              <a:headEnd/>
              <a:tailEnd/>
            </a:ln>
          </p:spPr>
          <p:txBody>
            <a:bodyPr anchor="ctr"/>
            <a:lstStyle/>
            <a:p>
              <a:pPr algn="ctr" eaLnBrk="0" hangingPunct="0"/>
              <a:r>
                <a:rPr lang="fi-FI" altLang="fi-FI" sz="1200">
                  <a:solidFill>
                    <a:srgbClr val="FFFFFF"/>
                  </a:solidFill>
                </a:rPr>
                <a:t>Ministry of Defence</a:t>
              </a:r>
            </a:p>
          </p:txBody>
        </p:sp>
        <p:sp>
          <p:nvSpPr>
            <p:cNvPr id="22550" name="Rectangle 50"/>
            <p:cNvSpPr>
              <a:spLocks noChangeArrowheads="1"/>
            </p:cNvSpPr>
            <p:nvPr/>
          </p:nvSpPr>
          <p:spPr bwMode="auto">
            <a:xfrm>
              <a:off x="6208343" y="2484949"/>
              <a:ext cx="2211678" cy="412145"/>
            </a:xfrm>
            <a:prstGeom prst="rect">
              <a:avLst/>
            </a:prstGeom>
            <a:solidFill>
              <a:schemeClr val="accent1"/>
            </a:solidFill>
            <a:ln w="9525">
              <a:noFill/>
              <a:miter lim="800000"/>
              <a:headEnd/>
              <a:tailEnd/>
            </a:ln>
          </p:spPr>
          <p:txBody>
            <a:bodyPr anchor="ctr"/>
            <a:lstStyle/>
            <a:p>
              <a:pPr algn="ctr" eaLnBrk="0" hangingPunct="0"/>
              <a:r>
                <a:rPr lang="fi-FI" altLang="fi-FI" sz="1200">
                  <a:solidFill>
                    <a:srgbClr val="FFFFFF"/>
                  </a:solidFill>
                </a:rPr>
                <a:t>Defence Command</a:t>
              </a:r>
            </a:p>
          </p:txBody>
        </p:sp>
        <p:sp>
          <p:nvSpPr>
            <p:cNvPr id="22551" name="Freeform 51"/>
            <p:cNvSpPr>
              <a:spLocks/>
            </p:cNvSpPr>
            <p:nvPr/>
          </p:nvSpPr>
          <p:spPr bwMode="auto">
            <a:xfrm>
              <a:off x="4564849" y="1955774"/>
              <a:ext cx="93284" cy="154342"/>
            </a:xfrm>
            <a:custGeom>
              <a:avLst/>
              <a:gdLst>
                <a:gd name="T0" fmla="*/ 2147483647 w 72"/>
                <a:gd name="T1" fmla="*/ 2147483647 h 120"/>
                <a:gd name="T2" fmla="*/ 2147483647 w 72"/>
                <a:gd name="T3" fmla="*/ 2147483647 h 120"/>
                <a:gd name="T4" fmla="*/ 0 w 72"/>
                <a:gd name="T5" fmla="*/ 2147483647 h 120"/>
                <a:gd name="T6" fmla="*/ 0 w 72"/>
                <a:gd name="T7" fmla="*/ 2147483647 h 120"/>
                <a:gd name="T8" fmla="*/ 2147483647 w 72"/>
                <a:gd name="T9" fmla="*/ 0 h 120"/>
                <a:gd name="T10" fmla="*/ 2147483647 w 72"/>
                <a:gd name="T11" fmla="*/ 0 h 120"/>
                <a:gd name="T12" fmla="*/ 2147483647 w 72"/>
                <a:gd name="T13" fmla="*/ 2147483647 h 120"/>
                <a:gd name="T14" fmla="*/ 2147483647 w 72"/>
                <a:gd name="T15" fmla="*/ 2147483647 h 120"/>
                <a:gd name="T16" fmla="*/ 2147483647 w 72"/>
                <a:gd name="T17" fmla="*/ 2147483647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20"/>
                <a:gd name="T29" fmla="*/ 72 w 72"/>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20">
                  <a:moveTo>
                    <a:pt x="36" y="120"/>
                  </a:moveTo>
                  <a:cubicBezTo>
                    <a:pt x="36" y="120"/>
                    <a:pt x="36" y="120"/>
                    <a:pt x="36" y="120"/>
                  </a:cubicBezTo>
                  <a:cubicBezTo>
                    <a:pt x="16" y="120"/>
                    <a:pt x="0" y="108"/>
                    <a:pt x="0" y="93"/>
                  </a:cubicBezTo>
                  <a:cubicBezTo>
                    <a:pt x="0" y="27"/>
                    <a:pt x="0" y="27"/>
                    <a:pt x="0" y="27"/>
                  </a:cubicBezTo>
                  <a:cubicBezTo>
                    <a:pt x="0" y="12"/>
                    <a:pt x="16" y="0"/>
                    <a:pt x="36" y="0"/>
                  </a:cubicBezTo>
                  <a:cubicBezTo>
                    <a:pt x="36" y="0"/>
                    <a:pt x="36" y="0"/>
                    <a:pt x="36" y="0"/>
                  </a:cubicBezTo>
                  <a:cubicBezTo>
                    <a:pt x="56" y="0"/>
                    <a:pt x="72" y="12"/>
                    <a:pt x="72" y="27"/>
                  </a:cubicBezTo>
                  <a:cubicBezTo>
                    <a:pt x="72" y="93"/>
                    <a:pt x="72" y="93"/>
                    <a:pt x="72" y="93"/>
                  </a:cubicBezTo>
                  <a:cubicBezTo>
                    <a:pt x="72" y="108"/>
                    <a:pt x="56" y="120"/>
                    <a:pt x="36" y="120"/>
                  </a:cubicBezTo>
                  <a:close/>
                </a:path>
              </a:pathLst>
            </a:custGeom>
            <a:solidFill>
              <a:srgbClr val="FFFFFF"/>
            </a:solidFill>
            <a:ln w="11113" cap="flat">
              <a:solidFill>
                <a:srgbClr val="000000"/>
              </a:solidFill>
              <a:prstDash val="solid"/>
              <a:miter lim="800000"/>
              <a:headEnd/>
              <a:tailEnd/>
            </a:ln>
          </p:spPr>
          <p:txBody>
            <a:bodyPr anchor="ctr"/>
            <a:lstStyle/>
            <a:p>
              <a:endParaRPr lang="fi-FI"/>
            </a:p>
          </p:txBody>
        </p:sp>
        <p:sp>
          <p:nvSpPr>
            <p:cNvPr id="22552" name="Freeform 52"/>
            <p:cNvSpPr>
              <a:spLocks/>
            </p:cNvSpPr>
            <p:nvPr/>
          </p:nvSpPr>
          <p:spPr bwMode="auto">
            <a:xfrm>
              <a:off x="4564849" y="1482571"/>
              <a:ext cx="93284" cy="154342"/>
            </a:xfrm>
            <a:custGeom>
              <a:avLst/>
              <a:gdLst>
                <a:gd name="T0" fmla="*/ 2147483647 w 72"/>
                <a:gd name="T1" fmla="*/ 2147483647 h 120"/>
                <a:gd name="T2" fmla="*/ 2147483647 w 72"/>
                <a:gd name="T3" fmla="*/ 2147483647 h 120"/>
                <a:gd name="T4" fmla="*/ 0 w 72"/>
                <a:gd name="T5" fmla="*/ 2147483647 h 120"/>
                <a:gd name="T6" fmla="*/ 0 w 72"/>
                <a:gd name="T7" fmla="*/ 2147483647 h 120"/>
                <a:gd name="T8" fmla="*/ 2147483647 w 72"/>
                <a:gd name="T9" fmla="*/ 0 h 120"/>
                <a:gd name="T10" fmla="*/ 2147483647 w 72"/>
                <a:gd name="T11" fmla="*/ 0 h 120"/>
                <a:gd name="T12" fmla="*/ 2147483647 w 72"/>
                <a:gd name="T13" fmla="*/ 2147483647 h 120"/>
                <a:gd name="T14" fmla="*/ 2147483647 w 72"/>
                <a:gd name="T15" fmla="*/ 2147483647 h 120"/>
                <a:gd name="T16" fmla="*/ 2147483647 w 72"/>
                <a:gd name="T17" fmla="*/ 2147483647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20"/>
                <a:gd name="T29" fmla="*/ 72 w 72"/>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20">
                  <a:moveTo>
                    <a:pt x="36" y="120"/>
                  </a:moveTo>
                  <a:cubicBezTo>
                    <a:pt x="36" y="120"/>
                    <a:pt x="36" y="120"/>
                    <a:pt x="36" y="120"/>
                  </a:cubicBezTo>
                  <a:cubicBezTo>
                    <a:pt x="16" y="120"/>
                    <a:pt x="0" y="108"/>
                    <a:pt x="0" y="93"/>
                  </a:cubicBezTo>
                  <a:cubicBezTo>
                    <a:pt x="0" y="27"/>
                    <a:pt x="0" y="27"/>
                    <a:pt x="0" y="27"/>
                  </a:cubicBezTo>
                  <a:cubicBezTo>
                    <a:pt x="0" y="12"/>
                    <a:pt x="16" y="0"/>
                    <a:pt x="36" y="0"/>
                  </a:cubicBezTo>
                  <a:cubicBezTo>
                    <a:pt x="36" y="0"/>
                    <a:pt x="36" y="0"/>
                    <a:pt x="36" y="0"/>
                  </a:cubicBezTo>
                  <a:cubicBezTo>
                    <a:pt x="56" y="0"/>
                    <a:pt x="72" y="12"/>
                    <a:pt x="72" y="27"/>
                  </a:cubicBezTo>
                  <a:cubicBezTo>
                    <a:pt x="72" y="93"/>
                    <a:pt x="72" y="93"/>
                    <a:pt x="72" y="93"/>
                  </a:cubicBezTo>
                  <a:cubicBezTo>
                    <a:pt x="72" y="108"/>
                    <a:pt x="56" y="120"/>
                    <a:pt x="36" y="120"/>
                  </a:cubicBezTo>
                  <a:close/>
                </a:path>
              </a:pathLst>
            </a:custGeom>
            <a:solidFill>
              <a:srgbClr val="FFFFFF"/>
            </a:solidFill>
            <a:ln w="11113" cap="flat">
              <a:solidFill>
                <a:srgbClr val="000000"/>
              </a:solidFill>
              <a:prstDash val="solid"/>
              <a:miter lim="800000"/>
              <a:headEnd/>
              <a:tailEnd/>
            </a:ln>
          </p:spPr>
          <p:txBody>
            <a:bodyPr anchor="ctr"/>
            <a:lstStyle/>
            <a:p>
              <a:endParaRPr lang="fi-FI"/>
            </a:p>
          </p:txBody>
        </p:sp>
        <p:sp>
          <p:nvSpPr>
            <p:cNvPr id="22553" name="Freeform 53"/>
            <p:cNvSpPr>
              <a:spLocks/>
            </p:cNvSpPr>
            <p:nvPr/>
          </p:nvSpPr>
          <p:spPr bwMode="auto">
            <a:xfrm>
              <a:off x="7268388" y="2378097"/>
              <a:ext cx="91588" cy="154342"/>
            </a:xfrm>
            <a:custGeom>
              <a:avLst/>
              <a:gdLst>
                <a:gd name="T0" fmla="*/ 2147483647 w 72"/>
                <a:gd name="T1" fmla="*/ 2147483647 h 120"/>
                <a:gd name="T2" fmla="*/ 2147483647 w 72"/>
                <a:gd name="T3" fmla="*/ 2147483647 h 120"/>
                <a:gd name="T4" fmla="*/ 0 w 72"/>
                <a:gd name="T5" fmla="*/ 2147483647 h 120"/>
                <a:gd name="T6" fmla="*/ 0 w 72"/>
                <a:gd name="T7" fmla="*/ 2147483647 h 120"/>
                <a:gd name="T8" fmla="*/ 2147483647 w 72"/>
                <a:gd name="T9" fmla="*/ 0 h 120"/>
                <a:gd name="T10" fmla="*/ 2147483647 w 72"/>
                <a:gd name="T11" fmla="*/ 0 h 120"/>
                <a:gd name="T12" fmla="*/ 2147483647 w 72"/>
                <a:gd name="T13" fmla="*/ 2147483647 h 120"/>
                <a:gd name="T14" fmla="*/ 2147483647 w 72"/>
                <a:gd name="T15" fmla="*/ 2147483647 h 120"/>
                <a:gd name="T16" fmla="*/ 2147483647 w 72"/>
                <a:gd name="T17" fmla="*/ 2147483647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20"/>
                <a:gd name="T29" fmla="*/ 72 w 72"/>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20">
                  <a:moveTo>
                    <a:pt x="36" y="120"/>
                  </a:moveTo>
                  <a:cubicBezTo>
                    <a:pt x="36" y="120"/>
                    <a:pt x="36" y="120"/>
                    <a:pt x="36" y="120"/>
                  </a:cubicBezTo>
                  <a:cubicBezTo>
                    <a:pt x="16" y="120"/>
                    <a:pt x="0" y="108"/>
                    <a:pt x="0" y="93"/>
                  </a:cubicBezTo>
                  <a:cubicBezTo>
                    <a:pt x="0" y="27"/>
                    <a:pt x="0" y="27"/>
                    <a:pt x="0" y="27"/>
                  </a:cubicBezTo>
                  <a:cubicBezTo>
                    <a:pt x="0" y="12"/>
                    <a:pt x="16" y="0"/>
                    <a:pt x="36" y="0"/>
                  </a:cubicBezTo>
                  <a:cubicBezTo>
                    <a:pt x="36" y="0"/>
                    <a:pt x="36" y="0"/>
                    <a:pt x="36" y="0"/>
                  </a:cubicBezTo>
                  <a:cubicBezTo>
                    <a:pt x="55" y="0"/>
                    <a:pt x="72" y="12"/>
                    <a:pt x="72" y="27"/>
                  </a:cubicBezTo>
                  <a:cubicBezTo>
                    <a:pt x="72" y="93"/>
                    <a:pt x="72" y="93"/>
                    <a:pt x="72" y="93"/>
                  </a:cubicBezTo>
                  <a:cubicBezTo>
                    <a:pt x="72" y="108"/>
                    <a:pt x="55" y="120"/>
                    <a:pt x="36" y="120"/>
                  </a:cubicBezTo>
                  <a:close/>
                </a:path>
              </a:pathLst>
            </a:custGeom>
            <a:solidFill>
              <a:srgbClr val="FFFFFF"/>
            </a:solidFill>
            <a:ln w="11113" cap="flat">
              <a:solidFill>
                <a:srgbClr val="000000"/>
              </a:solidFill>
              <a:prstDash val="solid"/>
              <a:miter lim="800000"/>
              <a:headEnd/>
              <a:tailEnd/>
            </a:ln>
          </p:spPr>
          <p:txBody>
            <a:bodyPr anchor="ctr"/>
            <a:lstStyle/>
            <a:p>
              <a:endParaRPr lang="fi-FI"/>
            </a:p>
          </p:txBody>
        </p:sp>
        <p:sp>
          <p:nvSpPr>
            <p:cNvPr id="55" name="Suorakulmio 54"/>
            <p:cNvSpPr/>
            <p:nvPr/>
          </p:nvSpPr>
          <p:spPr>
            <a:xfrm>
              <a:off x="3746277" y="2684712"/>
              <a:ext cx="1651051" cy="338076"/>
            </a:xfrm>
            <a:prstGeom prst="rect">
              <a:avLst/>
            </a:prstGeom>
          </p:spPr>
          <p:txBody>
            <a:bodyPr wrap="none">
              <a:spAutoFit/>
            </a:bodyPr>
            <a:lstStyle/>
            <a:p>
              <a:pPr algn="ctr" eaLnBrk="0" hangingPunct="0">
                <a:defRPr/>
              </a:pPr>
              <a:r>
                <a:rPr lang="fi-FI" sz="1600" dirty="0">
                  <a:solidFill>
                    <a:srgbClr val="FFFFFF"/>
                  </a:solidFill>
                  <a:effectLst>
                    <a:outerShdw blurRad="50800" dist="38100" dir="2700000" algn="tl" rotWithShape="0">
                      <a:prstClr val="black">
                        <a:alpha val="40000"/>
                      </a:prstClr>
                    </a:outerShdw>
                  </a:effectLst>
                  <a:latin typeface="+mn-lt"/>
                  <a:cs typeface="Arial" panose="020B0604020202020204" pitchFamily="34" charset="0"/>
                </a:rPr>
                <a:t>S T R A T E G Y</a:t>
              </a:r>
            </a:p>
          </p:txBody>
        </p:sp>
        <p:sp>
          <p:nvSpPr>
            <p:cNvPr id="22555" name="Rectangle 36"/>
            <p:cNvSpPr>
              <a:spLocks noChangeArrowheads="1"/>
            </p:cNvSpPr>
            <p:nvPr/>
          </p:nvSpPr>
          <p:spPr bwMode="auto">
            <a:xfrm>
              <a:off x="4356232" y="3104016"/>
              <a:ext cx="1441661" cy="410449"/>
            </a:xfrm>
            <a:prstGeom prst="rect">
              <a:avLst/>
            </a:prstGeom>
            <a:solidFill>
              <a:schemeClr val="accent1"/>
            </a:solidFill>
            <a:ln w="9525">
              <a:solidFill>
                <a:schemeClr val="bg1"/>
              </a:solidFill>
              <a:miter lim="800000"/>
              <a:headEnd/>
              <a:tailEnd/>
            </a:ln>
          </p:spPr>
          <p:txBody>
            <a:bodyPr anchor="ctr"/>
            <a:lstStyle/>
            <a:p>
              <a:pPr algn="ctr" eaLnBrk="0" hangingPunct="0"/>
              <a:r>
                <a:rPr lang="fi-FI" altLang="fi-FI" sz="1200">
                  <a:solidFill>
                    <a:srgbClr val="FFFFFF"/>
                  </a:solidFill>
                </a:rPr>
                <a:t>NDU</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Otsikko 3"/>
          <p:cNvSpPr>
            <a:spLocks noGrp="1"/>
          </p:cNvSpPr>
          <p:nvPr>
            <p:ph type="title"/>
          </p:nvPr>
        </p:nvSpPr>
        <p:spPr/>
        <p:txBody>
          <a:bodyPr/>
          <a:lstStyle/>
          <a:p>
            <a:r>
              <a:rPr lang="fi-FI" altLang="fi-FI" dirty="0" smtClean="0"/>
              <a:t>Peace </a:t>
            </a:r>
            <a:r>
              <a:rPr lang="fi-FI" altLang="fi-FI" dirty="0" err="1" smtClean="0"/>
              <a:t>Support</a:t>
            </a:r>
            <a:r>
              <a:rPr lang="fi-FI" altLang="fi-FI" dirty="0" smtClean="0"/>
              <a:t> </a:t>
            </a:r>
            <a:r>
              <a:rPr lang="fi-FI" altLang="fi-FI" dirty="0" err="1" smtClean="0"/>
              <a:t>Operations</a:t>
            </a:r>
            <a:r>
              <a:rPr lang="fi-FI" altLang="fi-FI" dirty="0" smtClean="0"/>
              <a:t> </a:t>
            </a:r>
            <a:r>
              <a:rPr lang="fi-FI" altLang="fi-FI" dirty="0" err="1" smtClean="0"/>
              <a:t>Execution</a:t>
            </a:r>
            <a:endParaRPr lang="fi-FI" altLang="fi-FI" dirty="0" smtClean="0"/>
          </a:p>
        </p:txBody>
      </p:sp>
      <p:sp>
        <p:nvSpPr>
          <p:cNvPr id="95"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24579" name="Dian numeron paikkamerkki 2"/>
          <p:cNvSpPr>
            <a:spLocks noGrp="1"/>
          </p:cNvSpPr>
          <p:nvPr>
            <p:ph type="sldNum" sz="quarter" idx="11"/>
          </p:nvPr>
        </p:nvSpPr>
        <p:spPr bwMode="auto">
          <a:noFill/>
          <a:ln>
            <a:miter lim="800000"/>
            <a:headEnd/>
            <a:tailEnd/>
          </a:ln>
        </p:spPr>
        <p:txBody>
          <a:bodyPr/>
          <a:lstStyle/>
          <a:p>
            <a:fld id="{22A146AC-3ADE-4A88-8B8C-1F81753FD21D}" type="slidenum">
              <a:rPr lang="fi-FI" altLang="fi-FI" smtClean="0">
                <a:latin typeface="Arial" charset="0"/>
                <a:cs typeface="Arial" charset="0"/>
              </a:rPr>
              <a:pPr/>
              <a:t>13</a:t>
            </a:fld>
            <a:endParaRPr lang="fi-FI" altLang="fi-FI" smtClean="0">
              <a:latin typeface="Arial" charset="0"/>
              <a:cs typeface="Arial" charset="0"/>
            </a:endParaRPr>
          </a:p>
        </p:txBody>
      </p:sp>
      <p:grpSp>
        <p:nvGrpSpPr>
          <p:cNvPr id="24580" name="Ryhmä 30"/>
          <p:cNvGrpSpPr>
            <a:grpSpLocks/>
          </p:cNvGrpSpPr>
          <p:nvPr/>
        </p:nvGrpSpPr>
        <p:grpSpPr bwMode="auto">
          <a:xfrm>
            <a:off x="479425" y="1165225"/>
            <a:ext cx="7197725" cy="3389313"/>
            <a:chOff x="479479" y="1164694"/>
            <a:chExt cx="7197671" cy="3389402"/>
          </a:xfrm>
        </p:grpSpPr>
        <p:grpSp>
          <p:nvGrpSpPr>
            <p:cNvPr id="24581" name="Ryhmä 29"/>
            <p:cNvGrpSpPr>
              <a:grpSpLocks/>
            </p:cNvGrpSpPr>
            <p:nvPr/>
          </p:nvGrpSpPr>
          <p:grpSpPr bwMode="auto">
            <a:xfrm>
              <a:off x="1186709" y="1164694"/>
              <a:ext cx="6490441" cy="3389402"/>
              <a:chOff x="1186709" y="1164694"/>
              <a:chExt cx="6490441" cy="3389402"/>
            </a:xfrm>
          </p:grpSpPr>
          <p:sp>
            <p:nvSpPr>
              <p:cNvPr id="24583" name="Line 117"/>
              <p:cNvSpPr>
                <a:spLocks noChangeShapeType="1"/>
              </p:cNvSpPr>
              <p:nvPr/>
            </p:nvSpPr>
            <p:spPr bwMode="auto">
              <a:xfrm flipV="1">
                <a:off x="4831810" y="1287474"/>
                <a:ext cx="0" cy="431420"/>
              </a:xfrm>
              <a:prstGeom prst="line">
                <a:avLst/>
              </a:prstGeom>
              <a:noFill/>
              <a:ln w="28575">
                <a:solidFill>
                  <a:srgbClr val="646464"/>
                </a:solidFill>
                <a:miter lim="800000"/>
                <a:headEnd/>
                <a:tailEnd/>
              </a:ln>
            </p:spPr>
            <p:txBody>
              <a:bodyPr anchor="ctr"/>
              <a:lstStyle/>
              <a:p>
                <a:endParaRPr lang="fi-FI"/>
              </a:p>
            </p:txBody>
          </p:sp>
          <p:sp>
            <p:nvSpPr>
              <p:cNvPr id="24584" name="Freeform 118"/>
              <p:cNvSpPr>
                <a:spLocks/>
              </p:cNvSpPr>
              <p:nvPr/>
            </p:nvSpPr>
            <p:spPr bwMode="auto">
              <a:xfrm>
                <a:off x="3459828" y="1720020"/>
                <a:ext cx="3295910" cy="2350842"/>
              </a:xfrm>
              <a:custGeom>
                <a:avLst/>
                <a:gdLst>
                  <a:gd name="T0" fmla="*/ 0 w 2926"/>
                  <a:gd name="T1" fmla="*/ 2147483647 h 2087"/>
                  <a:gd name="T2" fmla="*/ 0 w 2926"/>
                  <a:gd name="T3" fmla="*/ 0 h 2087"/>
                  <a:gd name="T4" fmla="*/ 2147483647 w 2926"/>
                  <a:gd name="T5" fmla="*/ 0 h 2087"/>
                  <a:gd name="T6" fmla="*/ 2147483647 w 2926"/>
                  <a:gd name="T7" fmla="*/ 2147483647 h 2087"/>
                  <a:gd name="T8" fmla="*/ 0 60000 65536"/>
                  <a:gd name="T9" fmla="*/ 0 60000 65536"/>
                  <a:gd name="T10" fmla="*/ 0 60000 65536"/>
                  <a:gd name="T11" fmla="*/ 0 60000 65536"/>
                  <a:gd name="T12" fmla="*/ 0 w 2926"/>
                  <a:gd name="T13" fmla="*/ 0 h 2087"/>
                  <a:gd name="T14" fmla="*/ 2926 w 2926"/>
                  <a:gd name="T15" fmla="*/ 2087 h 2087"/>
                </a:gdLst>
                <a:ahLst/>
                <a:cxnLst>
                  <a:cxn ang="T8">
                    <a:pos x="T0" y="T1"/>
                  </a:cxn>
                  <a:cxn ang="T9">
                    <a:pos x="T2" y="T3"/>
                  </a:cxn>
                  <a:cxn ang="T10">
                    <a:pos x="T4" y="T5"/>
                  </a:cxn>
                  <a:cxn ang="T11">
                    <a:pos x="T6" y="T7"/>
                  </a:cxn>
                </a:cxnLst>
                <a:rect l="T12" t="T13" r="T14" b="T15"/>
                <a:pathLst>
                  <a:path w="2926" h="2087">
                    <a:moveTo>
                      <a:pt x="0" y="2087"/>
                    </a:moveTo>
                    <a:lnTo>
                      <a:pt x="0" y="0"/>
                    </a:lnTo>
                    <a:lnTo>
                      <a:pt x="2926" y="0"/>
                    </a:lnTo>
                    <a:lnTo>
                      <a:pt x="2926" y="2087"/>
                    </a:lnTo>
                  </a:path>
                </a:pathLst>
              </a:custGeom>
              <a:noFill/>
              <a:ln w="28575" cap="flat">
                <a:solidFill>
                  <a:srgbClr val="646464"/>
                </a:solidFill>
                <a:prstDash val="solid"/>
                <a:miter lim="800000"/>
                <a:headEnd/>
                <a:tailEnd/>
              </a:ln>
            </p:spPr>
            <p:txBody>
              <a:bodyPr anchor="ctr"/>
              <a:lstStyle/>
              <a:p>
                <a:endParaRPr lang="fi-FI"/>
              </a:p>
            </p:txBody>
          </p:sp>
          <p:sp>
            <p:nvSpPr>
              <p:cNvPr id="24585" name="Freeform 119"/>
              <p:cNvSpPr>
                <a:spLocks/>
              </p:cNvSpPr>
              <p:nvPr/>
            </p:nvSpPr>
            <p:spPr bwMode="auto">
              <a:xfrm>
                <a:off x="3409139" y="4056218"/>
                <a:ext cx="101378" cy="87861"/>
              </a:xfrm>
              <a:custGeom>
                <a:avLst/>
                <a:gdLst>
                  <a:gd name="T0" fmla="*/ 2147483647 w 90"/>
                  <a:gd name="T1" fmla="*/ 0 h 78"/>
                  <a:gd name="T2" fmla="*/ 2147483647 w 90"/>
                  <a:gd name="T3" fmla="*/ 2147483647 h 78"/>
                  <a:gd name="T4" fmla="*/ 0 w 90"/>
                  <a:gd name="T5" fmla="*/ 0 h 78"/>
                  <a:gd name="T6" fmla="*/ 2147483647 w 90"/>
                  <a:gd name="T7" fmla="*/ 0 h 78"/>
                  <a:gd name="T8" fmla="*/ 0 60000 65536"/>
                  <a:gd name="T9" fmla="*/ 0 60000 65536"/>
                  <a:gd name="T10" fmla="*/ 0 60000 65536"/>
                  <a:gd name="T11" fmla="*/ 0 60000 65536"/>
                  <a:gd name="T12" fmla="*/ 0 w 90"/>
                  <a:gd name="T13" fmla="*/ 0 h 78"/>
                  <a:gd name="T14" fmla="*/ 90 w 90"/>
                  <a:gd name="T15" fmla="*/ 78 h 78"/>
                </a:gdLst>
                <a:ahLst/>
                <a:cxnLst>
                  <a:cxn ang="T8">
                    <a:pos x="T0" y="T1"/>
                  </a:cxn>
                  <a:cxn ang="T9">
                    <a:pos x="T2" y="T3"/>
                  </a:cxn>
                  <a:cxn ang="T10">
                    <a:pos x="T4" y="T5"/>
                  </a:cxn>
                  <a:cxn ang="T11">
                    <a:pos x="T6" y="T7"/>
                  </a:cxn>
                </a:cxnLst>
                <a:rect l="T12" t="T13" r="T14" b="T15"/>
                <a:pathLst>
                  <a:path w="90" h="78">
                    <a:moveTo>
                      <a:pt x="90" y="0"/>
                    </a:moveTo>
                    <a:lnTo>
                      <a:pt x="45" y="78"/>
                    </a:lnTo>
                    <a:lnTo>
                      <a:pt x="0" y="0"/>
                    </a:lnTo>
                    <a:lnTo>
                      <a:pt x="90" y="0"/>
                    </a:lnTo>
                    <a:close/>
                  </a:path>
                </a:pathLst>
              </a:custGeom>
              <a:solidFill>
                <a:srgbClr val="646464"/>
              </a:solidFill>
              <a:ln w="9525">
                <a:noFill/>
                <a:round/>
                <a:headEnd/>
                <a:tailEnd/>
              </a:ln>
            </p:spPr>
            <p:txBody>
              <a:bodyPr anchor="ctr"/>
              <a:lstStyle/>
              <a:p>
                <a:endParaRPr lang="fi-FI"/>
              </a:p>
            </p:txBody>
          </p:sp>
          <p:sp>
            <p:nvSpPr>
              <p:cNvPr id="24586" name="Freeform 120"/>
              <p:cNvSpPr>
                <a:spLocks/>
              </p:cNvSpPr>
              <p:nvPr/>
            </p:nvSpPr>
            <p:spPr bwMode="auto">
              <a:xfrm>
                <a:off x="6705049" y="4056218"/>
                <a:ext cx="100252" cy="87861"/>
              </a:xfrm>
              <a:custGeom>
                <a:avLst/>
                <a:gdLst>
                  <a:gd name="T0" fmla="*/ 0 w 89"/>
                  <a:gd name="T1" fmla="*/ 0 h 78"/>
                  <a:gd name="T2" fmla="*/ 2147483647 w 89"/>
                  <a:gd name="T3" fmla="*/ 2147483647 h 78"/>
                  <a:gd name="T4" fmla="*/ 2147483647 w 89"/>
                  <a:gd name="T5" fmla="*/ 0 h 78"/>
                  <a:gd name="T6" fmla="*/ 0 w 89"/>
                  <a:gd name="T7" fmla="*/ 0 h 78"/>
                  <a:gd name="T8" fmla="*/ 0 60000 65536"/>
                  <a:gd name="T9" fmla="*/ 0 60000 65536"/>
                  <a:gd name="T10" fmla="*/ 0 60000 65536"/>
                  <a:gd name="T11" fmla="*/ 0 60000 65536"/>
                  <a:gd name="T12" fmla="*/ 0 w 89"/>
                  <a:gd name="T13" fmla="*/ 0 h 78"/>
                  <a:gd name="T14" fmla="*/ 89 w 89"/>
                  <a:gd name="T15" fmla="*/ 78 h 78"/>
                </a:gdLst>
                <a:ahLst/>
                <a:cxnLst>
                  <a:cxn ang="T8">
                    <a:pos x="T0" y="T1"/>
                  </a:cxn>
                  <a:cxn ang="T9">
                    <a:pos x="T2" y="T3"/>
                  </a:cxn>
                  <a:cxn ang="T10">
                    <a:pos x="T4" y="T5"/>
                  </a:cxn>
                  <a:cxn ang="T11">
                    <a:pos x="T6" y="T7"/>
                  </a:cxn>
                </a:cxnLst>
                <a:rect l="T12" t="T13" r="T14" b="T15"/>
                <a:pathLst>
                  <a:path w="89" h="78">
                    <a:moveTo>
                      <a:pt x="0" y="0"/>
                    </a:moveTo>
                    <a:lnTo>
                      <a:pt x="45" y="78"/>
                    </a:lnTo>
                    <a:lnTo>
                      <a:pt x="89" y="0"/>
                    </a:lnTo>
                    <a:lnTo>
                      <a:pt x="0" y="0"/>
                    </a:lnTo>
                    <a:close/>
                  </a:path>
                </a:pathLst>
              </a:custGeom>
              <a:solidFill>
                <a:srgbClr val="646464"/>
              </a:solidFill>
              <a:ln w="9525">
                <a:noFill/>
                <a:round/>
                <a:headEnd/>
                <a:tailEnd/>
              </a:ln>
            </p:spPr>
            <p:txBody>
              <a:bodyPr anchor="ctr"/>
              <a:lstStyle/>
              <a:p>
                <a:endParaRPr lang="fi-FI"/>
              </a:p>
            </p:txBody>
          </p:sp>
          <p:sp>
            <p:nvSpPr>
              <p:cNvPr id="24587" name="Line 121"/>
              <p:cNvSpPr>
                <a:spLocks noChangeShapeType="1"/>
              </p:cNvSpPr>
              <p:nvPr/>
            </p:nvSpPr>
            <p:spPr bwMode="auto">
              <a:xfrm flipV="1">
                <a:off x="5107783" y="1720020"/>
                <a:ext cx="0" cy="2350842"/>
              </a:xfrm>
              <a:prstGeom prst="line">
                <a:avLst/>
              </a:prstGeom>
              <a:noFill/>
              <a:ln w="28575">
                <a:solidFill>
                  <a:srgbClr val="646464"/>
                </a:solidFill>
                <a:miter lim="800000"/>
                <a:headEnd/>
                <a:tailEnd/>
              </a:ln>
            </p:spPr>
            <p:txBody>
              <a:bodyPr anchor="ctr"/>
              <a:lstStyle/>
              <a:p>
                <a:endParaRPr lang="fi-FI"/>
              </a:p>
            </p:txBody>
          </p:sp>
          <p:sp>
            <p:nvSpPr>
              <p:cNvPr id="24588" name="Freeform 122"/>
              <p:cNvSpPr>
                <a:spLocks/>
              </p:cNvSpPr>
              <p:nvPr/>
            </p:nvSpPr>
            <p:spPr bwMode="auto">
              <a:xfrm>
                <a:off x="5057094" y="4056218"/>
                <a:ext cx="101378" cy="87861"/>
              </a:xfrm>
              <a:custGeom>
                <a:avLst/>
                <a:gdLst>
                  <a:gd name="T0" fmla="*/ 2147483647 w 90"/>
                  <a:gd name="T1" fmla="*/ 0 h 78"/>
                  <a:gd name="T2" fmla="*/ 2147483647 w 90"/>
                  <a:gd name="T3" fmla="*/ 2147483647 h 78"/>
                  <a:gd name="T4" fmla="*/ 0 w 90"/>
                  <a:gd name="T5" fmla="*/ 0 h 78"/>
                  <a:gd name="T6" fmla="*/ 2147483647 w 90"/>
                  <a:gd name="T7" fmla="*/ 0 h 78"/>
                  <a:gd name="T8" fmla="*/ 0 60000 65536"/>
                  <a:gd name="T9" fmla="*/ 0 60000 65536"/>
                  <a:gd name="T10" fmla="*/ 0 60000 65536"/>
                  <a:gd name="T11" fmla="*/ 0 60000 65536"/>
                  <a:gd name="T12" fmla="*/ 0 w 90"/>
                  <a:gd name="T13" fmla="*/ 0 h 78"/>
                  <a:gd name="T14" fmla="*/ 90 w 90"/>
                  <a:gd name="T15" fmla="*/ 78 h 78"/>
                </a:gdLst>
                <a:ahLst/>
                <a:cxnLst>
                  <a:cxn ang="T8">
                    <a:pos x="T0" y="T1"/>
                  </a:cxn>
                  <a:cxn ang="T9">
                    <a:pos x="T2" y="T3"/>
                  </a:cxn>
                  <a:cxn ang="T10">
                    <a:pos x="T4" y="T5"/>
                  </a:cxn>
                  <a:cxn ang="T11">
                    <a:pos x="T6" y="T7"/>
                  </a:cxn>
                </a:cxnLst>
                <a:rect l="T12" t="T13" r="T14" b="T15"/>
                <a:pathLst>
                  <a:path w="90" h="78">
                    <a:moveTo>
                      <a:pt x="90" y="0"/>
                    </a:moveTo>
                    <a:lnTo>
                      <a:pt x="45" y="78"/>
                    </a:lnTo>
                    <a:lnTo>
                      <a:pt x="0" y="0"/>
                    </a:lnTo>
                    <a:lnTo>
                      <a:pt x="90" y="0"/>
                    </a:lnTo>
                    <a:close/>
                  </a:path>
                </a:pathLst>
              </a:custGeom>
              <a:solidFill>
                <a:srgbClr val="646464"/>
              </a:solidFill>
              <a:ln w="9525">
                <a:noFill/>
                <a:round/>
                <a:headEnd/>
                <a:tailEnd/>
              </a:ln>
            </p:spPr>
            <p:txBody>
              <a:bodyPr anchor="ctr"/>
              <a:lstStyle/>
              <a:p>
                <a:endParaRPr lang="fi-FI"/>
              </a:p>
            </p:txBody>
          </p:sp>
          <p:sp>
            <p:nvSpPr>
              <p:cNvPr id="24589" name="Rectangle 123"/>
              <p:cNvSpPr>
                <a:spLocks noChangeArrowheads="1"/>
              </p:cNvSpPr>
              <p:nvPr/>
            </p:nvSpPr>
            <p:spPr bwMode="auto">
              <a:xfrm>
                <a:off x="3685112" y="1164694"/>
                <a:ext cx="2294521" cy="370592"/>
              </a:xfrm>
              <a:prstGeom prst="rect">
                <a:avLst/>
              </a:prstGeom>
              <a:solidFill>
                <a:schemeClr val="accent1"/>
              </a:solidFill>
              <a:ln w="9525">
                <a:noFill/>
                <a:miter lim="800000"/>
                <a:headEnd/>
                <a:tailEnd/>
              </a:ln>
            </p:spPr>
            <p:txBody>
              <a:bodyPr anchor="ctr"/>
              <a:lstStyle/>
              <a:p>
                <a:pPr algn="ctr" eaLnBrk="0" hangingPunct="0"/>
                <a:r>
                  <a:rPr lang="fi-FI" altLang="fi-FI" sz="1200">
                    <a:solidFill>
                      <a:srgbClr val="FFFFFF"/>
                    </a:solidFill>
                  </a:rPr>
                  <a:t>Defence Command</a:t>
                </a:r>
              </a:p>
            </p:txBody>
          </p:sp>
          <p:sp>
            <p:nvSpPr>
              <p:cNvPr id="24590" name="Rectangle 124"/>
              <p:cNvSpPr>
                <a:spLocks noChangeArrowheads="1"/>
              </p:cNvSpPr>
              <p:nvPr/>
            </p:nvSpPr>
            <p:spPr bwMode="auto">
              <a:xfrm>
                <a:off x="2537289" y="2724788"/>
                <a:ext cx="5139861" cy="370592"/>
              </a:xfrm>
              <a:prstGeom prst="rect">
                <a:avLst/>
              </a:prstGeom>
              <a:solidFill>
                <a:schemeClr val="accent1"/>
              </a:solidFill>
              <a:ln w="9525">
                <a:noFill/>
                <a:miter lim="800000"/>
                <a:headEnd/>
                <a:tailEnd/>
              </a:ln>
            </p:spPr>
            <p:txBody>
              <a:bodyPr anchor="ctr"/>
              <a:lstStyle/>
              <a:p>
                <a:pPr algn="ctr" eaLnBrk="0" hangingPunct="0"/>
                <a:r>
                  <a:rPr lang="fi-FI" altLang="fi-FI" sz="1200">
                    <a:solidFill>
                      <a:srgbClr val="FFFFFF"/>
                    </a:solidFill>
                  </a:rPr>
                  <a:t>Key Leader and Expert Training</a:t>
                </a:r>
              </a:p>
            </p:txBody>
          </p:sp>
          <p:sp>
            <p:nvSpPr>
              <p:cNvPr id="24591" name="Rectangle 125"/>
              <p:cNvSpPr>
                <a:spLocks noChangeArrowheads="1"/>
              </p:cNvSpPr>
              <p:nvPr/>
            </p:nvSpPr>
            <p:spPr bwMode="auto">
              <a:xfrm>
                <a:off x="2537289" y="4185756"/>
                <a:ext cx="5139861" cy="368340"/>
              </a:xfrm>
              <a:prstGeom prst="rect">
                <a:avLst/>
              </a:prstGeom>
              <a:solidFill>
                <a:schemeClr val="accent1"/>
              </a:solidFill>
              <a:ln w="9525">
                <a:noFill/>
                <a:miter lim="800000"/>
                <a:headEnd/>
                <a:tailEnd/>
              </a:ln>
            </p:spPr>
            <p:txBody>
              <a:bodyPr anchor="ctr"/>
              <a:lstStyle/>
              <a:p>
                <a:pPr algn="ctr" eaLnBrk="0" hangingPunct="0"/>
                <a:r>
                  <a:rPr lang="fi-FI" altLang="fi-FI" sz="1400">
                    <a:solidFill>
                      <a:srgbClr val="FFFFFF"/>
                    </a:solidFill>
                  </a:rPr>
                  <a:t>PSO</a:t>
                </a:r>
              </a:p>
            </p:txBody>
          </p:sp>
          <p:sp>
            <p:nvSpPr>
              <p:cNvPr id="24592" name="Rectangle 126"/>
              <p:cNvSpPr>
                <a:spLocks noChangeArrowheads="1"/>
              </p:cNvSpPr>
              <p:nvPr/>
            </p:nvSpPr>
            <p:spPr bwMode="auto">
              <a:xfrm>
                <a:off x="2512508" y="3458088"/>
                <a:ext cx="5140988" cy="461833"/>
              </a:xfrm>
              <a:prstGeom prst="rect">
                <a:avLst/>
              </a:prstGeom>
              <a:solidFill>
                <a:schemeClr val="accent1"/>
              </a:solidFill>
              <a:ln w="9525">
                <a:noFill/>
                <a:miter lim="800000"/>
                <a:headEnd/>
                <a:tailEnd/>
              </a:ln>
            </p:spPr>
            <p:txBody>
              <a:bodyPr anchor="ctr"/>
              <a:lstStyle/>
              <a:p>
                <a:pPr eaLnBrk="0" hangingPunct="0"/>
                <a:endParaRPr lang="fi-FI" altLang="fi-FI"/>
              </a:p>
            </p:txBody>
          </p:sp>
          <p:sp>
            <p:nvSpPr>
              <p:cNvPr id="24593" name="Rectangle 127"/>
              <p:cNvSpPr>
                <a:spLocks noChangeArrowheads="1"/>
              </p:cNvSpPr>
              <p:nvPr/>
            </p:nvSpPr>
            <p:spPr bwMode="auto">
              <a:xfrm>
                <a:off x="2974341" y="1901374"/>
                <a:ext cx="969849" cy="368340"/>
              </a:xfrm>
              <a:prstGeom prst="rect">
                <a:avLst/>
              </a:prstGeom>
              <a:solidFill>
                <a:schemeClr val="accent1"/>
              </a:solidFill>
              <a:ln w="9525">
                <a:noFill/>
                <a:miter lim="800000"/>
                <a:headEnd/>
                <a:tailEnd/>
              </a:ln>
            </p:spPr>
            <p:txBody>
              <a:bodyPr anchor="ctr"/>
              <a:lstStyle/>
              <a:p>
                <a:pPr algn="ctr" eaLnBrk="0" hangingPunct="0"/>
                <a:r>
                  <a:rPr lang="fi-FI" altLang="fi-FI" sz="1200">
                    <a:solidFill>
                      <a:srgbClr val="FFFFFF"/>
                    </a:solidFill>
                  </a:rPr>
                  <a:t>Army</a:t>
                </a:r>
              </a:p>
            </p:txBody>
          </p:sp>
          <p:sp>
            <p:nvSpPr>
              <p:cNvPr id="24594" name="Rectangle 128"/>
              <p:cNvSpPr>
                <a:spLocks noChangeArrowheads="1"/>
              </p:cNvSpPr>
              <p:nvPr/>
            </p:nvSpPr>
            <p:spPr bwMode="auto">
              <a:xfrm>
                <a:off x="4622296" y="1901374"/>
                <a:ext cx="969849" cy="368340"/>
              </a:xfrm>
              <a:prstGeom prst="rect">
                <a:avLst/>
              </a:prstGeom>
              <a:solidFill>
                <a:schemeClr val="accent1"/>
              </a:solidFill>
              <a:ln w="9525">
                <a:noFill/>
                <a:miter lim="800000"/>
                <a:headEnd/>
                <a:tailEnd/>
              </a:ln>
            </p:spPr>
            <p:txBody>
              <a:bodyPr anchor="ctr"/>
              <a:lstStyle/>
              <a:p>
                <a:pPr algn="ctr" eaLnBrk="0" hangingPunct="0"/>
                <a:r>
                  <a:rPr lang="fi-FI" altLang="fi-FI" sz="1200">
                    <a:solidFill>
                      <a:srgbClr val="FFFFFF"/>
                    </a:solidFill>
                  </a:rPr>
                  <a:t>Navy</a:t>
                </a:r>
              </a:p>
            </p:txBody>
          </p:sp>
          <p:sp>
            <p:nvSpPr>
              <p:cNvPr id="24595" name="Rectangle 129"/>
              <p:cNvSpPr>
                <a:spLocks noChangeArrowheads="1"/>
              </p:cNvSpPr>
              <p:nvPr/>
            </p:nvSpPr>
            <p:spPr bwMode="auto">
              <a:xfrm>
                <a:off x="6271376" y="1901374"/>
                <a:ext cx="968723" cy="368340"/>
              </a:xfrm>
              <a:prstGeom prst="rect">
                <a:avLst/>
              </a:prstGeom>
              <a:solidFill>
                <a:schemeClr val="accent1"/>
              </a:solidFill>
              <a:ln w="9525">
                <a:noFill/>
                <a:miter lim="800000"/>
                <a:headEnd/>
                <a:tailEnd/>
              </a:ln>
            </p:spPr>
            <p:txBody>
              <a:bodyPr anchor="ctr"/>
              <a:lstStyle/>
              <a:p>
                <a:pPr algn="ctr" eaLnBrk="0" hangingPunct="0"/>
                <a:r>
                  <a:rPr lang="fi-FI" altLang="fi-FI" sz="1200">
                    <a:solidFill>
                      <a:srgbClr val="FFFFFF"/>
                    </a:solidFill>
                  </a:rPr>
                  <a:t>Air Force</a:t>
                </a:r>
              </a:p>
            </p:txBody>
          </p:sp>
          <p:sp>
            <p:nvSpPr>
              <p:cNvPr id="24596" name="Freeform 130"/>
              <p:cNvSpPr>
                <a:spLocks noEditPoints="1"/>
              </p:cNvSpPr>
              <p:nvPr/>
            </p:nvSpPr>
            <p:spPr bwMode="auto">
              <a:xfrm>
                <a:off x="1217123" y="1339289"/>
                <a:ext cx="2283257" cy="1227800"/>
              </a:xfrm>
              <a:custGeom>
                <a:avLst/>
                <a:gdLst>
                  <a:gd name="T0" fmla="*/ 2147483647 w 1802"/>
                  <a:gd name="T1" fmla="*/ 2147483647 h 968"/>
                  <a:gd name="T2" fmla="*/ 0 w 1802"/>
                  <a:gd name="T3" fmla="*/ 2147483647 h 968"/>
                  <a:gd name="T4" fmla="*/ 0 w 1802"/>
                  <a:gd name="T5" fmla="*/ 2147483647 h 968"/>
                  <a:gd name="T6" fmla="*/ 2147483647 w 1802"/>
                  <a:gd name="T7" fmla="*/ 2147483647 h 968"/>
                  <a:gd name="T8" fmla="*/ 2147483647 w 1802"/>
                  <a:gd name="T9" fmla="*/ 2147483647 h 968"/>
                  <a:gd name="T10" fmla="*/ 2147483647 w 1802"/>
                  <a:gd name="T11" fmla="*/ 2147483647 h 968"/>
                  <a:gd name="T12" fmla="*/ 0 w 1802"/>
                  <a:gd name="T13" fmla="*/ 2147483647 h 968"/>
                  <a:gd name="T14" fmla="*/ 0 w 1802"/>
                  <a:gd name="T15" fmla="*/ 2147483647 h 968"/>
                  <a:gd name="T16" fmla="*/ 2147483647 w 1802"/>
                  <a:gd name="T17" fmla="*/ 2147483647 h 968"/>
                  <a:gd name="T18" fmla="*/ 2147483647 w 1802"/>
                  <a:gd name="T19" fmla="*/ 2147483647 h 968"/>
                  <a:gd name="T20" fmla="*/ 2147483647 w 1802"/>
                  <a:gd name="T21" fmla="*/ 2147483647 h 968"/>
                  <a:gd name="T22" fmla="*/ 0 w 1802"/>
                  <a:gd name="T23" fmla="*/ 2147483647 h 968"/>
                  <a:gd name="T24" fmla="*/ 0 w 1802"/>
                  <a:gd name="T25" fmla="*/ 2147483647 h 968"/>
                  <a:gd name="T26" fmla="*/ 2147483647 w 1802"/>
                  <a:gd name="T27" fmla="*/ 2147483647 h 968"/>
                  <a:gd name="T28" fmla="*/ 2147483647 w 1802"/>
                  <a:gd name="T29" fmla="*/ 2147483647 h 968"/>
                  <a:gd name="T30" fmla="*/ 2147483647 w 1802"/>
                  <a:gd name="T31" fmla="*/ 2147483647 h 968"/>
                  <a:gd name="T32" fmla="*/ 0 w 1802"/>
                  <a:gd name="T33" fmla="*/ 2147483647 h 968"/>
                  <a:gd name="T34" fmla="*/ 2147483647 w 1802"/>
                  <a:gd name="T35" fmla="*/ 2147483647 h 968"/>
                  <a:gd name="T36" fmla="*/ 2147483647 w 1802"/>
                  <a:gd name="T37" fmla="*/ 2147483647 h 968"/>
                  <a:gd name="T38" fmla="*/ 2147483647 w 1802"/>
                  <a:gd name="T39" fmla="*/ 2147483647 h 968"/>
                  <a:gd name="T40" fmla="*/ 2147483647 w 1802"/>
                  <a:gd name="T41" fmla="*/ 0 h 968"/>
                  <a:gd name="T42" fmla="*/ 2147483647 w 1802"/>
                  <a:gd name="T43" fmla="*/ 0 h 968"/>
                  <a:gd name="T44" fmla="*/ 2147483647 w 1802"/>
                  <a:gd name="T45" fmla="*/ 2147483647 h 968"/>
                  <a:gd name="T46" fmla="*/ 2147483647 w 1802"/>
                  <a:gd name="T47" fmla="*/ 2147483647 h 968"/>
                  <a:gd name="T48" fmla="*/ 2147483647 w 1802"/>
                  <a:gd name="T49" fmla="*/ 2147483647 h 968"/>
                  <a:gd name="T50" fmla="*/ 2147483647 w 1802"/>
                  <a:gd name="T51" fmla="*/ 0 h 968"/>
                  <a:gd name="T52" fmla="*/ 2147483647 w 1802"/>
                  <a:gd name="T53" fmla="*/ 0 h 968"/>
                  <a:gd name="T54" fmla="*/ 2147483647 w 1802"/>
                  <a:gd name="T55" fmla="*/ 2147483647 h 968"/>
                  <a:gd name="T56" fmla="*/ 2147483647 w 1802"/>
                  <a:gd name="T57" fmla="*/ 2147483647 h 968"/>
                  <a:gd name="T58" fmla="*/ 2147483647 w 1802"/>
                  <a:gd name="T59" fmla="*/ 2147483647 h 968"/>
                  <a:gd name="T60" fmla="*/ 2147483647 w 1802"/>
                  <a:gd name="T61" fmla="*/ 0 h 968"/>
                  <a:gd name="T62" fmla="*/ 2147483647 w 1802"/>
                  <a:gd name="T63" fmla="*/ 0 h 968"/>
                  <a:gd name="T64" fmla="*/ 2147483647 w 1802"/>
                  <a:gd name="T65" fmla="*/ 2147483647 h 968"/>
                  <a:gd name="T66" fmla="*/ 2147483647 w 1802"/>
                  <a:gd name="T67" fmla="*/ 2147483647 h 968"/>
                  <a:gd name="T68" fmla="*/ 2147483647 w 1802"/>
                  <a:gd name="T69" fmla="*/ 2147483647 h 968"/>
                  <a:gd name="T70" fmla="*/ 2147483647 w 1802"/>
                  <a:gd name="T71" fmla="*/ 0 h 968"/>
                  <a:gd name="T72" fmla="*/ 2147483647 w 1802"/>
                  <a:gd name="T73" fmla="*/ 0 h 968"/>
                  <a:gd name="T74" fmla="*/ 2147483647 w 1802"/>
                  <a:gd name="T75" fmla="*/ 2147483647 h 968"/>
                  <a:gd name="T76" fmla="*/ 2147483647 w 1802"/>
                  <a:gd name="T77" fmla="*/ 2147483647 h 968"/>
                  <a:gd name="T78" fmla="*/ 2147483647 w 1802"/>
                  <a:gd name="T79" fmla="*/ 2147483647 h 968"/>
                  <a:gd name="T80" fmla="*/ 2147483647 w 1802"/>
                  <a:gd name="T81" fmla="*/ 0 h 968"/>
                  <a:gd name="T82" fmla="*/ 2147483647 w 1802"/>
                  <a:gd name="T83" fmla="*/ 0 h 968"/>
                  <a:gd name="T84" fmla="*/ 2147483647 w 1802"/>
                  <a:gd name="T85" fmla="*/ 2147483647 h 968"/>
                  <a:gd name="T86" fmla="*/ 2147483647 w 1802"/>
                  <a:gd name="T87" fmla="*/ 2147483647 h 968"/>
                  <a:gd name="T88" fmla="*/ 2147483647 w 1802"/>
                  <a:gd name="T89" fmla="*/ 2147483647 h 968"/>
                  <a:gd name="T90" fmla="*/ 2147483647 w 1802"/>
                  <a:gd name="T91" fmla="*/ 0 h 968"/>
                  <a:gd name="T92" fmla="*/ 2147483647 w 1802"/>
                  <a:gd name="T93" fmla="*/ 0 h 968"/>
                  <a:gd name="T94" fmla="*/ 2147483647 w 1802"/>
                  <a:gd name="T95" fmla="*/ 2147483647 h 968"/>
                  <a:gd name="T96" fmla="*/ 2147483647 w 1802"/>
                  <a:gd name="T97" fmla="*/ 2147483647 h 968"/>
                  <a:gd name="T98" fmla="*/ 2147483647 w 1802"/>
                  <a:gd name="T99" fmla="*/ 2147483647 h 968"/>
                  <a:gd name="T100" fmla="*/ 2147483647 w 1802"/>
                  <a:gd name="T101" fmla="*/ 0 h 968"/>
                  <a:gd name="T102" fmla="*/ 2147483647 w 1802"/>
                  <a:gd name="T103" fmla="*/ 0 h 968"/>
                  <a:gd name="T104" fmla="*/ 2147483647 w 1802"/>
                  <a:gd name="T105" fmla="*/ 2147483647 h 9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2"/>
                  <a:gd name="T160" fmla="*/ 0 h 968"/>
                  <a:gd name="T161" fmla="*/ 1802 w 1802"/>
                  <a:gd name="T162" fmla="*/ 968 h 9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2" h="968">
                    <a:moveTo>
                      <a:pt x="16" y="968"/>
                    </a:moveTo>
                    <a:cubicBezTo>
                      <a:pt x="0" y="968"/>
                      <a:pt x="0" y="968"/>
                      <a:pt x="0" y="968"/>
                    </a:cubicBezTo>
                    <a:cubicBezTo>
                      <a:pt x="0" y="936"/>
                      <a:pt x="0" y="936"/>
                      <a:pt x="0" y="936"/>
                    </a:cubicBezTo>
                    <a:cubicBezTo>
                      <a:pt x="16" y="936"/>
                      <a:pt x="16" y="936"/>
                      <a:pt x="16" y="936"/>
                    </a:cubicBezTo>
                    <a:lnTo>
                      <a:pt x="16" y="968"/>
                    </a:lnTo>
                    <a:close/>
                    <a:moveTo>
                      <a:pt x="16" y="904"/>
                    </a:moveTo>
                    <a:cubicBezTo>
                      <a:pt x="0" y="904"/>
                      <a:pt x="0" y="904"/>
                      <a:pt x="0" y="904"/>
                    </a:cubicBezTo>
                    <a:cubicBezTo>
                      <a:pt x="0" y="872"/>
                      <a:pt x="0" y="872"/>
                      <a:pt x="0" y="872"/>
                    </a:cubicBezTo>
                    <a:cubicBezTo>
                      <a:pt x="16" y="872"/>
                      <a:pt x="16" y="872"/>
                      <a:pt x="16" y="872"/>
                    </a:cubicBezTo>
                    <a:lnTo>
                      <a:pt x="16" y="904"/>
                    </a:lnTo>
                    <a:close/>
                    <a:moveTo>
                      <a:pt x="16" y="840"/>
                    </a:moveTo>
                    <a:cubicBezTo>
                      <a:pt x="0" y="840"/>
                      <a:pt x="0" y="840"/>
                      <a:pt x="0" y="840"/>
                    </a:cubicBezTo>
                    <a:cubicBezTo>
                      <a:pt x="0" y="808"/>
                      <a:pt x="0" y="808"/>
                      <a:pt x="0" y="808"/>
                    </a:cubicBezTo>
                    <a:cubicBezTo>
                      <a:pt x="16" y="808"/>
                      <a:pt x="16" y="808"/>
                      <a:pt x="16" y="808"/>
                    </a:cubicBezTo>
                    <a:lnTo>
                      <a:pt x="16" y="840"/>
                    </a:lnTo>
                    <a:close/>
                    <a:moveTo>
                      <a:pt x="16" y="776"/>
                    </a:moveTo>
                    <a:cubicBezTo>
                      <a:pt x="0" y="776"/>
                      <a:pt x="0" y="776"/>
                      <a:pt x="0" y="776"/>
                    </a:cubicBezTo>
                    <a:cubicBezTo>
                      <a:pt x="0" y="744"/>
                      <a:pt x="0" y="744"/>
                      <a:pt x="0" y="744"/>
                    </a:cubicBezTo>
                    <a:cubicBezTo>
                      <a:pt x="16" y="744"/>
                      <a:pt x="16" y="744"/>
                      <a:pt x="16" y="744"/>
                    </a:cubicBezTo>
                    <a:lnTo>
                      <a:pt x="16" y="776"/>
                    </a:lnTo>
                    <a:close/>
                    <a:moveTo>
                      <a:pt x="16" y="712"/>
                    </a:moveTo>
                    <a:cubicBezTo>
                      <a:pt x="0" y="712"/>
                      <a:pt x="0" y="712"/>
                      <a:pt x="0" y="712"/>
                    </a:cubicBezTo>
                    <a:cubicBezTo>
                      <a:pt x="0" y="680"/>
                      <a:pt x="0" y="680"/>
                      <a:pt x="0" y="680"/>
                    </a:cubicBezTo>
                    <a:cubicBezTo>
                      <a:pt x="16" y="680"/>
                      <a:pt x="16" y="680"/>
                      <a:pt x="16" y="680"/>
                    </a:cubicBezTo>
                    <a:lnTo>
                      <a:pt x="16" y="712"/>
                    </a:lnTo>
                    <a:close/>
                    <a:moveTo>
                      <a:pt x="16" y="648"/>
                    </a:moveTo>
                    <a:cubicBezTo>
                      <a:pt x="0" y="648"/>
                      <a:pt x="0" y="648"/>
                      <a:pt x="0" y="648"/>
                    </a:cubicBezTo>
                    <a:cubicBezTo>
                      <a:pt x="0" y="616"/>
                      <a:pt x="0" y="616"/>
                      <a:pt x="0" y="616"/>
                    </a:cubicBezTo>
                    <a:cubicBezTo>
                      <a:pt x="16" y="616"/>
                      <a:pt x="16" y="616"/>
                      <a:pt x="16" y="616"/>
                    </a:cubicBezTo>
                    <a:lnTo>
                      <a:pt x="16" y="648"/>
                    </a:lnTo>
                    <a:close/>
                    <a:moveTo>
                      <a:pt x="16" y="584"/>
                    </a:moveTo>
                    <a:cubicBezTo>
                      <a:pt x="0" y="584"/>
                      <a:pt x="0" y="584"/>
                      <a:pt x="0" y="584"/>
                    </a:cubicBezTo>
                    <a:cubicBezTo>
                      <a:pt x="0" y="552"/>
                      <a:pt x="0" y="552"/>
                      <a:pt x="0" y="552"/>
                    </a:cubicBezTo>
                    <a:cubicBezTo>
                      <a:pt x="16" y="552"/>
                      <a:pt x="16" y="552"/>
                      <a:pt x="16" y="552"/>
                    </a:cubicBezTo>
                    <a:lnTo>
                      <a:pt x="16" y="584"/>
                    </a:lnTo>
                    <a:close/>
                    <a:moveTo>
                      <a:pt x="16" y="520"/>
                    </a:moveTo>
                    <a:cubicBezTo>
                      <a:pt x="0" y="520"/>
                      <a:pt x="0" y="520"/>
                      <a:pt x="0" y="520"/>
                    </a:cubicBezTo>
                    <a:cubicBezTo>
                      <a:pt x="0" y="488"/>
                      <a:pt x="0" y="488"/>
                      <a:pt x="0" y="488"/>
                    </a:cubicBezTo>
                    <a:cubicBezTo>
                      <a:pt x="16" y="488"/>
                      <a:pt x="16" y="488"/>
                      <a:pt x="16" y="488"/>
                    </a:cubicBezTo>
                    <a:lnTo>
                      <a:pt x="16" y="520"/>
                    </a:lnTo>
                    <a:close/>
                    <a:moveTo>
                      <a:pt x="16" y="456"/>
                    </a:moveTo>
                    <a:cubicBezTo>
                      <a:pt x="0" y="456"/>
                      <a:pt x="0" y="456"/>
                      <a:pt x="0" y="456"/>
                    </a:cubicBezTo>
                    <a:cubicBezTo>
                      <a:pt x="0" y="424"/>
                      <a:pt x="0" y="424"/>
                      <a:pt x="0" y="424"/>
                    </a:cubicBezTo>
                    <a:cubicBezTo>
                      <a:pt x="16" y="424"/>
                      <a:pt x="16" y="424"/>
                      <a:pt x="16" y="424"/>
                    </a:cubicBezTo>
                    <a:lnTo>
                      <a:pt x="16" y="456"/>
                    </a:lnTo>
                    <a:close/>
                    <a:moveTo>
                      <a:pt x="16" y="392"/>
                    </a:moveTo>
                    <a:cubicBezTo>
                      <a:pt x="0" y="392"/>
                      <a:pt x="0" y="392"/>
                      <a:pt x="0" y="392"/>
                    </a:cubicBezTo>
                    <a:cubicBezTo>
                      <a:pt x="0" y="360"/>
                      <a:pt x="0" y="360"/>
                      <a:pt x="0" y="360"/>
                    </a:cubicBezTo>
                    <a:cubicBezTo>
                      <a:pt x="16" y="360"/>
                      <a:pt x="16" y="360"/>
                      <a:pt x="16" y="360"/>
                    </a:cubicBezTo>
                    <a:lnTo>
                      <a:pt x="16" y="392"/>
                    </a:lnTo>
                    <a:close/>
                    <a:moveTo>
                      <a:pt x="16" y="328"/>
                    </a:moveTo>
                    <a:cubicBezTo>
                      <a:pt x="0" y="328"/>
                      <a:pt x="0" y="328"/>
                      <a:pt x="0" y="328"/>
                    </a:cubicBezTo>
                    <a:cubicBezTo>
                      <a:pt x="0" y="296"/>
                      <a:pt x="0" y="296"/>
                      <a:pt x="0" y="296"/>
                    </a:cubicBezTo>
                    <a:cubicBezTo>
                      <a:pt x="16" y="296"/>
                      <a:pt x="16" y="296"/>
                      <a:pt x="16" y="296"/>
                    </a:cubicBezTo>
                    <a:lnTo>
                      <a:pt x="16" y="328"/>
                    </a:lnTo>
                    <a:close/>
                    <a:moveTo>
                      <a:pt x="16" y="264"/>
                    </a:moveTo>
                    <a:cubicBezTo>
                      <a:pt x="0" y="264"/>
                      <a:pt x="0" y="264"/>
                      <a:pt x="0" y="264"/>
                    </a:cubicBezTo>
                    <a:cubicBezTo>
                      <a:pt x="0" y="232"/>
                      <a:pt x="0" y="232"/>
                      <a:pt x="0" y="232"/>
                    </a:cubicBezTo>
                    <a:cubicBezTo>
                      <a:pt x="16" y="232"/>
                      <a:pt x="16" y="232"/>
                      <a:pt x="16" y="232"/>
                    </a:cubicBezTo>
                    <a:lnTo>
                      <a:pt x="16" y="264"/>
                    </a:lnTo>
                    <a:close/>
                    <a:moveTo>
                      <a:pt x="16" y="200"/>
                    </a:moveTo>
                    <a:cubicBezTo>
                      <a:pt x="0" y="200"/>
                      <a:pt x="0" y="200"/>
                      <a:pt x="0" y="200"/>
                    </a:cubicBezTo>
                    <a:cubicBezTo>
                      <a:pt x="0" y="168"/>
                      <a:pt x="0" y="168"/>
                      <a:pt x="0" y="168"/>
                    </a:cubicBezTo>
                    <a:cubicBezTo>
                      <a:pt x="16" y="168"/>
                      <a:pt x="16" y="168"/>
                      <a:pt x="16" y="168"/>
                    </a:cubicBezTo>
                    <a:lnTo>
                      <a:pt x="16" y="200"/>
                    </a:lnTo>
                    <a:close/>
                    <a:moveTo>
                      <a:pt x="16" y="136"/>
                    </a:moveTo>
                    <a:cubicBezTo>
                      <a:pt x="0" y="136"/>
                      <a:pt x="0" y="136"/>
                      <a:pt x="0" y="136"/>
                    </a:cubicBezTo>
                    <a:cubicBezTo>
                      <a:pt x="0" y="104"/>
                      <a:pt x="0" y="104"/>
                      <a:pt x="0" y="104"/>
                    </a:cubicBezTo>
                    <a:cubicBezTo>
                      <a:pt x="16" y="104"/>
                      <a:pt x="16" y="104"/>
                      <a:pt x="16" y="104"/>
                    </a:cubicBezTo>
                    <a:lnTo>
                      <a:pt x="16" y="136"/>
                    </a:lnTo>
                    <a:close/>
                    <a:moveTo>
                      <a:pt x="17" y="74"/>
                    </a:moveTo>
                    <a:cubicBezTo>
                      <a:pt x="2" y="71"/>
                      <a:pt x="2" y="71"/>
                      <a:pt x="2" y="71"/>
                    </a:cubicBezTo>
                    <a:cubicBezTo>
                      <a:pt x="4" y="59"/>
                      <a:pt x="9" y="48"/>
                      <a:pt x="15" y="38"/>
                    </a:cubicBezTo>
                    <a:cubicBezTo>
                      <a:pt x="28" y="47"/>
                      <a:pt x="28" y="47"/>
                      <a:pt x="28" y="47"/>
                    </a:cubicBezTo>
                    <a:cubicBezTo>
                      <a:pt x="23" y="55"/>
                      <a:pt x="19" y="64"/>
                      <a:pt x="17" y="74"/>
                    </a:cubicBezTo>
                    <a:close/>
                    <a:moveTo>
                      <a:pt x="49" y="27"/>
                    </a:moveTo>
                    <a:cubicBezTo>
                      <a:pt x="40" y="14"/>
                      <a:pt x="40" y="14"/>
                      <a:pt x="40" y="14"/>
                    </a:cubicBezTo>
                    <a:cubicBezTo>
                      <a:pt x="50" y="8"/>
                      <a:pt x="61" y="3"/>
                      <a:pt x="73" y="1"/>
                    </a:cubicBezTo>
                    <a:cubicBezTo>
                      <a:pt x="76" y="17"/>
                      <a:pt x="76" y="17"/>
                      <a:pt x="76" y="17"/>
                    </a:cubicBezTo>
                    <a:cubicBezTo>
                      <a:pt x="66" y="19"/>
                      <a:pt x="57" y="22"/>
                      <a:pt x="49" y="27"/>
                    </a:cubicBezTo>
                    <a:close/>
                    <a:moveTo>
                      <a:pt x="1802" y="16"/>
                    </a:moveTo>
                    <a:cubicBezTo>
                      <a:pt x="1770" y="16"/>
                      <a:pt x="1770" y="16"/>
                      <a:pt x="1770" y="16"/>
                    </a:cubicBezTo>
                    <a:cubicBezTo>
                      <a:pt x="1770" y="0"/>
                      <a:pt x="1770" y="0"/>
                      <a:pt x="1770" y="0"/>
                    </a:cubicBezTo>
                    <a:cubicBezTo>
                      <a:pt x="1802" y="0"/>
                      <a:pt x="1802" y="0"/>
                      <a:pt x="1802" y="0"/>
                    </a:cubicBezTo>
                    <a:lnTo>
                      <a:pt x="1802" y="16"/>
                    </a:lnTo>
                    <a:close/>
                    <a:moveTo>
                      <a:pt x="1738" y="16"/>
                    </a:moveTo>
                    <a:cubicBezTo>
                      <a:pt x="1706" y="16"/>
                      <a:pt x="1706" y="16"/>
                      <a:pt x="1706" y="16"/>
                    </a:cubicBezTo>
                    <a:cubicBezTo>
                      <a:pt x="1706" y="0"/>
                      <a:pt x="1706" y="0"/>
                      <a:pt x="1706" y="0"/>
                    </a:cubicBezTo>
                    <a:cubicBezTo>
                      <a:pt x="1738" y="0"/>
                      <a:pt x="1738" y="0"/>
                      <a:pt x="1738" y="0"/>
                    </a:cubicBezTo>
                    <a:lnTo>
                      <a:pt x="1738" y="16"/>
                    </a:lnTo>
                    <a:close/>
                    <a:moveTo>
                      <a:pt x="1674" y="16"/>
                    </a:moveTo>
                    <a:cubicBezTo>
                      <a:pt x="1642" y="16"/>
                      <a:pt x="1642" y="16"/>
                      <a:pt x="1642" y="16"/>
                    </a:cubicBezTo>
                    <a:cubicBezTo>
                      <a:pt x="1642" y="0"/>
                      <a:pt x="1642" y="0"/>
                      <a:pt x="1642" y="0"/>
                    </a:cubicBezTo>
                    <a:cubicBezTo>
                      <a:pt x="1674" y="0"/>
                      <a:pt x="1674" y="0"/>
                      <a:pt x="1674" y="0"/>
                    </a:cubicBezTo>
                    <a:lnTo>
                      <a:pt x="1674" y="16"/>
                    </a:lnTo>
                    <a:close/>
                    <a:moveTo>
                      <a:pt x="1610" y="16"/>
                    </a:moveTo>
                    <a:cubicBezTo>
                      <a:pt x="1578" y="16"/>
                      <a:pt x="1578" y="16"/>
                      <a:pt x="1578" y="16"/>
                    </a:cubicBezTo>
                    <a:cubicBezTo>
                      <a:pt x="1578" y="0"/>
                      <a:pt x="1578" y="0"/>
                      <a:pt x="1578" y="0"/>
                    </a:cubicBezTo>
                    <a:cubicBezTo>
                      <a:pt x="1610" y="0"/>
                      <a:pt x="1610" y="0"/>
                      <a:pt x="1610" y="0"/>
                    </a:cubicBezTo>
                    <a:lnTo>
                      <a:pt x="1610" y="16"/>
                    </a:lnTo>
                    <a:close/>
                    <a:moveTo>
                      <a:pt x="1546" y="16"/>
                    </a:moveTo>
                    <a:cubicBezTo>
                      <a:pt x="1514" y="16"/>
                      <a:pt x="1514" y="16"/>
                      <a:pt x="1514" y="16"/>
                    </a:cubicBezTo>
                    <a:cubicBezTo>
                      <a:pt x="1514" y="0"/>
                      <a:pt x="1514" y="0"/>
                      <a:pt x="1514" y="0"/>
                    </a:cubicBezTo>
                    <a:cubicBezTo>
                      <a:pt x="1546" y="0"/>
                      <a:pt x="1546" y="0"/>
                      <a:pt x="1546" y="0"/>
                    </a:cubicBezTo>
                    <a:lnTo>
                      <a:pt x="1546" y="16"/>
                    </a:lnTo>
                    <a:close/>
                    <a:moveTo>
                      <a:pt x="1482" y="16"/>
                    </a:moveTo>
                    <a:cubicBezTo>
                      <a:pt x="1450" y="16"/>
                      <a:pt x="1450" y="16"/>
                      <a:pt x="1450" y="16"/>
                    </a:cubicBezTo>
                    <a:cubicBezTo>
                      <a:pt x="1450" y="0"/>
                      <a:pt x="1450" y="0"/>
                      <a:pt x="1450" y="0"/>
                    </a:cubicBezTo>
                    <a:cubicBezTo>
                      <a:pt x="1482" y="0"/>
                      <a:pt x="1482" y="0"/>
                      <a:pt x="1482" y="0"/>
                    </a:cubicBezTo>
                    <a:lnTo>
                      <a:pt x="1482" y="16"/>
                    </a:lnTo>
                    <a:close/>
                    <a:moveTo>
                      <a:pt x="1418" y="16"/>
                    </a:moveTo>
                    <a:cubicBezTo>
                      <a:pt x="1386" y="16"/>
                      <a:pt x="1386" y="16"/>
                      <a:pt x="1386" y="16"/>
                    </a:cubicBezTo>
                    <a:cubicBezTo>
                      <a:pt x="1386" y="0"/>
                      <a:pt x="1386" y="0"/>
                      <a:pt x="1386" y="0"/>
                    </a:cubicBezTo>
                    <a:cubicBezTo>
                      <a:pt x="1418" y="0"/>
                      <a:pt x="1418" y="0"/>
                      <a:pt x="1418" y="0"/>
                    </a:cubicBezTo>
                    <a:lnTo>
                      <a:pt x="1418" y="16"/>
                    </a:lnTo>
                    <a:close/>
                    <a:moveTo>
                      <a:pt x="1354" y="16"/>
                    </a:moveTo>
                    <a:cubicBezTo>
                      <a:pt x="1322" y="16"/>
                      <a:pt x="1322" y="16"/>
                      <a:pt x="1322" y="16"/>
                    </a:cubicBezTo>
                    <a:cubicBezTo>
                      <a:pt x="1322" y="0"/>
                      <a:pt x="1322" y="0"/>
                      <a:pt x="1322" y="0"/>
                    </a:cubicBezTo>
                    <a:cubicBezTo>
                      <a:pt x="1354" y="0"/>
                      <a:pt x="1354" y="0"/>
                      <a:pt x="1354" y="0"/>
                    </a:cubicBezTo>
                    <a:lnTo>
                      <a:pt x="1354" y="16"/>
                    </a:lnTo>
                    <a:close/>
                    <a:moveTo>
                      <a:pt x="1290" y="16"/>
                    </a:moveTo>
                    <a:cubicBezTo>
                      <a:pt x="1258" y="16"/>
                      <a:pt x="1258" y="16"/>
                      <a:pt x="1258" y="16"/>
                    </a:cubicBezTo>
                    <a:cubicBezTo>
                      <a:pt x="1258" y="0"/>
                      <a:pt x="1258" y="0"/>
                      <a:pt x="1258" y="0"/>
                    </a:cubicBezTo>
                    <a:cubicBezTo>
                      <a:pt x="1290" y="0"/>
                      <a:pt x="1290" y="0"/>
                      <a:pt x="1290" y="0"/>
                    </a:cubicBezTo>
                    <a:lnTo>
                      <a:pt x="1290" y="16"/>
                    </a:lnTo>
                    <a:close/>
                    <a:moveTo>
                      <a:pt x="1226" y="16"/>
                    </a:moveTo>
                    <a:cubicBezTo>
                      <a:pt x="1194" y="16"/>
                      <a:pt x="1194" y="16"/>
                      <a:pt x="1194" y="16"/>
                    </a:cubicBezTo>
                    <a:cubicBezTo>
                      <a:pt x="1194" y="0"/>
                      <a:pt x="1194" y="0"/>
                      <a:pt x="1194" y="0"/>
                    </a:cubicBezTo>
                    <a:cubicBezTo>
                      <a:pt x="1226" y="0"/>
                      <a:pt x="1226" y="0"/>
                      <a:pt x="1226" y="0"/>
                    </a:cubicBezTo>
                    <a:lnTo>
                      <a:pt x="1226" y="16"/>
                    </a:lnTo>
                    <a:close/>
                    <a:moveTo>
                      <a:pt x="1162" y="16"/>
                    </a:moveTo>
                    <a:cubicBezTo>
                      <a:pt x="1130" y="16"/>
                      <a:pt x="1130" y="16"/>
                      <a:pt x="1130" y="16"/>
                    </a:cubicBezTo>
                    <a:cubicBezTo>
                      <a:pt x="1130" y="0"/>
                      <a:pt x="1130" y="0"/>
                      <a:pt x="1130" y="0"/>
                    </a:cubicBezTo>
                    <a:cubicBezTo>
                      <a:pt x="1162" y="0"/>
                      <a:pt x="1162" y="0"/>
                      <a:pt x="1162" y="0"/>
                    </a:cubicBezTo>
                    <a:lnTo>
                      <a:pt x="1162" y="16"/>
                    </a:lnTo>
                    <a:close/>
                    <a:moveTo>
                      <a:pt x="1098" y="16"/>
                    </a:moveTo>
                    <a:cubicBezTo>
                      <a:pt x="1066" y="16"/>
                      <a:pt x="1066" y="16"/>
                      <a:pt x="1066" y="16"/>
                    </a:cubicBezTo>
                    <a:cubicBezTo>
                      <a:pt x="1066" y="0"/>
                      <a:pt x="1066" y="0"/>
                      <a:pt x="1066" y="0"/>
                    </a:cubicBezTo>
                    <a:cubicBezTo>
                      <a:pt x="1098" y="0"/>
                      <a:pt x="1098" y="0"/>
                      <a:pt x="1098" y="0"/>
                    </a:cubicBezTo>
                    <a:lnTo>
                      <a:pt x="1098" y="16"/>
                    </a:lnTo>
                    <a:close/>
                    <a:moveTo>
                      <a:pt x="1034" y="16"/>
                    </a:moveTo>
                    <a:cubicBezTo>
                      <a:pt x="1002" y="16"/>
                      <a:pt x="1002" y="16"/>
                      <a:pt x="1002" y="16"/>
                    </a:cubicBezTo>
                    <a:cubicBezTo>
                      <a:pt x="1002" y="0"/>
                      <a:pt x="1002" y="0"/>
                      <a:pt x="1002" y="0"/>
                    </a:cubicBezTo>
                    <a:cubicBezTo>
                      <a:pt x="1034" y="0"/>
                      <a:pt x="1034" y="0"/>
                      <a:pt x="1034" y="0"/>
                    </a:cubicBezTo>
                    <a:lnTo>
                      <a:pt x="1034" y="16"/>
                    </a:lnTo>
                    <a:close/>
                    <a:moveTo>
                      <a:pt x="970" y="16"/>
                    </a:moveTo>
                    <a:cubicBezTo>
                      <a:pt x="938" y="16"/>
                      <a:pt x="938" y="16"/>
                      <a:pt x="938" y="16"/>
                    </a:cubicBezTo>
                    <a:cubicBezTo>
                      <a:pt x="938" y="0"/>
                      <a:pt x="938" y="0"/>
                      <a:pt x="938" y="0"/>
                    </a:cubicBezTo>
                    <a:cubicBezTo>
                      <a:pt x="970" y="0"/>
                      <a:pt x="970" y="0"/>
                      <a:pt x="970" y="0"/>
                    </a:cubicBezTo>
                    <a:lnTo>
                      <a:pt x="970" y="16"/>
                    </a:lnTo>
                    <a:close/>
                    <a:moveTo>
                      <a:pt x="906" y="16"/>
                    </a:moveTo>
                    <a:cubicBezTo>
                      <a:pt x="874" y="16"/>
                      <a:pt x="874" y="16"/>
                      <a:pt x="874" y="16"/>
                    </a:cubicBezTo>
                    <a:cubicBezTo>
                      <a:pt x="874" y="0"/>
                      <a:pt x="874" y="0"/>
                      <a:pt x="874" y="0"/>
                    </a:cubicBezTo>
                    <a:cubicBezTo>
                      <a:pt x="906" y="0"/>
                      <a:pt x="906" y="0"/>
                      <a:pt x="906" y="0"/>
                    </a:cubicBezTo>
                    <a:lnTo>
                      <a:pt x="906" y="16"/>
                    </a:lnTo>
                    <a:close/>
                    <a:moveTo>
                      <a:pt x="842" y="16"/>
                    </a:moveTo>
                    <a:cubicBezTo>
                      <a:pt x="810" y="16"/>
                      <a:pt x="810" y="16"/>
                      <a:pt x="810" y="16"/>
                    </a:cubicBezTo>
                    <a:cubicBezTo>
                      <a:pt x="810" y="0"/>
                      <a:pt x="810" y="0"/>
                      <a:pt x="810" y="0"/>
                    </a:cubicBezTo>
                    <a:cubicBezTo>
                      <a:pt x="842" y="0"/>
                      <a:pt x="842" y="0"/>
                      <a:pt x="842" y="0"/>
                    </a:cubicBezTo>
                    <a:lnTo>
                      <a:pt x="842" y="16"/>
                    </a:lnTo>
                    <a:close/>
                    <a:moveTo>
                      <a:pt x="778" y="16"/>
                    </a:moveTo>
                    <a:cubicBezTo>
                      <a:pt x="746" y="16"/>
                      <a:pt x="746" y="16"/>
                      <a:pt x="746" y="16"/>
                    </a:cubicBezTo>
                    <a:cubicBezTo>
                      <a:pt x="746" y="0"/>
                      <a:pt x="746" y="0"/>
                      <a:pt x="746" y="0"/>
                    </a:cubicBezTo>
                    <a:cubicBezTo>
                      <a:pt x="778" y="0"/>
                      <a:pt x="778" y="0"/>
                      <a:pt x="778" y="0"/>
                    </a:cubicBezTo>
                    <a:lnTo>
                      <a:pt x="778" y="16"/>
                    </a:lnTo>
                    <a:close/>
                    <a:moveTo>
                      <a:pt x="714" y="16"/>
                    </a:moveTo>
                    <a:cubicBezTo>
                      <a:pt x="682" y="16"/>
                      <a:pt x="682" y="16"/>
                      <a:pt x="682" y="16"/>
                    </a:cubicBezTo>
                    <a:cubicBezTo>
                      <a:pt x="682" y="0"/>
                      <a:pt x="682" y="0"/>
                      <a:pt x="682" y="0"/>
                    </a:cubicBezTo>
                    <a:cubicBezTo>
                      <a:pt x="714" y="0"/>
                      <a:pt x="714" y="0"/>
                      <a:pt x="714" y="0"/>
                    </a:cubicBezTo>
                    <a:lnTo>
                      <a:pt x="714" y="16"/>
                    </a:lnTo>
                    <a:close/>
                    <a:moveTo>
                      <a:pt x="650" y="16"/>
                    </a:moveTo>
                    <a:cubicBezTo>
                      <a:pt x="618" y="16"/>
                      <a:pt x="618" y="16"/>
                      <a:pt x="618" y="16"/>
                    </a:cubicBezTo>
                    <a:cubicBezTo>
                      <a:pt x="618" y="0"/>
                      <a:pt x="618" y="0"/>
                      <a:pt x="618" y="0"/>
                    </a:cubicBezTo>
                    <a:cubicBezTo>
                      <a:pt x="650" y="0"/>
                      <a:pt x="650" y="0"/>
                      <a:pt x="650" y="0"/>
                    </a:cubicBezTo>
                    <a:lnTo>
                      <a:pt x="650" y="16"/>
                    </a:lnTo>
                    <a:close/>
                    <a:moveTo>
                      <a:pt x="586" y="16"/>
                    </a:moveTo>
                    <a:cubicBezTo>
                      <a:pt x="554" y="16"/>
                      <a:pt x="554" y="16"/>
                      <a:pt x="554" y="16"/>
                    </a:cubicBezTo>
                    <a:cubicBezTo>
                      <a:pt x="554" y="0"/>
                      <a:pt x="554" y="0"/>
                      <a:pt x="554" y="0"/>
                    </a:cubicBezTo>
                    <a:cubicBezTo>
                      <a:pt x="586" y="0"/>
                      <a:pt x="586" y="0"/>
                      <a:pt x="586" y="0"/>
                    </a:cubicBezTo>
                    <a:lnTo>
                      <a:pt x="586" y="16"/>
                    </a:lnTo>
                    <a:close/>
                    <a:moveTo>
                      <a:pt x="522" y="16"/>
                    </a:moveTo>
                    <a:cubicBezTo>
                      <a:pt x="490" y="16"/>
                      <a:pt x="490" y="16"/>
                      <a:pt x="490" y="16"/>
                    </a:cubicBezTo>
                    <a:cubicBezTo>
                      <a:pt x="490" y="0"/>
                      <a:pt x="490" y="0"/>
                      <a:pt x="490" y="0"/>
                    </a:cubicBezTo>
                    <a:cubicBezTo>
                      <a:pt x="522" y="0"/>
                      <a:pt x="522" y="0"/>
                      <a:pt x="522" y="0"/>
                    </a:cubicBezTo>
                    <a:lnTo>
                      <a:pt x="522" y="16"/>
                    </a:lnTo>
                    <a:close/>
                    <a:moveTo>
                      <a:pt x="458" y="16"/>
                    </a:moveTo>
                    <a:cubicBezTo>
                      <a:pt x="426" y="16"/>
                      <a:pt x="426" y="16"/>
                      <a:pt x="426" y="16"/>
                    </a:cubicBezTo>
                    <a:cubicBezTo>
                      <a:pt x="426" y="0"/>
                      <a:pt x="426" y="0"/>
                      <a:pt x="426" y="0"/>
                    </a:cubicBezTo>
                    <a:cubicBezTo>
                      <a:pt x="458" y="0"/>
                      <a:pt x="458" y="0"/>
                      <a:pt x="458" y="0"/>
                    </a:cubicBezTo>
                    <a:lnTo>
                      <a:pt x="458" y="16"/>
                    </a:lnTo>
                    <a:close/>
                    <a:moveTo>
                      <a:pt x="394" y="16"/>
                    </a:moveTo>
                    <a:cubicBezTo>
                      <a:pt x="362" y="16"/>
                      <a:pt x="362" y="16"/>
                      <a:pt x="362" y="16"/>
                    </a:cubicBezTo>
                    <a:cubicBezTo>
                      <a:pt x="362" y="0"/>
                      <a:pt x="362" y="0"/>
                      <a:pt x="362" y="0"/>
                    </a:cubicBezTo>
                    <a:cubicBezTo>
                      <a:pt x="394" y="0"/>
                      <a:pt x="394" y="0"/>
                      <a:pt x="394" y="0"/>
                    </a:cubicBezTo>
                    <a:lnTo>
                      <a:pt x="394" y="16"/>
                    </a:lnTo>
                    <a:close/>
                    <a:moveTo>
                      <a:pt x="330" y="16"/>
                    </a:moveTo>
                    <a:cubicBezTo>
                      <a:pt x="298" y="16"/>
                      <a:pt x="298" y="16"/>
                      <a:pt x="298" y="16"/>
                    </a:cubicBezTo>
                    <a:cubicBezTo>
                      <a:pt x="298" y="0"/>
                      <a:pt x="298" y="0"/>
                      <a:pt x="298" y="0"/>
                    </a:cubicBezTo>
                    <a:cubicBezTo>
                      <a:pt x="330" y="0"/>
                      <a:pt x="330" y="0"/>
                      <a:pt x="330" y="0"/>
                    </a:cubicBezTo>
                    <a:lnTo>
                      <a:pt x="330" y="16"/>
                    </a:lnTo>
                    <a:close/>
                    <a:moveTo>
                      <a:pt x="266" y="16"/>
                    </a:moveTo>
                    <a:cubicBezTo>
                      <a:pt x="234" y="16"/>
                      <a:pt x="234" y="16"/>
                      <a:pt x="234" y="16"/>
                    </a:cubicBezTo>
                    <a:cubicBezTo>
                      <a:pt x="234" y="0"/>
                      <a:pt x="234" y="0"/>
                      <a:pt x="234" y="0"/>
                    </a:cubicBezTo>
                    <a:cubicBezTo>
                      <a:pt x="266" y="0"/>
                      <a:pt x="266" y="0"/>
                      <a:pt x="266" y="0"/>
                    </a:cubicBezTo>
                    <a:lnTo>
                      <a:pt x="266" y="16"/>
                    </a:lnTo>
                    <a:close/>
                    <a:moveTo>
                      <a:pt x="202" y="16"/>
                    </a:moveTo>
                    <a:cubicBezTo>
                      <a:pt x="170" y="16"/>
                      <a:pt x="170" y="16"/>
                      <a:pt x="170" y="16"/>
                    </a:cubicBezTo>
                    <a:cubicBezTo>
                      <a:pt x="170" y="0"/>
                      <a:pt x="170" y="0"/>
                      <a:pt x="170" y="0"/>
                    </a:cubicBezTo>
                    <a:cubicBezTo>
                      <a:pt x="202" y="0"/>
                      <a:pt x="202" y="0"/>
                      <a:pt x="202" y="0"/>
                    </a:cubicBezTo>
                    <a:lnTo>
                      <a:pt x="202" y="16"/>
                    </a:lnTo>
                    <a:close/>
                    <a:moveTo>
                      <a:pt x="138" y="16"/>
                    </a:moveTo>
                    <a:cubicBezTo>
                      <a:pt x="106" y="16"/>
                      <a:pt x="106" y="16"/>
                      <a:pt x="106" y="16"/>
                    </a:cubicBezTo>
                    <a:cubicBezTo>
                      <a:pt x="106" y="0"/>
                      <a:pt x="106" y="0"/>
                      <a:pt x="106" y="0"/>
                    </a:cubicBezTo>
                    <a:cubicBezTo>
                      <a:pt x="138" y="0"/>
                      <a:pt x="138" y="0"/>
                      <a:pt x="138" y="0"/>
                    </a:cubicBezTo>
                    <a:lnTo>
                      <a:pt x="138" y="16"/>
                    </a:lnTo>
                    <a:close/>
                  </a:path>
                </a:pathLst>
              </a:custGeom>
              <a:solidFill>
                <a:srgbClr val="646464"/>
              </a:solidFill>
              <a:ln w="9525">
                <a:noFill/>
                <a:round/>
                <a:headEnd/>
                <a:tailEnd/>
              </a:ln>
            </p:spPr>
            <p:txBody>
              <a:bodyPr anchor="ctr"/>
              <a:lstStyle/>
              <a:p>
                <a:endParaRPr lang="fi-FI"/>
              </a:p>
            </p:txBody>
          </p:sp>
          <p:sp>
            <p:nvSpPr>
              <p:cNvPr id="24597" name="Freeform 131"/>
              <p:cNvSpPr>
                <a:spLocks/>
              </p:cNvSpPr>
              <p:nvPr/>
            </p:nvSpPr>
            <p:spPr bwMode="auto">
              <a:xfrm>
                <a:off x="3489115" y="1308876"/>
                <a:ext cx="68712" cy="81102"/>
              </a:xfrm>
              <a:custGeom>
                <a:avLst/>
                <a:gdLst>
                  <a:gd name="T0" fmla="*/ 0 w 61"/>
                  <a:gd name="T1" fmla="*/ 0 h 72"/>
                  <a:gd name="T2" fmla="*/ 2147483647 w 61"/>
                  <a:gd name="T3" fmla="*/ 2147483647 h 72"/>
                  <a:gd name="T4" fmla="*/ 0 w 61"/>
                  <a:gd name="T5" fmla="*/ 2147483647 h 72"/>
                  <a:gd name="T6" fmla="*/ 0 w 61"/>
                  <a:gd name="T7" fmla="*/ 0 h 72"/>
                  <a:gd name="T8" fmla="*/ 0 60000 65536"/>
                  <a:gd name="T9" fmla="*/ 0 60000 65536"/>
                  <a:gd name="T10" fmla="*/ 0 60000 65536"/>
                  <a:gd name="T11" fmla="*/ 0 60000 65536"/>
                  <a:gd name="T12" fmla="*/ 0 w 61"/>
                  <a:gd name="T13" fmla="*/ 0 h 72"/>
                  <a:gd name="T14" fmla="*/ 61 w 61"/>
                  <a:gd name="T15" fmla="*/ 72 h 72"/>
                </a:gdLst>
                <a:ahLst/>
                <a:cxnLst>
                  <a:cxn ang="T8">
                    <a:pos x="T0" y="T1"/>
                  </a:cxn>
                  <a:cxn ang="T9">
                    <a:pos x="T2" y="T3"/>
                  </a:cxn>
                  <a:cxn ang="T10">
                    <a:pos x="T4" y="T5"/>
                  </a:cxn>
                  <a:cxn ang="T11">
                    <a:pos x="T6" y="T7"/>
                  </a:cxn>
                </a:cxnLst>
                <a:rect l="T12" t="T13" r="T14" b="T15"/>
                <a:pathLst>
                  <a:path w="61" h="72">
                    <a:moveTo>
                      <a:pt x="0" y="0"/>
                    </a:moveTo>
                    <a:lnTo>
                      <a:pt x="61" y="36"/>
                    </a:lnTo>
                    <a:lnTo>
                      <a:pt x="0" y="72"/>
                    </a:lnTo>
                    <a:lnTo>
                      <a:pt x="0" y="0"/>
                    </a:lnTo>
                    <a:close/>
                  </a:path>
                </a:pathLst>
              </a:custGeom>
              <a:solidFill>
                <a:srgbClr val="646464"/>
              </a:solidFill>
              <a:ln w="9525">
                <a:noFill/>
                <a:round/>
                <a:headEnd/>
                <a:tailEnd/>
              </a:ln>
            </p:spPr>
            <p:txBody>
              <a:bodyPr anchor="ctr"/>
              <a:lstStyle/>
              <a:p>
                <a:endParaRPr lang="fi-FI"/>
              </a:p>
            </p:txBody>
          </p:sp>
          <p:sp>
            <p:nvSpPr>
              <p:cNvPr id="24598" name="Freeform 132"/>
              <p:cNvSpPr>
                <a:spLocks/>
              </p:cNvSpPr>
              <p:nvPr/>
            </p:nvSpPr>
            <p:spPr bwMode="auto">
              <a:xfrm>
                <a:off x="1186709" y="2558077"/>
                <a:ext cx="81102" cy="69838"/>
              </a:xfrm>
              <a:custGeom>
                <a:avLst/>
                <a:gdLst>
                  <a:gd name="T0" fmla="*/ 0 w 72"/>
                  <a:gd name="T1" fmla="*/ 0 h 62"/>
                  <a:gd name="T2" fmla="*/ 2147483647 w 72"/>
                  <a:gd name="T3" fmla="*/ 2147483647 h 62"/>
                  <a:gd name="T4" fmla="*/ 2147483647 w 72"/>
                  <a:gd name="T5" fmla="*/ 0 h 62"/>
                  <a:gd name="T6" fmla="*/ 0 w 72"/>
                  <a:gd name="T7" fmla="*/ 0 h 62"/>
                  <a:gd name="T8" fmla="*/ 0 60000 65536"/>
                  <a:gd name="T9" fmla="*/ 0 60000 65536"/>
                  <a:gd name="T10" fmla="*/ 0 60000 65536"/>
                  <a:gd name="T11" fmla="*/ 0 60000 65536"/>
                  <a:gd name="T12" fmla="*/ 0 w 72"/>
                  <a:gd name="T13" fmla="*/ 0 h 62"/>
                  <a:gd name="T14" fmla="*/ 72 w 72"/>
                  <a:gd name="T15" fmla="*/ 62 h 62"/>
                </a:gdLst>
                <a:ahLst/>
                <a:cxnLst>
                  <a:cxn ang="T8">
                    <a:pos x="T0" y="T1"/>
                  </a:cxn>
                  <a:cxn ang="T9">
                    <a:pos x="T2" y="T3"/>
                  </a:cxn>
                  <a:cxn ang="T10">
                    <a:pos x="T4" y="T5"/>
                  </a:cxn>
                  <a:cxn ang="T11">
                    <a:pos x="T6" y="T7"/>
                  </a:cxn>
                </a:cxnLst>
                <a:rect l="T12" t="T13" r="T14" b="T15"/>
                <a:pathLst>
                  <a:path w="72" h="62">
                    <a:moveTo>
                      <a:pt x="0" y="0"/>
                    </a:moveTo>
                    <a:lnTo>
                      <a:pt x="36" y="62"/>
                    </a:lnTo>
                    <a:lnTo>
                      <a:pt x="72" y="0"/>
                    </a:lnTo>
                    <a:lnTo>
                      <a:pt x="0" y="0"/>
                    </a:lnTo>
                    <a:close/>
                  </a:path>
                </a:pathLst>
              </a:custGeom>
              <a:solidFill>
                <a:srgbClr val="646464"/>
              </a:solidFill>
              <a:ln w="9525">
                <a:noFill/>
                <a:round/>
                <a:headEnd/>
                <a:tailEnd/>
              </a:ln>
            </p:spPr>
            <p:txBody>
              <a:bodyPr anchor="ctr"/>
              <a:lstStyle/>
              <a:p>
                <a:endParaRPr lang="fi-FI"/>
              </a:p>
            </p:txBody>
          </p:sp>
          <p:sp>
            <p:nvSpPr>
              <p:cNvPr id="24599" name="Freeform 133"/>
              <p:cNvSpPr>
                <a:spLocks noEditPoints="1"/>
              </p:cNvSpPr>
              <p:nvPr/>
            </p:nvSpPr>
            <p:spPr bwMode="auto">
              <a:xfrm>
                <a:off x="1217123" y="3274482"/>
                <a:ext cx="1107273" cy="1105020"/>
              </a:xfrm>
              <a:custGeom>
                <a:avLst/>
                <a:gdLst>
                  <a:gd name="T0" fmla="*/ 2147483647 w 874"/>
                  <a:gd name="T1" fmla="*/ 2147483647 h 872"/>
                  <a:gd name="T2" fmla="*/ 2147483647 w 874"/>
                  <a:gd name="T3" fmla="*/ 2147483647 h 872"/>
                  <a:gd name="T4" fmla="*/ 2147483647 w 874"/>
                  <a:gd name="T5" fmla="*/ 2147483647 h 872"/>
                  <a:gd name="T6" fmla="*/ 2147483647 w 874"/>
                  <a:gd name="T7" fmla="*/ 2147483647 h 872"/>
                  <a:gd name="T8" fmla="*/ 2147483647 w 874"/>
                  <a:gd name="T9" fmla="*/ 2147483647 h 872"/>
                  <a:gd name="T10" fmla="*/ 2147483647 w 874"/>
                  <a:gd name="T11" fmla="*/ 2147483647 h 872"/>
                  <a:gd name="T12" fmla="*/ 2147483647 w 874"/>
                  <a:gd name="T13" fmla="*/ 2147483647 h 872"/>
                  <a:gd name="T14" fmla="*/ 2147483647 w 874"/>
                  <a:gd name="T15" fmla="*/ 2147483647 h 872"/>
                  <a:gd name="T16" fmla="*/ 2147483647 w 874"/>
                  <a:gd name="T17" fmla="*/ 2147483647 h 872"/>
                  <a:gd name="T18" fmla="*/ 2147483647 w 874"/>
                  <a:gd name="T19" fmla="*/ 2147483647 h 872"/>
                  <a:gd name="T20" fmla="*/ 2147483647 w 874"/>
                  <a:gd name="T21" fmla="*/ 2147483647 h 872"/>
                  <a:gd name="T22" fmla="*/ 2147483647 w 874"/>
                  <a:gd name="T23" fmla="*/ 2147483647 h 872"/>
                  <a:gd name="T24" fmla="*/ 2147483647 w 874"/>
                  <a:gd name="T25" fmla="*/ 2147483647 h 872"/>
                  <a:gd name="T26" fmla="*/ 2147483647 w 874"/>
                  <a:gd name="T27" fmla="*/ 2147483647 h 872"/>
                  <a:gd name="T28" fmla="*/ 2147483647 w 874"/>
                  <a:gd name="T29" fmla="*/ 2147483647 h 872"/>
                  <a:gd name="T30" fmla="*/ 2147483647 w 874"/>
                  <a:gd name="T31" fmla="*/ 2147483647 h 872"/>
                  <a:gd name="T32" fmla="*/ 2147483647 w 874"/>
                  <a:gd name="T33" fmla="*/ 2147483647 h 872"/>
                  <a:gd name="T34" fmla="*/ 2147483647 w 874"/>
                  <a:gd name="T35" fmla="*/ 2147483647 h 872"/>
                  <a:gd name="T36" fmla="*/ 2147483647 w 874"/>
                  <a:gd name="T37" fmla="*/ 2147483647 h 872"/>
                  <a:gd name="T38" fmla="*/ 2147483647 w 874"/>
                  <a:gd name="T39" fmla="*/ 2147483647 h 872"/>
                  <a:gd name="T40" fmla="*/ 2147483647 w 874"/>
                  <a:gd name="T41" fmla="*/ 2147483647 h 872"/>
                  <a:gd name="T42" fmla="*/ 2147483647 w 874"/>
                  <a:gd name="T43" fmla="*/ 2147483647 h 872"/>
                  <a:gd name="T44" fmla="*/ 2147483647 w 874"/>
                  <a:gd name="T45" fmla="*/ 2147483647 h 872"/>
                  <a:gd name="T46" fmla="*/ 2147483647 w 874"/>
                  <a:gd name="T47" fmla="*/ 2147483647 h 872"/>
                  <a:gd name="T48" fmla="*/ 0 w 874"/>
                  <a:gd name="T49" fmla="*/ 2147483647 h 872"/>
                  <a:gd name="T50" fmla="*/ 2147483647 w 874"/>
                  <a:gd name="T51" fmla="*/ 2147483647 h 872"/>
                  <a:gd name="T52" fmla="*/ 0 w 874"/>
                  <a:gd name="T53" fmla="*/ 2147483647 h 872"/>
                  <a:gd name="T54" fmla="*/ 2147483647 w 874"/>
                  <a:gd name="T55" fmla="*/ 2147483647 h 872"/>
                  <a:gd name="T56" fmla="*/ 0 w 874"/>
                  <a:gd name="T57" fmla="*/ 2147483647 h 872"/>
                  <a:gd name="T58" fmla="*/ 2147483647 w 874"/>
                  <a:gd name="T59" fmla="*/ 2147483647 h 872"/>
                  <a:gd name="T60" fmla="*/ 2147483647 w 874"/>
                  <a:gd name="T61" fmla="*/ 2147483647 h 872"/>
                  <a:gd name="T62" fmla="*/ 0 w 874"/>
                  <a:gd name="T63" fmla="*/ 2147483647 h 872"/>
                  <a:gd name="T64" fmla="*/ 2147483647 w 874"/>
                  <a:gd name="T65" fmla="*/ 2147483647 h 872"/>
                  <a:gd name="T66" fmla="*/ 0 w 874"/>
                  <a:gd name="T67" fmla="*/ 2147483647 h 872"/>
                  <a:gd name="T68" fmla="*/ 2147483647 w 874"/>
                  <a:gd name="T69" fmla="*/ 2147483647 h 872"/>
                  <a:gd name="T70" fmla="*/ 2147483647 w 874"/>
                  <a:gd name="T71" fmla="*/ 2147483647 h 872"/>
                  <a:gd name="T72" fmla="*/ 0 w 874"/>
                  <a:gd name="T73" fmla="*/ 2147483647 h 872"/>
                  <a:gd name="T74" fmla="*/ 2147483647 w 874"/>
                  <a:gd name="T75" fmla="*/ 2147483647 h 872"/>
                  <a:gd name="T76" fmla="*/ 0 w 874"/>
                  <a:gd name="T77" fmla="*/ 2147483647 h 872"/>
                  <a:gd name="T78" fmla="*/ 2147483647 w 874"/>
                  <a:gd name="T79" fmla="*/ 2147483647 h 872"/>
                  <a:gd name="T80" fmla="*/ 2147483647 w 874"/>
                  <a:gd name="T81" fmla="*/ 2147483647 h 872"/>
                  <a:gd name="T82" fmla="*/ 0 w 874"/>
                  <a:gd name="T83" fmla="*/ 2147483647 h 872"/>
                  <a:gd name="T84" fmla="*/ 2147483647 w 874"/>
                  <a:gd name="T85" fmla="*/ 2147483647 h 872"/>
                  <a:gd name="T86" fmla="*/ 0 w 874"/>
                  <a:gd name="T87" fmla="*/ 2147483647 h 872"/>
                  <a:gd name="T88" fmla="*/ 2147483647 w 874"/>
                  <a:gd name="T89" fmla="*/ 2147483647 h 872"/>
                  <a:gd name="T90" fmla="*/ 2147483647 w 874"/>
                  <a:gd name="T91" fmla="*/ 0 h 8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4"/>
                  <a:gd name="T139" fmla="*/ 0 h 872"/>
                  <a:gd name="T140" fmla="*/ 874 w 874"/>
                  <a:gd name="T141" fmla="*/ 872 h 87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4" h="872">
                    <a:moveTo>
                      <a:pt x="874" y="872"/>
                    </a:moveTo>
                    <a:cubicBezTo>
                      <a:pt x="842" y="872"/>
                      <a:pt x="842" y="872"/>
                      <a:pt x="842" y="872"/>
                    </a:cubicBezTo>
                    <a:cubicBezTo>
                      <a:pt x="842" y="856"/>
                      <a:pt x="842" y="856"/>
                      <a:pt x="842" y="856"/>
                    </a:cubicBezTo>
                    <a:cubicBezTo>
                      <a:pt x="874" y="856"/>
                      <a:pt x="874" y="856"/>
                      <a:pt x="874" y="856"/>
                    </a:cubicBezTo>
                    <a:lnTo>
                      <a:pt x="874" y="872"/>
                    </a:lnTo>
                    <a:close/>
                    <a:moveTo>
                      <a:pt x="810" y="872"/>
                    </a:moveTo>
                    <a:cubicBezTo>
                      <a:pt x="778" y="872"/>
                      <a:pt x="778" y="872"/>
                      <a:pt x="778" y="872"/>
                    </a:cubicBezTo>
                    <a:cubicBezTo>
                      <a:pt x="778" y="856"/>
                      <a:pt x="778" y="856"/>
                      <a:pt x="778" y="856"/>
                    </a:cubicBezTo>
                    <a:cubicBezTo>
                      <a:pt x="810" y="856"/>
                      <a:pt x="810" y="856"/>
                      <a:pt x="810" y="856"/>
                    </a:cubicBezTo>
                    <a:lnTo>
                      <a:pt x="810" y="872"/>
                    </a:lnTo>
                    <a:close/>
                    <a:moveTo>
                      <a:pt x="746" y="872"/>
                    </a:moveTo>
                    <a:cubicBezTo>
                      <a:pt x="714" y="872"/>
                      <a:pt x="714" y="872"/>
                      <a:pt x="714" y="872"/>
                    </a:cubicBezTo>
                    <a:cubicBezTo>
                      <a:pt x="714" y="856"/>
                      <a:pt x="714" y="856"/>
                      <a:pt x="714" y="856"/>
                    </a:cubicBezTo>
                    <a:cubicBezTo>
                      <a:pt x="746" y="856"/>
                      <a:pt x="746" y="856"/>
                      <a:pt x="746" y="856"/>
                    </a:cubicBezTo>
                    <a:lnTo>
                      <a:pt x="746" y="872"/>
                    </a:lnTo>
                    <a:close/>
                    <a:moveTo>
                      <a:pt x="682" y="872"/>
                    </a:moveTo>
                    <a:cubicBezTo>
                      <a:pt x="650" y="872"/>
                      <a:pt x="650" y="872"/>
                      <a:pt x="650" y="872"/>
                    </a:cubicBezTo>
                    <a:cubicBezTo>
                      <a:pt x="650" y="856"/>
                      <a:pt x="650" y="856"/>
                      <a:pt x="650" y="856"/>
                    </a:cubicBezTo>
                    <a:cubicBezTo>
                      <a:pt x="682" y="856"/>
                      <a:pt x="682" y="856"/>
                      <a:pt x="682" y="856"/>
                    </a:cubicBezTo>
                    <a:lnTo>
                      <a:pt x="682" y="872"/>
                    </a:lnTo>
                    <a:close/>
                    <a:moveTo>
                      <a:pt x="618" y="872"/>
                    </a:moveTo>
                    <a:cubicBezTo>
                      <a:pt x="586" y="872"/>
                      <a:pt x="586" y="872"/>
                      <a:pt x="586" y="872"/>
                    </a:cubicBezTo>
                    <a:cubicBezTo>
                      <a:pt x="586" y="856"/>
                      <a:pt x="586" y="856"/>
                      <a:pt x="586" y="856"/>
                    </a:cubicBezTo>
                    <a:cubicBezTo>
                      <a:pt x="618" y="856"/>
                      <a:pt x="618" y="856"/>
                      <a:pt x="618" y="856"/>
                    </a:cubicBezTo>
                    <a:lnTo>
                      <a:pt x="618" y="872"/>
                    </a:lnTo>
                    <a:close/>
                    <a:moveTo>
                      <a:pt x="554" y="872"/>
                    </a:moveTo>
                    <a:cubicBezTo>
                      <a:pt x="522" y="872"/>
                      <a:pt x="522" y="872"/>
                      <a:pt x="522" y="872"/>
                    </a:cubicBezTo>
                    <a:cubicBezTo>
                      <a:pt x="522" y="856"/>
                      <a:pt x="522" y="856"/>
                      <a:pt x="522" y="856"/>
                    </a:cubicBezTo>
                    <a:cubicBezTo>
                      <a:pt x="554" y="856"/>
                      <a:pt x="554" y="856"/>
                      <a:pt x="554" y="856"/>
                    </a:cubicBezTo>
                    <a:lnTo>
                      <a:pt x="554" y="872"/>
                    </a:lnTo>
                    <a:close/>
                    <a:moveTo>
                      <a:pt x="490" y="872"/>
                    </a:moveTo>
                    <a:cubicBezTo>
                      <a:pt x="458" y="872"/>
                      <a:pt x="458" y="872"/>
                      <a:pt x="458" y="872"/>
                    </a:cubicBezTo>
                    <a:cubicBezTo>
                      <a:pt x="458" y="856"/>
                      <a:pt x="458" y="856"/>
                      <a:pt x="458" y="856"/>
                    </a:cubicBezTo>
                    <a:cubicBezTo>
                      <a:pt x="490" y="856"/>
                      <a:pt x="490" y="856"/>
                      <a:pt x="490" y="856"/>
                    </a:cubicBezTo>
                    <a:lnTo>
                      <a:pt x="490" y="872"/>
                    </a:lnTo>
                    <a:close/>
                    <a:moveTo>
                      <a:pt x="426" y="872"/>
                    </a:moveTo>
                    <a:cubicBezTo>
                      <a:pt x="394" y="872"/>
                      <a:pt x="394" y="872"/>
                      <a:pt x="394" y="872"/>
                    </a:cubicBezTo>
                    <a:cubicBezTo>
                      <a:pt x="394" y="856"/>
                      <a:pt x="394" y="856"/>
                      <a:pt x="394" y="856"/>
                    </a:cubicBezTo>
                    <a:cubicBezTo>
                      <a:pt x="426" y="856"/>
                      <a:pt x="426" y="856"/>
                      <a:pt x="426" y="856"/>
                    </a:cubicBezTo>
                    <a:lnTo>
                      <a:pt x="426" y="872"/>
                    </a:lnTo>
                    <a:close/>
                    <a:moveTo>
                      <a:pt x="362" y="872"/>
                    </a:moveTo>
                    <a:cubicBezTo>
                      <a:pt x="330" y="872"/>
                      <a:pt x="330" y="872"/>
                      <a:pt x="330" y="872"/>
                    </a:cubicBezTo>
                    <a:cubicBezTo>
                      <a:pt x="330" y="856"/>
                      <a:pt x="330" y="856"/>
                      <a:pt x="330" y="856"/>
                    </a:cubicBezTo>
                    <a:cubicBezTo>
                      <a:pt x="362" y="856"/>
                      <a:pt x="362" y="856"/>
                      <a:pt x="362" y="856"/>
                    </a:cubicBezTo>
                    <a:lnTo>
                      <a:pt x="362" y="872"/>
                    </a:lnTo>
                    <a:close/>
                    <a:moveTo>
                      <a:pt x="298" y="872"/>
                    </a:moveTo>
                    <a:cubicBezTo>
                      <a:pt x="266" y="872"/>
                      <a:pt x="266" y="872"/>
                      <a:pt x="266" y="872"/>
                    </a:cubicBezTo>
                    <a:cubicBezTo>
                      <a:pt x="266" y="856"/>
                      <a:pt x="266" y="856"/>
                      <a:pt x="266" y="856"/>
                    </a:cubicBezTo>
                    <a:cubicBezTo>
                      <a:pt x="298" y="856"/>
                      <a:pt x="298" y="856"/>
                      <a:pt x="298" y="856"/>
                    </a:cubicBezTo>
                    <a:lnTo>
                      <a:pt x="298" y="872"/>
                    </a:lnTo>
                    <a:close/>
                    <a:moveTo>
                      <a:pt x="234" y="872"/>
                    </a:moveTo>
                    <a:cubicBezTo>
                      <a:pt x="202" y="872"/>
                      <a:pt x="202" y="872"/>
                      <a:pt x="202" y="872"/>
                    </a:cubicBezTo>
                    <a:cubicBezTo>
                      <a:pt x="202" y="856"/>
                      <a:pt x="202" y="856"/>
                      <a:pt x="202" y="856"/>
                    </a:cubicBezTo>
                    <a:cubicBezTo>
                      <a:pt x="234" y="856"/>
                      <a:pt x="234" y="856"/>
                      <a:pt x="234" y="856"/>
                    </a:cubicBezTo>
                    <a:lnTo>
                      <a:pt x="234" y="872"/>
                    </a:lnTo>
                    <a:close/>
                    <a:moveTo>
                      <a:pt x="170" y="872"/>
                    </a:moveTo>
                    <a:cubicBezTo>
                      <a:pt x="138" y="872"/>
                      <a:pt x="138" y="872"/>
                      <a:pt x="138" y="872"/>
                    </a:cubicBezTo>
                    <a:cubicBezTo>
                      <a:pt x="138" y="856"/>
                      <a:pt x="138" y="856"/>
                      <a:pt x="138" y="856"/>
                    </a:cubicBezTo>
                    <a:cubicBezTo>
                      <a:pt x="170" y="856"/>
                      <a:pt x="170" y="856"/>
                      <a:pt x="170" y="856"/>
                    </a:cubicBezTo>
                    <a:lnTo>
                      <a:pt x="170" y="872"/>
                    </a:lnTo>
                    <a:close/>
                    <a:moveTo>
                      <a:pt x="106" y="872"/>
                    </a:moveTo>
                    <a:cubicBezTo>
                      <a:pt x="88" y="872"/>
                      <a:pt x="88" y="872"/>
                      <a:pt x="88" y="872"/>
                    </a:cubicBezTo>
                    <a:cubicBezTo>
                      <a:pt x="83" y="872"/>
                      <a:pt x="78" y="872"/>
                      <a:pt x="73" y="871"/>
                    </a:cubicBezTo>
                    <a:cubicBezTo>
                      <a:pt x="76" y="855"/>
                      <a:pt x="76" y="855"/>
                      <a:pt x="76" y="855"/>
                    </a:cubicBezTo>
                    <a:cubicBezTo>
                      <a:pt x="80" y="856"/>
                      <a:pt x="84" y="856"/>
                      <a:pt x="88" y="856"/>
                    </a:cubicBezTo>
                    <a:cubicBezTo>
                      <a:pt x="106" y="856"/>
                      <a:pt x="106" y="856"/>
                      <a:pt x="106" y="856"/>
                    </a:cubicBezTo>
                    <a:lnTo>
                      <a:pt x="106" y="872"/>
                    </a:lnTo>
                    <a:close/>
                    <a:moveTo>
                      <a:pt x="40" y="858"/>
                    </a:moveTo>
                    <a:cubicBezTo>
                      <a:pt x="30" y="852"/>
                      <a:pt x="22" y="844"/>
                      <a:pt x="15" y="834"/>
                    </a:cubicBezTo>
                    <a:cubicBezTo>
                      <a:pt x="28" y="825"/>
                      <a:pt x="28" y="825"/>
                      <a:pt x="28" y="825"/>
                    </a:cubicBezTo>
                    <a:cubicBezTo>
                      <a:pt x="34" y="833"/>
                      <a:pt x="41" y="840"/>
                      <a:pt x="49" y="845"/>
                    </a:cubicBezTo>
                    <a:lnTo>
                      <a:pt x="40" y="858"/>
                    </a:lnTo>
                    <a:close/>
                    <a:moveTo>
                      <a:pt x="2" y="802"/>
                    </a:moveTo>
                    <a:cubicBezTo>
                      <a:pt x="1" y="796"/>
                      <a:pt x="0" y="790"/>
                      <a:pt x="0" y="785"/>
                    </a:cubicBezTo>
                    <a:cubicBezTo>
                      <a:pt x="0" y="768"/>
                      <a:pt x="0" y="768"/>
                      <a:pt x="0" y="768"/>
                    </a:cubicBezTo>
                    <a:cubicBezTo>
                      <a:pt x="16" y="768"/>
                      <a:pt x="16" y="768"/>
                      <a:pt x="16" y="768"/>
                    </a:cubicBezTo>
                    <a:cubicBezTo>
                      <a:pt x="16" y="784"/>
                      <a:pt x="16" y="784"/>
                      <a:pt x="16" y="784"/>
                    </a:cubicBezTo>
                    <a:cubicBezTo>
                      <a:pt x="16" y="789"/>
                      <a:pt x="16" y="794"/>
                      <a:pt x="17" y="799"/>
                    </a:cubicBezTo>
                    <a:lnTo>
                      <a:pt x="2" y="802"/>
                    </a:lnTo>
                    <a:close/>
                    <a:moveTo>
                      <a:pt x="16" y="736"/>
                    </a:moveTo>
                    <a:cubicBezTo>
                      <a:pt x="0" y="736"/>
                      <a:pt x="0" y="736"/>
                      <a:pt x="0" y="736"/>
                    </a:cubicBezTo>
                    <a:cubicBezTo>
                      <a:pt x="0" y="704"/>
                      <a:pt x="0" y="704"/>
                      <a:pt x="0" y="704"/>
                    </a:cubicBezTo>
                    <a:cubicBezTo>
                      <a:pt x="16" y="704"/>
                      <a:pt x="16" y="704"/>
                      <a:pt x="16" y="704"/>
                    </a:cubicBezTo>
                    <a:lnTo>
                      <a:pt x="16" y="736"/>
                    </a:lnTo>
                    <a:close/>
                    <a:moveTo>
                      <a:pt x="16" y="672"/>
                    </a:moveTo>
                    <a:cubicBezTo>
                      <a:pt x="0" y="672"/>
                      <a:pt x="0" y="672"/>
                      <a:pt x="0" y="672"/>
                    </a:cubicBezTo>
                    <a:cubicBezTo>
                      <a:pt x="0" y="640"/>
                      <a:pt x="0" y="640"/>
                      <a:pt x="0" y="640"/>
                    </a:cubicBezTo>
                    <a:cubicBezTo>
                      <a:pt x="16" y="640"/>
                      <a:pt x="16" y="640"/>
                      <a:pt x="16" y="640"/>
                    </a:cubicBezTo>
                    <a:lnTo>
                      <a:pt x="16" y="672"/>
                    </a:lnTo>
                    <a:close/>
                    <a:moveTo>
                      <a:pt x="16" y="608"/>
                    </a:moveTo>
                    <a:cubicBezTo>
                      <a:pt x="0" y="608"/>
                      <a:pt x="0" y="608"/>
                      <a:pt x="0" y="608"/>
                    </a:cubicBezTo>
                    <a:cubicBezTo>
                      <a:pt x="0" y="576"/>
                      <a:pt x="0" y="576"/>
                      <a:pt x="0" y="576"/>
                    </a:cubicBezTo>
                    <a:cubicBezTo>
                      <a:pt x="16" y="576"/>
                      <a:pt x="16" y="576"/>
                      <a:pt x="16" y="576"/>
                    </a:cubicBezTo>
                    <a:lnTo>
                      <a:pt x="16" y="608"/>
                    </a:lnTo>
                    <a:close/>
                    <a:moveTo>
                      <a:pt x="16" y="544"/>
                    </a:moveTo>
                    <a:cubicBezTo>
                      <a:pt x="0" y="544"/>
                      <a:pt x="0" y="544"/>
                      <a:pt x="0" y="544"/>
                    </a:cubicBezTo>
                    <a:cubicBezTo>
                      <a:pt x="0" y="512"/>
                      <a:pt x="0" y="512"/>
                      <a:pt x="0" y="512"/>
                    </a:cubicBezTo>
                    <a:cubicBezTo>
                      <a:pt x="16" y="512"/>
                      <a:pt x="16" y="512"/>
                      <a:pt x="16" y="512"/>
                    </a:cubicBezTo>
                    <a:lnTo>
                      <a:pt x="16" y="544"/>
                    </a:lnTo>
                    <a:close/>
                    <a:moveTo>
                      <a:pt x="16" y="480"/>
                    </a:moveTo>
                    <a:cubicBezTo>
                      <a:pt x="0" y="480"/>
                      <a:pt x="0" y="480"/>
                      <a:pt x="0" y="480"/>
                    </a:cubicBezTo>
                    <a:cubicBezTo>
                      <a:pt x="0" y="448"/>
                      <a:pt x="0" y="448"/>
                      <a:pt x="0" y="448"/>
                    </a:cubicBezTo>
                    <a:cubicBezTo>
                      <a:pt x="16" y="448"/>
                      <a:pt x="16" y="448"/>
                      <a:pt x="16" y="448"/>
                    </a:cubicBezTo>
                    <a:lnTo>
                      <a:pt x="16" y="480"/>
                    </a:lnTo>
                    <a:close/>
                    <a:moveTo>
                      <a:pt x="16" y="416"/>
                    </a:moveTo>
                    <a:cubicBezTo>
                      <a:pt x="0" y="416"/>
                      <a:pt x="0" y="416"/>
                      <a:pt x="0" y="416"/>
                    </a:cubicBezTo>
                    <a:cubicBezTo>
                      <a:pt x="0" y="384"/>
                      <a:pt x="0" y="384"/>
                      <a:pt x="0" y="384"/>
                    </a:cubicBezTo>
                    <a:cubicBezTo>
                      <a:pt x="16" y="384"/>
                      <a:pt x="16" y="384"/>
                      <a:pt x="16" y="384"/>
                    </a:cubicBezTo>
                    <a:lnTo>
                      <a:pt x="16" y="416"/>
                    </a:lnTo>
                    <a:close/>
                    <a:moveTo>
                      <a:pt x="16" y="352"/>
                    </a:moveTo>
                    <a:cubicBezTo>
                      <a:pt x="0" y="352"/>
                      <a:pt x="0" y="352"/>
                      <a:pt x="0" y="352"/>
                    </a:cubicBezTo>
                    <a:cubicBezTo>
                      <a:pt x="0" y="320"/>
                      <a:pt x="0" y="320"/>
                      <a:pt x="0" y="320"/>
                    </a:cubicBezTo>
                    <a:cubicBezTo>
                      <a:pt x="16" y="320"/>
                      <a:pt x="16" y="320"/>
                      <a:pt x="16" y="320"/>
                    </a:cubicBezTo>
                    <a:lnTo>
                      <a:pt x="16" y="352"/>
                    </a:lnTo>
                    <a:close/>
                    <a:moveTo>
                      <a:pt x="16" y="288"/>
                    </a:moveTo>
                    <a:cubicBezTo>
                      <a:pt x="0" y="288"/>
                      <a:pt x="0" y="288"/>
                      <a:pt x="0" y="288"/>
                    </a:cubicBezTo>
                    <a:cubicBezTo>
                      <a:pt x="0" y="256"/>
                      <a:pt x="0" y="256"/>
                      <a:pt x="0" y="256"/>
                    </a:cubicBezTo>
                    <a:cubicBezTo>
                      <a:pt x="16" y="256"/>
                      <a:pt x="16" y="256"/>
                      <a:pt x="16" y="256"/>
                    </a:cubicBezTo>
                    <a:lnTo>
                      <a:pt x="16" y="288"/>
                    </a:lnTo>
                    <a:close/>
                    <a:moveTo>
                      <a:pt x="16" y="224"/>
                    </a:moveTo>
                    <a:cubicBezTo>
                      <a:pt x="0" y="224"/>
                      <a:pt x="0" y="224"/>
                      <a:pt x="0" y="224"/>
                    </a:cubicBezTo>
                    <a:cubicBezTo>
                      <a:pt x="0" y="192"/>
                      <a:pt x="0" y="192"/>
                      <a:pt x="0" y="192"/>
                    </a:cubicBezTo>
                    <a:cubicBezTo>
                      <a:pt x="16" y="192"/>
                      <a:pt x="16" y="192"/>
                      <a:pt x="16" y="192"/>
                    </a:cubicBezTo>
                    <a:lnTo>
                      <a:pt x="16" y="224"/>
                    </a:lnTo>
                    <a:close/>
                    <a:moveTo>
                      <a:pt x="16" y="160"/>
                    </a:moveTo>
                    <a:cubicBezTo>
                      <a:pt x="0" y="160"/>
                      <a:pt x="0" y="160"/>
                      <a:pt x="0" y="160"/>
                    </a:cubicBezTo>
                    <a:cubicBezTo>
                      <a:pt x="0" y="128"/>
                      <a:pt x="0" y="128"/>
                      <a:pt x="0" y="128"/>
                    </a:cubicBezTo>
                    <a:cubicBezTo>
                      <a:pt x="16" y="128"/>
                      <a:pt x="16" y="128"/>
                      <a:pt x="16" y="128"/>
                    </a:cubicBezTo>
                    <a:lnTo>
                      <a:pt x="16" y="160"/>
                    </a:lnTo>
                    <a:close/>
                    <a:moveTo>
                      <a:pt x="16" y="96"/>
                    </a:moveTo>
                    <a:cubicBezTo>
                      <a:pt x="0" y="96"/>
                      <a:pt x="0" y="96"/>
                      <a:pt x="0" y="96"/>
                    </a:cubicBezTo>
                    <a:cubicBezTo>
                      <a:pt x="0" y="64"/>
                      <a:pt x="0" y="64"/>
                      <a:pt x="0" y="64"/>
                    </a:cubicBezTo>
                    <a:cubicBezTo>
                      <a:pt x="16" y="64"/>
                      <a:pt x="16" y="64"/>
                      <a:pt x="16" y="64"/>
                    </a:cubicBezTo>
                    <a:lnTo>
                      <a:pt x="16" y="96"/>
                    </a:lnTo>
                    <a:close/>
                    <a:moveTo>
                      <a:pt x="16" y="32"/>
                    </a:moveTo>
                    <a:cubicBezTo>
                      <a:pt x="0" y="32"/>
                      <a:pt x="0" y="32"/>
                      <a:pt x="0" y="32"/>
                    </a:cubicBezTo>
                    <a:cubicBezTo>
                      <a:pt x="0" y="0"/>
                      <a:pt x="0" y="0"/>
                      <a:pt x="0" y="0"/>
                    </a:cubicBezTo>
                    <a:cubicBezTo>
                      <a:pt x="16" y="0"/>
                      <a:pt x="16" y="0"/>
                      <a:pt x="16" y="0"/>
                    </a:cubicBezTo>
                    <a:lnTo>
                      <a:pt x="16" y="32"/>
                    </a:lnTo>
                    <a:close/>
                  </a:path>
                </a:pathLst>
              </a:custGeom>
              <a:solidFill>
                <a:srgbClr val="646464"/>
              </a:solidFill>
              <a:ln w="9525">
                <a:noFill/>
                <a:round/>
                <a:headEnd/>
                <a:tailEnd/>
              </a:ln>
            </p:spPr>
            <p:txBody>
              <a:bodyPr anchor="ctr"/>
              <a:lstStyle/>
              <a:p>
                <a:endParaRPr lang="fi-FI"/>
              </a:p>
            </p:txBody>
          </p:sp>
          <p:sp>
            <p:nvSpPr>
              <p:cNvPr id="24600" name="Freeform 134"/>
              <p:cNvSpPr>
                <a:spLocks/>
              </p:cNvSpPr>
              <p:nvPr/>
            </p:nvSpPr>
            <p:spPr bwMode="auto">
              <a:xfrm>
                <a:off x="2313131" y="4329939"/>
                <a:ext cx="69838" cy="79976"/>
              </a:xfrm>
              <a:custGeom>
                <a:avLst/>
                <a:gdLst>
                  <a:gd name="T0" fmla="*/ 0 w 62"/>
                  <a:gd name="T1" fmla="*/ 0 h 71"/>
                  <a:gd name="T2" fmla="*/ 2147483647 w 62"/>
                  <a:gd name="T3" fmla="*/ 2147483647 h 71"/>
                  <a:gd name="T4" fmla="*/ 0 w 62"/>
                  <a:gd name="T5" fmla="*/ 2147483647 h 71"/>
                  <a:gd name="T6" fmla="*/ 0 w 62"/>
                  <a:gd name="T7" fmla="*/ 0 h 71"/>
                  <a:gd name="T8" fmla="*/ 0 60000 65536"/>
                  <a:gd name="T9" fmla="*/ 0 60000 65536"/>
                  <a:gd name="T10" fmla="*/ 0 60000 65536"/>
                  <a:gd name="T11" fmla="*/ 0 60000 65536"/>
                  <a:gd name="T12" fmla="*/ 0 w 62"/>
                  <a:gd name="T13" fmla="*/ 0 h 71"/>
                  <a:gd name="T14" fmla="*/ 62 w 62"/>
                  <a:gd name="T15" fmla="*/ 71 h 71"/>
                </a:gdLst>
                <a:ahLst/>
                <a:cxnLst>
                  <a:cxn ang="T8">
                    <a:pos x="T0" y="T1"/>
                  </a:cxn>
                  <a:cxn ang="T9">
                    <a:pos x="T2" y="T3"/>
                  </a:cxn>
                  <a:cxn ang="T10">
                    <a:pos x="T4" y="T5"/>
                  </a:cxn>
                  <a:cxn ang="T11">
                    <a:pos x="T6" y="T7"/>
                  </a:cxn>
                </a:cxnLst>
                <a:rect l="T12" t="T13" r="T14" b="T15"/>
                <a:pathLst>
                  <a:path w="62" h="71">
                    <a:moveTo>
                      <a:pt x="0" y="0"/>
                    </a:moveTo>
                    <a:lnTo>
                      <a:pt x="62" y="35"/>
                    </a:lnTo>
                    <a:lnTo>
                      <a:pt x="0" y="71"/>
                    </a:lnTo>
                    <a:lnTo>
                      <a:pt x="0" y="0"/>
                    </a:lnTo>
                    <a:close/>
                  </a:path>
                </a:pathLst>
              </a:custGeom>
              <a:solidFill>
                <a:srgbClr val="646464"/>
              </a:solidFill>
              <a:ln w="9525">
                <a:noFill/>
                <a:round/>
                <a:headEnd/>
                <a:tailEnd/>
              </a:ln>
            </p:spPr>
            <p:txBody>
              <a:bodyPr anchor="ctr"/>
              <a:lstStyle/>
              <a:p>
                <a:endParaRPr lang="fi-FI"/>
              </a:p>
            </p:txBody>
          </p:sp>
          <p:sp>
            <p:nvSpPr>
              <p:cNvPr id="24601" name="Freeform 135"/>
              <p:cNvSpPr>
                <a:spLocks/>
              </p:cNvSpPr>
              <p:nvPr/>
            </p:nvSpPr>
            <p:spPr bwMode="auto">
              <a:xfrm>
                <a:off x="1186709" y="3212528"/>
                <a:ext cx="81102" cy="72091"/>
              </a:xfrm>
              <a:custGeom>
                <a:avLst/>
                <a:gdLst>
                  <a:gd name="T0" fmla="*/ 2147483647 w 72"/>
                  <a:gd name="T1" fmla="*/ 2147483647 h 64"/>
                  <a:gd name="T2" fmla="*/ 2147483647 w 72"/>
                  <a:gd name="T3" fmla="*/ 0 h 64"/>
                  <a:gd name="T4" fmla="*/ 0 w 72"/>
                  <a:gd name="T5" fmla="*/ 2147483647 h 64"/>
                  <a:gd name="T6" fmla="*/ 2147483647 w 72"/>
                  <a:gd name="T7" fmla="*/ 2147483647 h 64"/>
                  <a:gd name="T8" fmla="*/ 0 60000 65536"/>
                  <a:gd name="T9" fmla="*/ 0 60000 65536"/>
                  <a:gd name="T10" fmla="*/ 0 60000 65536"/>
                  <a:gd name="T11" fmla="*/ 0 60000 65536"/>
                  <a:gd name="T12" fmla="*/ 0 w 72"/>
                  <a:gd name="T13" fmla="*/ 0 h 64"/>
                  <a:gd name="T14" fmla="*/ 72 w 72"/>
                  <a:gd name="T15" fmla="*/ 64 h 64"/>
                </a:gdLst>
                <a:ahLst/>
                <a:cxnLst>
                  <a:cxn ang="T8">
                    <a:pos x="T0" y="T1"/>
                  </a:cxn>
                  <a:cxn ang="T9">
                    <a:pos x="T2" y="T3"/>
                  </a:cxn>
                  <a:cxn ang="T10">
                    <a:pos x="T4" y="T5"/>
                  </a:cxn>
                  <a:cxn ang="T11">
                    <a:pos x="T6" y="T7"/>
                  </a:cxn>
                </a:cxnLst>
                <a:rect l="T12" t="T13" r="T14" b="T15"/>
                <a:pathLst>
                  <a:path w="72" h="64">
                    <a:moveTo>
                      <a:pt x="72" y="64"/>
                    </a:moveTo>
                    <a:lnTo>
                      <a:pt x="36" y="0"/>
                    </a:lnTo>
                    <a:lnTo>
                      <a:pt x="0" y="64"/>
                    </a:lnTo>
                    <a:lnTo>
                      <a:pt x="72" y="64"/>
                    </a:lnTo>
                    <a:close/>
                  </a:path>
                </a:pathLst>
              </a:custGeom>
              <a:solidFill>
                <a:srgbClr val="646464"/>
              </a:solidFill>
              <a:ln w="9525">
                <a:noFill/>
                <a:round/>
                <a:headEnd/>
                <a:tailEnd/>
              </a:ln>
            </p:spPr>
            <p:txBody>
              <a:bodyPr anchor="ctr"/>
              <a:lstStyle/>
              <a:p>
                <a:endParaRPr lang="fi-FI"/>
              </a:p>
            </p:txBody>
          </p:sp>
          <p:sp>
            <p:nvSpPr>
              <p:cNvPr id="24602" name="Line 136"/>
              <p:cNvSpPr>
                <a:spLocks noChangeShapeType="1"/>
              </p:cNvSpPr>
              <p:nvPr/>
            </p:nvSpPr>
            <p:spPr bwMode="auto">
              <a:xfrm flipH="1">
                <a:off x="1951550" y="2910648"/>
                <a:ext cx="359329" cy="0"/>
              </a:xfrm>
              <a:prstGeom prst="line">
                <a:avLst/>
              </a:prstGeom>
              <a:noFill/>
              <a:ln w="28575">
                <a:solidFill>
                  <a:srgbClr val="646464"/>
                </a:solidFill>
                <a:miter lim="800000"/>
                <a:headEnd/>
                <a:tailEnd/>
              </a:ln>
            </p:spPr>
            <p:txBody>
              <a:bodyPr anchor="ctr"/>
              <a:lstStyle/>
              <a:p>
                <a:endParaRPr lang="fi-FI"/>
              </a:p>
            </p:txBody>
          </p:sp>
          <p:sp>
            <p:nvSpPr>
              <p:cNvPr id="24603" name="Freeform 137"/>
              <p:cNvSpPr>
                <a:spLocks/>
              </p:cNvSpPr>
              <p:nvPr/>
            </p:nvSpPr>
            <p:spPr bwMode="auto">
              <a:xfrm>
                <a:off x="2295108" y="2859959"/>
                <a:ext cx="87861" cy="101378"/>
              </a:xfrm>
              <a:custGeom>
                <a:avLst/>
                <a:gdLst>
                  <a:gd name="T0" fmla="*/ 0 w 78"/>
                  <a:gd name="T1" fmla="*/ 0 h 90"/>
                  <a:gd name="T2" fmla="*/ 2147483647 w 78"/>
                  <a:gd name="T3" fmla="*/ 2147483647 h 90"/>
                  <a:gd name="T4" fmla="*/ 0 w 78"/>
                  <a:gd name="T5" fmla="*/ 2147483647 h 90"/>
                  <a:gd name="T6" fmla="*/ 0 w 78"/>
                  <a:gd name="T7" fmla="*/ 0 h 90"/>
                  <a:gd name="T8" fmla="*/ 0 60000 65536"/>
                  <a:gd name="T9" fmla="*/ 0 60000 65536"/>
                  <a:gd name="T10" fmla="*/ 0 60000 65536"/>
                  <a:gd name="T11" fmla="*/ 0 60000 65536"/>
                  <a:gd name="T12" fmla="*/ 0 w 78"/>
                  <a:gd name="T13" fmla="*/ 0 h 90"/>
                  <a:gd name="T14" fmla="*/ 78 w 78"/>
                  <a:gd name="T15" fmla="*/ 90 h 90"/>
                </a:gdLst>
                <a:ahLst/>
                <a:cxnLst>
                  <a:cxn ang="T8">
                    <a:pos x="T0" y="T1"/>
                  </a:cxn>
                  <a:cxn ang="T9">
                    <a:pos x="T2" y="T3"/>
                  </a:cxn>
                  <a:cxn ang="T10">
                    <a:pos x="T4" y="T5"/>
                  </a:cxn>
                  <a:cxn ang="T11">
                    <a:pos x="T6" y="T7"/>
                  </a:cxn>
                </a:cxnLst>
                <a:rect l="T12" t="T13" r="T14" b="T15"/>
                <a:pathLst>
                  <a:path w="78" h="90">
                    <a:moveTo>
                      <a:pt x="0" y="0"/>
                    </a:moveTo>
                    <a:lnTo>
                      <a:pt x="78" y="45"/>
                    </a:lnTo>
                    <a:lnTo>
                      <a:pt x="0" y="90"/>
                    </a:lnTo>
                    <a:lnTo>
                      <a:pt x="0" y="0"/>
                    </a:lnTo>
                    <a:close/>
                  </a:path>
                </a:pathLst>
              </a:custGeom>
              <a:solidFill>
                <a:srgbClr val="646464"/>
              </a:solidFill>
              <a:ln w="9525">
                <a:noFill/>
                <a:round/>
                <a:headEnd/>
                <a:tailEnd/>
              </a:ln>
            </p:spPr>
            <p:txBody>
              <a:bodyPr anchor="ctr"/>
              <a:lstStyle/>
              <a:p>
                <a:endParaRPr lang="fi-FI"/>
              </a:p>
            </p:txBody>
          </p:sp>
          <p:sp>
            <p:nvSpPr>
              <p:cNvPr id="62" name="Tekstiruutu 61"/>
              <p:cNvSpPr txBox="1"/>
              <p:nvPr/>
            </p:nvSpPr>
            <p:spPr>
              <a:xfrm>
                <a:off x="2730537" y="3566645"/>
                <a:ext cx="1471602" cy="271469"/>
              </a:xfrm>
              <a:prstGeom prst="rect">
                <a:avLst/>
              </a:prstGeom>
              <a:noFill/>
            </p:spPr>
            <p:txBody>
              <a:bodyPr>
                <a:spAutoFit/>
              </a:bodyPr>
              <a:lstStyle/>
              <a:p>
                <a:pPr algn="ctr" eaLnBrk="0" hangingPunct="0">
                  <a:defRPr/>
                </a:pPr>
                <a:r>
                  <a:rPr lang="fi-FI" sz="1200" dirty="0">
                    <a:solidFill>
                      <a:srgbClr val="FFFFFF"/>
                    </a:solidFill>
                    <a:latin typeface="+mn-lt"/>
                    <a:cs typeface="Arial" panose="020B0604020202020204" pitchFamily="34" charset="0"/>
                  </a:rPr>
                  <a:t>LCC</a:t>
                </a:r>
                <a:endParaRPr lang="fi-FI" sz="1200" dirty="0">
                  <a:latin typeface="+mn-lt"/>
                  <a:cs typeface="Arial" panose="020B0604020202020204" pitchFamily="34" charset="0"/>
                </a:endParaRPr>
              </a:p>
            </p:txBody>
          </p:sp>
          <p:sp>
            <p:nvSpPr>
              <p:cNvPr id="63" name="Tekstiruutu 62"/>
              <p:cNvSpPr txBox="1"/>
              <p:nvPr/>
            </p:nvSpPr>
            <p:spPr>
              <a:xfrm>
                <a:off x="4367238" y="3463454"/>
                <a:ext cx="1471601" cy="454037"/>
              </a:xfrm>
              <a:prstGeom prst="rect">
                <a:avLst/>
              </a:prstGeom>
              <a:noFill/>
            </p:spPr>
            <p:txBody>
              <a:bodyPr>
                <a:spAutoFit/>
              </a:bodyPr>
              <a:lstStyle/>
              <a:p>
                <a:pPr algn="ctr" eaLnBrk="0" hangingPunct="0">
                  <a:defRPr/>
                </a:pPr>
                <a:r>
                  <a:rPr lang="fi-FI" sz="1200" dirty="0">
                    <a:solidFill>
                      <a:srgbClr val="FFFFFF"/>
                    </a:solidFill>
                    <a:latin typeface="+mn-lt"/>
                    <a:cs typeface="Arial" panose="020B0604020202020204" pitchFamily="34" charset="0"/>
                  </a:rPr>
                  <a:t>MCC</a:t>
                </a:r>
                <a:br>
                  <a:rPr lang="fi-FI" sz="1200" dirty="0">
                    <a:solidFill>
                      <a:srgbClr val="FFFFFF"/>
                    </a:solidFill>
                    <a:latin typeface="+mn-lt"/>
                    <a:cs typeface="Arial" panose="020B0604020202020204" pitchFamily="34" charset="0"/>
                  </a:rPr>
                </a:br>
                <a:r>
                  <a:rPr lang="fi-FI" sz="1200" dirty="0" err="1">
                    <a:solidFill>
                      <a:srgbClr val="FFFFFF"/>
                    </a:solidFill>
                    <a:latin typeface="+mn-lt"/>
                    <a:cs typeface="Arial" panose="020B0604020202020204" pitchFamily="34" charset="0"/>
                  </a:rPr>
                  <a:t>Unit</a:t>
                </a:r>
                <a:r>
                  <a:rPr lang="fi-FI" sz="1200" dirty="0">
                    <a:solidFill>
                      <a:srgbClr val="FFFFFF"/>
                    </a:solidFill>
                    <a:latin typeface="+mn-lt"/>
                    <a:cs typeface="Arial" panose="020B0604020202020204" pitchFamily="34" charset="0"/>
                  </a:rPr>
                  <a:t> Training</a:t>
                </a:r>
                <a:endParaRPr lang="fi-FI" sz="1200" dirty="0">
                  <a:latin typeface="+mn-lt"/>
                  <a:cs typeface="Arial" panose="020B0604020202020204" pitchFamily="34" charset="0"/>
                </a:endParaRPr>
              </a:p>
            </p:txBody>
          </p:sp>
          <p:sp>
            <p:nvSpPr>
              <p:cNvPr id="64" name="Tekstiruutu 63"/>
              <p:cNvSpPr txBox="1"/>
              <p:nvPr/>
            </p:nvSpPr>
            <p:spPr>
              <a:xfrm>
                <a:off x="6019813" y="3566645"/>
                <a:ext cx="1470014" cy="271469"/>
              </a:xfrm>
              <a:prstGeom prst="rect">
                <a:avLst/>
              </a:prstGeom>
              <a:noFill/>
            </p:spPr>
            <p:txBody>
              <a:bodyPr>
                <a:spAutoFit/>
              </a:bodyPr>
              <a:lstStyle/>
              <a:p>
                <a:pPr algn="ctr" eaLnBrk="0" hangingPunct="0">
                  <a:defRPr/>
                </a:pPr>
                <a:r>
                  <a:rPr lang="fi-FI" sz="1200" dirty="0">
                    <a:solidFill>
                      <a:srgbClr val="FFFFFF"/>
                    </a:solidFill>
                    <a:latin typeface="+mn-lt"/>
                    <a:cs typeface="Arial" panose="020B0604020202020204" pitchFamily="34" charset="0"/>
                  </a:rPr>
                  <a:t>ACC</a:t>
                </a:r>
                <a:endParaRPr lang="fi-FI" sz="1200" dirty="0">
                  <a:latin typeface="+mn-lt"/>
                  <a:cs typeface="Arial" panose="020B0604020202020204" pitchFamily="34" charset="0"/>
                </a:endParaRPr>
              </a:p>
            </p:txBody>
          </p:sp>
          <p:sp>
            <p:nvSpPr>
              <p:cNvPr id="65" name="Tekstiruutu 64"/>
              <p:cNvSpPr txBox="1"/>
              <p:nvPr/>
            </p:nvSpPr>
            <p:spPr>
              <a:xfrm>
                <a:off x="4095777" y="2383926"/>
                <a:ext cx="2017698" cy="277820"/>
              </a:xfrm>
              <a:prstGeom prst="rect">
                <a:avLst/>
              </a:prstGeom>
              <a:solidFill>
                <a:schemeClr val="bg1"/>
              </a:solidFill>
            </p:spPr>
            <p:txBody>
              <a:bodyPr lIns="0" tIns="0" rIns="0" bIns="36000">
                <a:spAutoFit/>
              </a:bodyPr>
              <a:lstStyle/>
              <a:p>
                <a:pPr algn="ctr" eaLnBrk="0" hangingPunct="0">
                  <a:defRPr/>
                </a:pPr>
                <a:r>
                  <a:rPr lang="fi-FI" sz="1600" spc="350" dirty="0" err="1">
                    <a:solidFill>
                      <a:schemeClr val="tx1">
                        <a:lumMod val="75000"/>
                        <a:lumOff val="25000"/>
                      </a:schemeClr>
                    </a:solidFill>
                    <a:latin typeface="+mn-lt"/>
                    <a:cs typeface="Arial" panose="020B0604020202020204" pitchFamily="34" charset="0"/>
                  </a:rPr>
                  <a:t>Personnel</a:t>
                </a:r>
                <a:endParaRPr lang="fi-FI" sz="1600" spc="350" dirty="0">
                  <a:solidFill>
                    <a:schemeClr val="tx1">
                      <a:lumMod val="75000"/>
                      <a:lumOff val="25000"/>
                    </a:schemeClr>
                  </a:solidFill>
                  <a:latin typeface="+mn-lt"/>
                  <a:cs typeface="Arial" panose="020B0604020202020204" pitchFamily="34" charset="0"/>
                </a:endParaRPr>
              </a:p>
            </p:txBody>
          </p:sp>
        </p:grpSp>
        <p:sp>
          <p:nvSpPr>
            <p:cNvPr id="66" name="Tekstiruutu 65"/>
            <p:cNvSpPr txBox="1"/>
            <p:nvPr/>
          </p:nvSpPr>
          <p:spPr>
            <a:xfrm>
              <a:off x="479479" y="2726835"/>
              <a:ext cx="1497002" cy="339734"/>
            </a:xfrm>
            <a:prstGeom prst="rect">
              <a:avLst/>
            </a:prstGeom>
            <a:noFill/>
          </p:spPr>
          <p:txBody>
            <a:bodyPr>
              <a:spAutoFit/>
            </a:bodyPr>
            <a:lstStyle/>
            <a:p>
              <a:pPr algn="ctr" eaLnBrk="0" hangingPunct="0">
                <a:defRPr/>
              </a:pPr>
              <a:r>
                <a:rPr lang="fi-FI" sz="1600" b="1" dirty="0">
                  <a:latin typeface="+mn-lt"/>
                  <a:cs typeface="Arial" panose="020B0604020202020204" pitchFamily="34" charset="0"/>
                </a:rPr>
                <a:t>FINCENT</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39"/>
          <p:cNvSpPr>
            <a:spLocks noChangeArrowheads="1"/>
          </p:cNvSpPr>
          <p:nvPr/>
        </p:nvSpPr>
        <p:spPr bwMode="auto">
          <a:xfrm>
            <a:off x="5004197" y="4090175"/>
            <a:ext cx="594122" cy="303610"/>
          </a:xfrm>
          <a:prstGeom prst="rect">
            <a:avLst/>
          </a:prstGeom>
          <a:solidFill>
            <a:srgbClr val="69B0FF"/>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600" b="1">
                <a:solidFill>
                  <a:schemeClr val="bg1"/>
                </a:solidFill>
                <a:cs typeface="Arial" panose="020B0604020202020204" pitchFamily="34" charset="0"/>
              </a:rPr>
              <a:t>Subordinate</a:t>
            </a:r>
          </a:p>
          <a:p>
            <a:pPr algn="ctr"/>
            <a:r>
              <a:rPr lang="en-GB" altLang="fi-FI" sz="600" b="1">
                <a:solidFill>
                  <a:schemeClr val="bg1"/>
                </a:solidFill>
                <a:cs typeface="Arial" panose="020B0604020202020204" pitchFamily="34" charset="0"/>
              </a:rPr>
              <a:t>units</a:t>
            </a:r>
          </a:p>
        </p:txBody>
      </p:sp>
      <p:sp>
        <p:nvSpPr>
          <p:cNvPr id="6147" name="Line 85"/>
          <p:cNvSpPr>
            <a:spLocks noChangeShapeType="1"/>
          </p:cNvSpPr>
          <p:nvPr/>
        </p:nvSpPr>
        <p:spPr bwMode="auto">
          <a:xfrm>
            <a:off x="3076575" y="2356247"/>
            <a:ext cx="0" cy="18895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grpSp>
        <p:nvGrpSpPr>
          <p:cNvPr id="6148" name="Grupp 119"/>
          <p:cNvGrpSpPr>
            <a:grpSpLocks/>
          </p:cNvGrpSpPr>
          <p:nvPr/>
        </p:nvGrpSpPr>
        <p:grpSpPr bwMode="auto">
          <a:xfrm>
            <a:off x="953691" y="200711"/>
            <a:ext cx="8071899" cy="4256611"/>
            <a:chOff x="-231576" y="260042"/>
            <a:chExt cx="11658605" cy="5675506"/>
          </a:xfrm>
        </p:grpSpPr>
        <p:sp>
          <p:nvSpPr>
            <p:cNvPr id="6149" name="Line 36"/>
            <p:cNvSpPr>
              <a:spLocks noChangeShapeType="1"/>
            </p:cNvSpPr>
            <p:nvPr/>
          </p:nvSpPr>
          <p:spPr bwMode="auto">
            <a:xfrm>
              <a:off x="9417496" y="2082620"/>
              <a:ext cx="0" cy="357862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nvGrpSpPr>
            <p:cNvPr id="6150" name="Grupp 18"/>
            <p:cNvGrpSpPr>
              <a:grpSpLocks/>
            </p:cNvGrpSpPr>
            <p:nvPr/>
          </p:nvGrpSpPr>
          <p:grpSpPr bwMode="auto">
            <a:xfrm>
              <a:off x="-231576" y="260042"/>
              <a:ext cx="11658605" cy="5675506"/>
              <a:chOff x="-231576" y="260042"/>
              <a:chExt cx="11658605" cy="5675506"/>
            </a:xfrm>
          </p:grpSpPr>
          <p:sp>
            <p:nvSpPr>
              <p:cNvPr id="6151" name="Rectangle 137"/>
              <p:cNvSpPr>
                <a:spLocks noChangeArrowheads="1"/>
              </p:cNvSpPr>
              <p:nvPr/>
            </p:nvSpPr>
            <p:spPr bwMode="auto">
              <a:xfrm>
                <a:off x="8985873" y="1596312"/>
                <a:ext cx="854677" cy="430889"/>
              </a:xfrm>
              <a:prstGeom prst="rect">
                <a:avLst/>
              </a:prstGeom>
              <a:solidFill>
                <a:srgbClr val="000099"/>
              </a:solidFill>
              <a:ln w="19050">
                <a:solidFill>
                  <a:schemeClr val="tx1"/>
                </a:solidFill>
                <a:miter lim="800000"/>
                <a:headEnd/>
                <a:tailEnd/>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1200" b="1">
                    <a:solidFill>
                      <a:schemeClr val="bg1"/>
                    </a:solidFill>
                    <a:cs typeface="Arial" panose="020B0604020202020204" pitchFamily="34" charset="0"/>
                  </a:rPr>
                  <a:t>(O)HQ</a:t>
                </a:r>
              </a:p>
              <a:p>
                <a:pPr algn="ctr"/>
                <a:r>
                  <a:rPr lang="en-GB" altLang="fi-FI" sz="900" b="1">
                    <a:solidFill>
                      <a:schemeClr val="bg1"/>
                    </a:solidFill>
                    <a:cs typeface="Arial" panose="020B0604020202020204" pitchFamily="34" charset="0"/>
                  </a:rPr>
                  <a:t> </a:t>
                </a:r>
              </a:p>
            </p:txBody>
          </p:sp>
          <p:sp>
            <p:nvSpPr>
              <p:cNvPr id="6152" name="Rectangle 215"/>
              <p:cNvSpPr>
                <a:spLocks noChangeArrowheads="1"/>
              </p:cNvSpPr>
              <p:nvPr/>
            </p:nvSpPr>
            <p:spPr bwMode="auto">
              <a:xfrm>
                <a:off x="8985873" y="2442453"/>
                <a:ext cx="866715" cy="430889"/>
              </a:xfrm>
              <a:prstGeom prst="rect">
                <a:avLst/>
              </a:prstGeom>
              <a:solidFill>
                <a:srgbClr val="000099"/>
              </a:solidFill>
              <a:ln w="19050">
                <a:solidFill>
                  <a:schemeClr val="tx1"/>
                </a:solidFill>
                <a:miter lim="800000"/>
                <a:headEnd/>
                <a:tailEnd/>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1050" b="1">
                    <a:solidFill>
                      <a:schemeClr val="bg1"/>
                    </a:solidFill>
                    <a:cs typeface="Arial" panose="020B0604020202020204" pitchFamily="34" charset="0"/>
                  </a:rPr>
                  <a:t>(F)HQ</a:t>
                </a:r>
              </a:p>
              <a:p>
                <a:pPr algn="ctr"/>
                <a:endParaRPr lang="en-GB" altLang="fi-FI" sz="1050" b="1">
                  <a:solidFill>
                    <a:schemeClr val="bg1"/>
                  </a:solidFill>
                  <a:cs typeface="Arial" panose="020B0604020202020204" pitchFamily="34" charset="0"/>
                </a:endParaRPr>
              </a:p>
            </p:txBody>
          </p:sp>
          <p:grpSp>
            <p:nvGrpSpPr>
              <p:cNvPr id="6153" name="Grupp 15"/>
              <p:cNvGrpSpPr>
                <a:grpSpLocks/>
              </p:cNvGrpSpPr>
              <p:nvPr/>
            </p:nvGrpSpPr>
            <p:grpSpPr bwMode="auto">
              <a:xfrm>
                <a:off x="8913460" y="5444759"/>
                <a:ext cx="916885" cy="490789"/>
                <a:chOff x="8913460" y="5444759"/>
                <a:chExt cx="916885" cy="490789"/>
              </a:xfrm>
            </p:grpSpPr>
            <p:sp>
              <p:nvSpPr>
                <p:cNvPr id="6154" name="Rectangle 242"/>
                <p:cNvSpPr>
                  <a:spLocks noChangeArrowheads="1"/>
                </p:cNvSpPr>
                <p:nvPr/>
              </p:nvSpPr>
              <p:spPr bwMode="auto">
                <a:xfrm>
                  <a:off x="8913460" y="5444759"/>
                  <a:ext cx="916884" cy="490789"/>
                </a:xfrm>
                <a:prstGeom prst="rect">
                  <a:avLst/>
                </a:prstGeom>
                <a:solidFill>
                  <a:srgbClr val="000099"/>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GB" altLang="fi-FI" sz="750" b="1">
                    <a:cs typeface="Arial" panose="020B0604020202020204" pitchFamily="34" charset="0"/>
                  </a:endParaRPr>
                </a:p>
              </p:txBody>
            </p:sp>
            <p:sp>
              <p:nvSpPr>
                <p:cNvPr id="6155" name="Rectangle 243"/>
                <p:cNvSpPr>
                  <a:spLocks noChangeArrowheads="1"/>
                </p:cNvSpPr>
                <p:nvPr/>
              </p:nvSpPr>
              <p:spPr bwMode="auto">
                <a:xfrm>
                  <a:off x="8982269" y="5516233"/>
                  <a:ext cx="848076" cy="307777"/>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750" b="1">
                      <a:solidFill>
                        <a:schemeClr val="bg1"/>
                      </a:solidFill>
                      <a:cs typeface="Arial" panose="020B0604020202020204" pitchFamily="34" charset="0"/>
                    </a:rPr>
                    <a:t>Subordinate</a:t>
                  </a:r>
                </a:p>
                <a:p>
                  <a:pPr algn="ctr"/>
                  <a:r>
                    <a:rPr lang="en-GB" altLang="fi-FI" sz="750" b="1">
                      <a:solidFill>
                        <a:schemeClr val="bg1"/>
                      </a:solidFill>
                      <a:cs typeface="Arial" panose="020B0604020202020204" pitchFamily="34" charset="0"/>
                    </a:rPr>
                    <a:t> Units</a:t>
                  </a:r>
                </a:p>
              </p:txBody>
            </p:sp>
          </p:grpSp>
          <p:grpSp>
            <p:nvGrpSpPr>
              <p:cNvPr id="6156" name="Grupp 17"/>
              <p:cNvGrpSpPr>
                <a:grpSpLocks/>
              </p:cNvGrpSpPr>
              <p:nvPr/>
            </p:nvGrpSpPr>
            <p:grpSpPr bwMode="auto">
              <a:xfrm>
                <a:off x="-231576" y="260042"/>
                <a:ext cx="11658605" cy="5675053"/>
                <a:chOff x="-231576" y="260042"/>
                <a:chExt cx="11658605" cy="5675053"/>
              </a:xfrm>
            </p:grpSpPr>
            <p:grpSp>
              <p:nvGrpSpPr>
                <p:cNvPr id="6157" name="Grupp 14"/>
                <p:cNvGrpSpPr>
                  <a:grpSpLocks/>
                </p:cNvGrpSpPr>
                <p:nvPr/>
              </p:nvGrpSpPr>
              <p:grpSpPr bwMode="auto">
                <a:xfrm>
                  <a:off x="-231576" y="1052736"/>
                  <a:ext cx="9505056" cy="4882359"/>
                  <a:chOff x="-231576" y="1052736"/>
                  <a:chExt cx="9505056" cy="4882359"/>
                </a:xfrm>
              </p:grpSpPr>
              <p:sp>
                <p:nvSpPr>
                  <p:cNvPr id="6158" name="Line 36"/>
                  <p:cNvSpPr>
                    <a:spLocks noChangeShapeType="1"/>
                  </p:cNvSpPr>
                  <p:nvPr/>
                </p:nvSpPr>
                <p:spPr bwMode="auto">
                  <a:xfrm>
                    <a:off x="8481392" y="2065834"/>
                    <a:ext cx="0" cy="359541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6159" name="Line 97"/>
                  <p:cNvSpPr>
                    <a:spLocks noChangeShapeType="1"/>
                  </p:cNvSpPr>
                  <p:nvPr/>
                </p:nvSpPr>
                <p:spPr bwMode="auto">
                  <a:xfrm>
                    <a:off x="775465" y="3298904"/>
                    <a:ext cx="363254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6160" name="Line 185"/>
                  <p:cNvSpPr>
                    <a:spLocks noChangeShapeType="1"/>
                  </p:cNvSpPr>
                  <p:nvPr/>
                </p:nvSpPr>
                <p:spPr bwMode="auto">
                  <a:xfrm>
                    <a:off x="7473280" y="4660863"/>
                    <a:ext cx="0" cy="107239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83" name="Rektangel 82"/>
                  <p:cNvSpPr/>
                  <p:nvPr/>
                </p:nvSpPr>
                <p:spPr bwMode="auto">
                  <a:xfrm>
                    <a:off x="4664334" y="2278940"/>
                    <a:ext cx="2017177" cy="1700219"/>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sv-SE" b="1">
                      <a:latin typeface="Arial" charset="0"/>
                      <a:cs typeface="Arial" charset="0"/>
                    </a:endParaRPr>
                  </a:p>
                </p:txBody>
              </p:sp>
              <p:sp>
                <p:nvSpPr>
                  <p:cNvPr id="6162" name="Line 231"/>
                  <p:cNvSpPr>
                    <a:spLocks noChangeShapeType="1"/>
                  </p:cNvSpPr>
                  <p:nvPr/>
                </p:nvSpPr>
                <p:spPr bwMode="auto">
                  <a:xfrm>
                    <a:off x="3728986" y="3140389"/>
                    <a:ext cx="23287" cy="252085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6163" name="Line 33"/>
                  <p:cNvSpPr>
                    <a:spLocks noChangeShapeType="1"/>
                  </p:cNvSpPr>
                  <p:nvPr/>
                </p:nvSpPr>
                <p:spPr bwMode="auto">
                  <a:xfrm>
                    <a:off x="5457056" y="2958508"/>
                    <a:ext cx="26418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6164" name="Rectangle 35"/>
                  <p:cNvSpPr>
                    <a:spLocks noChangeArrowheads="1"/>
                  </p:cNvSpPr>
                  <p:nvPr/>
                </p:nvSpPr>
                <p:spPr bwMode="auto">
                  <a:xfrm>
                    <a:off x="5025109" y="1629077"/>
                    <a:ext cx="1165859" cy="369334"/>
                  </a:xfrm>
                  <a:prstGeom prst="rect">
                    <a:avLst/>
                  </a:prstGeom>
                  <a:solidFill>
                    <a:srgbClr val="69B0FF"/>
                  </a:solidFill>
                  <a:ln w="12700">
                    <a:solidFill>
                      <a:schemeClr val="tx1"/>
                    </a:solidFill>
                    <a:miter lim="800000"/>
                    <a:headEnd/>
                    <a:tailEnd/>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fi-FI">
                        <a:solidFill>
                          <a:schemeClr val="bg1"/>
                        </a:solidFill>
                        <a:cs typeface="Arial" panose="020B0604020202020204" pitchFamily="34" charset="0"/>
                      </a:rPr>
                      <a:t> UN HQ</a:t>
                    </a:r>
                  </a:p>
                </p:txBody>
              </p:sp>
              <p:sp>
                <p:nvSpPr>
                  <p:cNvPr id="6165" name="Freeform 59"/>
                  <p:cNvSpPr>
                    <a:spLocks/>
                  </p:cNvSpPr>
                  <p:nvPr/>
                </p:nvSpPr>
                <p:spPr bwMode="auto">
                  <a:xfrm>
                    <a:off x="2209843" y="1258358"/>
                    <a:ext cx="997694" cy="0"/>
                  </a:xfrm>
                  <a:custGeom>
                    <a:avLst/>
                    <a:gdLst>
                      <a:gd name="T0" fmla="*/ 2147483647 w 642"/>
                      <a:gd name="T1" fmla="*/ 2147483647 w 642"/>
                      <a:gd name="T2" fmla="*/ 0 w 642"/>
                      <a:gd name="T3" fmla="*/ 0 w 642"/>
                      <a:gd name="T4" fmla="*/ 2147483647 w 642"/>
                      <a:gd name="T5" fmla="*/ 2147483647 w 642"/>
                      <a:gd name="T6" fmla="*/ 0 60000 65536"/>
                      <a:gd name="T7" fmla="*/ 0 60000 65536"/>
                      <a:gd name="T8" fmla="*/ 0 60000 65536"/>
                      <a:gd name="T9" fmla="*/ 0 60000 65536"/>
                      <a:gd name="T10" fmla="*/ 0 60000 65536"/>
                      <a:gd name="T11" fmla="*/ 0 60000 65536"/>
                      <a:gd name="T12" fmla="*/ 0 w 642"/>
                      <a:gd name="T13" fmla="*/ 642 w 642"/>
                    </a:gdLst>
                    <a:ahLst/>
                    <a:cxnLst>
                      <a:cxn ang="T6">
                        <a:pos x="T0" y="0"/>
                      </a:cxn>
                      <a:cxn ang="T7">
                        <a:pos x="T1" y="0"/>
                      </a:cxn>
                      <a:cxn ang="T8">
                        <a:pos x="T2" y="0"/>
                      </a:cxn>
                      <a:cxn ang="T9">
                        <a:pos x="T3" y="0"/>
                      </a:cxn>
                      <a:cxn ang="T10">
                        <a:pos x="T4" y="0"/>
                      </a:cxn>
                      <a:cxn ang="T11">
                        <a:pos x="T5" y="0"/>
                      </a:cxn>
                    </a:cxnLst>
                    <a:rect l="T12" t="0" r="T13" b="0"/>
                    <a:pathLst>
                      <a:path w="642">
                        <a:moveTo>
                          <a:pt x="642" y="0"/>
                        </a:moveTo>
                        <a:lnTo>
                          <a:pt x="642" y="0"/>
                        </a:lnTo>
                        <a:lnTo>
                          <a:pt x="0" y="0"/>
                        </a:lnTo>
                        <a:lnTo>
                          <a:pt x="6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6166" name="Freeform 60"/>
                  <p:cNvSpPr>
                    <a:spLocks/>
                  </p:cNvSpPr>
                  <p:nvPr/>
                </p:nvSpPr>
                <p:spPr bwMode="auto">
                  <a:xfrm>
                    <a:off x="3207537" y="1258358"/>
                    <a:ext cx="0" cy="451766"/>
                  </a:xfrm>
                  <a:custGeom>
                    <a:avLst/>
                    <a:gdLst>
                      <a:gd name="T0" fmla="*/ 2147483647 h 301"/>
                      <a:gd name="T1" fmla="*/ 2147483647 h 301"/>
                      <a:gd name="T2" fmla="*/ 0 h 301"/>
                      <a:gd name="T3" fmla="*/ 0 h 301"/>
                      <a:gd name="T4" fmla="*/ 2147483647 h 301"/>
                      <a:gd name="T5" fmla="*/ 2147483647 h 301"/>
                      <a:gd name="T6" fmla="*/ 0 60000 65536"/>
                      <a:gd name="T7" fmla="*/ 0 60000 65536"/>
                      <a:gd name="T8" fmla="*/ 0 60000 65536"/>
                      <a:gd name="T9" fmla="*/ 0 60000 65536"/>
                      <a:gd name="T10" fmla="*/ 0 60000 65536"/>
                      <a:gd name="T11" fmla="*/ 0 60000 65536"/>
                      <a:gd name="T12" fmla="*/ 0 h 301"/>
                      <a:gd name="T13" fmla="*/ 301 h 301"/>
                    </a:gdLst>
                    <a:ahLst/>
                    <a:cxnLst>
                      <a:cxn ang="T6">
                        <a:pos x="0" y="T0"/>
                      </a:cxn>
                      <a:cxn ang="T7">
                        <a:pos x="0" y="T1"/>
                      </a:cxn>
                      <a:cxn ang="T8">
                        <a:pos x="0" y="T2"/>
                      </a:cxn>
                      <a:cxn ang="T9">
                        <a:pos x="0" y="T3"/>
                      </a:cxn>
                      <a:cxn ang="T10">
                        <a:pos x="0" y="T4"/>
                      </a:cxn>
                      <a:cxn ang="T11">
                        <a:pos x="0" y="T5"/>
                      </a:cxn>
                    </a:cxnLst>
                    <a:rect l="0" t="T12" r="0" b="T13"/>
                    <a:pathLst>
                      <a:path h="301">
                        <a:moveTo>
                          <a:pt x="0" y="301"/>
                        </a:moveTo>
                        <a:lnTo>
                          <a:pt x="0" y="301"/>
                        </a:lnTo>
                        <a:lnTo>
                          <a:pt x="0" y="0"/>
                        </a:lnTo>
                        <a:lnTo>
                          <a:pt x="0" y="3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6167" name="Freeform 61"/>
                  <p:cNvSpPr>
                    <a:spLocks/>
                  </p:cNvSpPr>
                  <p:nvPr/>
                </p:nvSpPr>
                <p:spPr bwMode="auto">
                  <a:xfrm>
                    <a:off x="2209843" y="1710124"/>
                    <a:ext cx="997694" cy="0"/>
                  </a:xfrm>
                  <a:custGeom>
                    <a:avLst/>
                    <a:gdLst>
                      <a:gd name="T0" fmla="*/ 0 w 642"/>
                      <a:gd name="T1" fmla="*/ 0 w 642"/>
                      <a:gd name="T2" fmla="*/ 2147483647 w 642"/>
                      <a:gd name="T3" fmla="*/ 2147483647 w 642"/>
                      <a:gd name="T4" fmla="*/ 0 w 642"/>
                      <a:gd name="T5" fmla="*/ 0 w 642"/>
                      <a:gd name="T6" fmla="*/ 0 60000 65536"/>
                      <a:gd name="T7" fmla="*/ 0 60000 65536"/>
                      <a:gd name="T8" fmla="*/ 0 60000 65536"/>
                      <a:gd name="T9" fmla="*/ 0 60000 65536"/>
                      <a:gd name="T10" fmla="*/ 0 60000 65536"/>
                      <a:gd name="T11" fmla="*/ 0 60000 65536"/>
                      <a:gd name="T12" fmla="*/ 0 w 642"/>
                      <a:gd name="T13" fmla="*/ 642 w 642"/>
                    </a:gdLst>
                    <a:ahLst/>
                    <a:cxnLst>
                      <a:cxn ang="T6">
                        <a:pos x="T0" y="0"/>
                      </a:cxn>
                      <a:cxn ang="T7">
                        <a:pos x="T1" y="0"/>
                      </a:cxn>
                      <a:cxn ang="T8">
                        <a:pos x="T2" y="0"/>
                      </a:cxn>
                      <a:cxn ang="T9">
                        <a:pos x="T3" y="0"/>
                      </a:cxn>
                      <a:cxn ang="T10">
                        <a:pos x="T4" y="0"/>
                      </a:cxn>
                      <a:cxn ang="T11">
                        <a:pos x="T5" y="0"/>
                      </a:cxn>
                    </a:cxnLst>
                    <a:rect l="T12" t="0" r="T13" b="0"/>
                    <a:pathLst>
                      <a:path w="642">
                        <a:moveTo>
                          <a:pt x="0" y="0"/>
                        </a:moveTo>
                        <a:lnTo>
                          <a:pt x="0" y="0"/>
                        </a:lnTo>
                        <a:lnTo>
                          <a:pt x="6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6168" name="Rectangle 64"/>
                  <p:cNvSpPr>
                    <a:spLocks noChangeArrowheads="1"/>
                  </p:cNvSpPr>
                  <p:nvPr/>
                </p:nvSpPr>
                <p:spPr bwMode="auto">
                  <a:xfrm>
                    <a:off x="2237816" y="1478987"/>
                    <a:ext cx="941748" cy="15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GB" altLang="fi-FI" b="1">
                      <a:cs typeface="Arial" panose="020B0604020202020204" pitchFamily="34" charset="0"/>
                    </a:endParaRPr>
                  </a:p>
                </p:txBody>
              </p:sp>
              <p:sp>
                <p:nvSpPr>
                  <p:cNvPr id="6169" name="Line 77"/>
                  <p:cNvSpPr>
                    <a:spLocks noChangeShapeType="1"/>
                  </p:cNvSpPr>
                  <p:nvPr/>
                </p:nvSpPr>
                <p:spPr bwMode="auto">
                  <a:xfrm>
                    <a:off x="1856814" y="3140389"/>
                    <a:ext cx="17991" cy="252085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6170" name="Rectangle 134"/>
                  <p:cNvSpPr>
                    <a:spLocks noChangeArrowheads="1"/>
                  </p:cNvSpPr>
                  <p:nvPr/>
                </p:nvSpPr>
                <p:spPr bwMode="auto">
                  <a:xfrm>
                    <a:off x="5632112" y="1825954"/>
                    <a:ext cx="94" cy="369334"/>
                  </a:xfrm>
                  <a:prstGeom prst="rect">
                    <a:avLst/>
                  </a:prstGeom>
                  <a:solidFill>
                    <a:srgbClr val="69B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GB" altLang="fi-FI">
                      <a:solidFill>
                        <a:schemeClr val="bg1"/>
                      </a:solidFill>
                      <a:cs typeface="Arial" panose="020B0604020202020204" pitchFamily="34" charset="0"/>
                    </a:endParaRPr>
                  </a:p>
                </p:txBody>
              </p:sp>
              <p:sp>
                <p:nvSpPr>
                  <p:cNvPr id="6171" name="Rectangle 137"/>
                  <p:cNvSpPr>
                    <a:spLocks noChangeArrowheads="1"/>
                  </p:cNvSpPr>
                  <p:nvPr/>
                </p:nvSpPr>
                <p:spPr bwMode="auto">
                  <a:xfrm>
                    <a:off x="7977586" y="1597322"/>
                    <a:ext cx="847741" cy="492445"/>
                  </a:xfrm>
                  <a:prstGeom prst="rect">
                    <a:avLst/>
                  </a:prstGeom>
                  <a:solidFill>
                    <a:srgbClr val="000099"/>
                  </a:solidFill>
                  <a:ln w="19050">
                    <a:solidFill>
                      <a:schemeClr val="tx1"/>
                    </a:solidFill>
                    <a:miter lim="800000"/>
                    <a:headEnd/>
                    <a:tailEnd/>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1200" b="1">
                        <a:solidFill>
                          <a:schemeClr val="bg1"/>
                        </a:solidFill>
                        <a:cs typeface="Arial" panose="020B0604020202020204" pitchFamily="34" charset="0"/>
                      </a:rPr>
                      <a:t>EEAS/</a:t>
                    </a:r>
                  </a:p>
                  <a:p>
                    <a:pPr algn="ctr"/>
                    <a:r>
                      <a:rPr lang="en-GB" altLang="fi-FI" sz="1200" b="1">
                        <a:solidFill>
                          <a:schemeClr val="bg1"/>
                        </a:solidFill>
                        <a:cs typeface="Arial" panose="020B0604020202020204" pitchFamily="34" charset="0"/>
                      </a:rPr>
                      <a:t>CPCC</a:t>
                    </a:r>
                    <a:endParaRPr lang="en-GB" altLang="fi-FI" sz="900" b="1">
                      <a:solidFill>
                        <a:schemeClr val="bg1"/>
                      </a:solidFill>
                      <a:cs typeface="Arial" panose="020B0604020202020204" pitchFamily="34" charset="0"/>
                    </a:endParaRPr>
                  </a:p>
                </p:txBody>
              </p:sp>
              <p:sp>
                <p:nvSpPr>
                  <p:cNvPr id="6172" name="Freeform 158"/>
                  <p:cNvSpPr>
                    <a:spLocks/>
                  </p:cNvSpPr>
                  <p:nvPr/>
                </p:nvSpPr>
                <p:spPr bwMode="auto">
                  <a:xfrm>
                    <a:off x="2209843" y="1258358"/>
                    <a:ext cx="997694" cy="0"/>
                  </a:xfrm>
                  <a:custGeom>
                    <a:avLst/>
                    <a:gdLst>
                      <a:gd name="T0" fmla="*/ 2147483647 w 642"/>
                      <a:gd name="T1" fmla="*/ 2147483647 w 642"/>
                      <a:gd name="T2" fmla="*/ 0 w 642"/>
                      <a:gd name="T3" fmla="*/ 0 w 642"/>
                      <a:gd name="T4" fmla="*/ 2147483647 w 642"/>
                      <a:gd name="T5" fmla="*/ 2147483647 w 642"/>
                      <a:gd name="T6" fmla="*/ 0 60000 65536"/>
                      <a:gd name="T7" fmla="*/ 0 60000 65536"/>
                      <a:gd name="T8" fmla="*/ 0 60000 65536"/>
                      <a:gd name="T9" fmla="*/ 0 60000 65536"/>
                      <a:gd name="T10" fmla="*/ 0 60000 65536"/>
                      <a:gd name="T11" fmla="*/ 0 60000 65536"/>
                      <a:gd name="T12" fmla="*/ 0 w 642"/>
                      <a:gd name="T13" fmla="*/ 642 w 642"/>
                    </a:gdLst>
                    <a:ahLst/>
                    <a:cxnLst>
                      <a:cxn ang="T6">
                        <a:pos x="T0" y="0"/>
                      </a:cxn>
                      <a:cxn ang="T7">
                        <a:pos x="T1" y="0"/>
                      </a:cxn>
                      <a:cxn ang="T8">
                        <a:pos x="T2" y="0"/>
                      </a:cxn>
                      <a:cxn ang="T9">
                        <a:pos x="T3" y="0"/>
                      </a:cxn>
                      <a:cxn ang="T10">
                        <a:pos x="T4" y="0"/>
                      </a:cxn>
                      <a:cxn ang="T11">
                        <a:pos x="T5" y="0"/>
                      </a:cxn>
                    </a:cxnLst>
                    <a:rect l="T12" t="0" r="T13" b="0"/>
                    <a:pathLst>
                      <a:path w="642">
                        <a:moveTo>
                          <a:pt x="642" y="0"/>
                        </a:moveTo>
                        <a:lnTo>
                          <a:pt x="642" y="0"/>
                        </a:lnTo>
                        <a:lnTo>
                          <a:pt x="0" y="0"/>
                        </a:lnTo>
                        <a:lnTo>
                          <a:pt x="6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6173" name="Freeform 159"/>
                  <p:cNvSpPr>
                    <a:spLocks/>
                  </p:cNvSpPr>
                  <p:nvPr/>
                </p:nvSpPr>
                <p:spPr bwMode="auto">
                  <a:xfrm>
                    <a:off x="3207537" y="1258358"/>
                    <a:ext cx="0" cy="451766"/>
                  </a:xfrm>
                  <a:custGeom>
                    <a:avLst/>
                    <a:gdLst>
                      <a:gd name="T0" fmla="*/ 2147483647 h 301"/>
                      <a:gd name="T1" fmla="*/ 2147483647 h 301"/>
                      <a:gd name="T2" fmla="*/ 0 h 301"/>
                      <a:gd name="T3" fmla="*/ 0 h 301"/>
                      <a:gd name="T4" fmla="*/ 2147483647 h 301"/>
                      <a:gd name="T5" fmla="*/ 2147483647 h 301"/>
                      <a:gd name="T6" fmla="*/ 0 60000 65536"/>
                      <a:gd name="T7" fmla="*/ 0 60000 65536"/>
                      <a:gd name="T8" fmla="*/ 0 60000 65536"/>
                      <a:gd name="T9" fmla="*/ 0 60000 65536"/>
                      <a:gd name="T10" fmla="*/ 0 60000 65536"/>
                      <a:gd name="T11" fmla="*/ 0 60000 65536"/>
                      <a:gd name="T12" fmla="*/ 0 h 301"/>
                      <a:gd name="T13" fmla="*/ 301 h 301"/>
                    </a:gdLst>
                    <a:ahLst/>
                    <a:cxnLst>
                      <a:cxn ang="T6">
                        <a:pos x="0" y="T0"/>
                      </a:cxn>
                      <a:cxn ang="T7">
                        <a:pos x="0" y="T1"/>
                      </a:cxn>
                      <a:cxn ang="T8">
                        <a:pos x="0" y="T2"/>
                      </a:cxn>
                      <a:cxn ang="T9">
                        <a:pos x="0" y="T3"/>
                      </a:cxn>
                      <a:cxn ang="T10">
                        <a:pos x="0" y="T4"/>
                      </a:cxn>
                      <a:cxn ang="T11">
                        <a:pos x="0" y="T5"/>
                      </a:cxn>
                    </a:cxnLst>
                    <a:rect l="0" t="T12" r="0" b="T13"/>
                    <a:pathLst>
                      <a:path h="301">
                        <a:moveTo>
                          <a:pt x="0" y="301"/>
                        </a:moveTo>
                        <a:lnTo>
                          <a:pt x="0" y="301"/>
                        </a:lnTo>
                        <a:lnTo>
                          <a:pt x="0" y="0"/>
                        </a:lnTo>
                        <a:lnTo>
                          <a:pt x="0" y="3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6174" name="Freeform 160"/>
                  <p:cNvSpPr>
                    <a:spLocks/>
                  </p:cNvSpPr>
                  <p:nvPr/>
                </p:nvSpPr>
                <p:spPr bwMode="auto">
                  <a:xfrm>
                    <a:off x="2209843" y="1710124"/>
                    <a:ext cx="997694" cy="0"/>
                  </a:xfrm>
                  <a:custGeom>
                    <a:avLst/>
                    <a:gdLst>
                      <a:gd name="T0" fmla="*/ 0 w 642"/>
                      <a:gd name="T1" fmla="*/ 0 w 642"/>
                      <a:gd name="T2" fmla="*/ 2147483647 w 642"/>
                      <a:gd name="T3" fmla="*/ 2147483647 w 642"/>
                      <a:gd name="T4" fmla="*/ 0 w 642"/>
                      <a:gd name="T5" fmla="*/ 0 w 642"/>
                      <a:gd name="T6" fmla="*/ 0 60000 65536"/>
                      <a:gd name="T7" fmla="*/ 0 60000 65536"/>
                      <a:gd name="T8" fmla="*/ 0 60000 65536"/>
                      <a:gd name="T9" fmla="*/ 0 60000 65536"/>
                      <a:gd name="T10" fmla="*/ 0 60000 65536"/>
                      <a:gd name="T11" fmla="*/ 0 60000 65536"/>
                      <a:gd name="T12" fmla="*/ 0 w 642"/>
                      <a:gd name="T13" fmla="*/ 642 w 642"/>
                    </a:gdLst>
                    <a:ahLst/>
                    <a:cxnLst>
                      <a:cxn ang="T6">
                        <a:pos x="T0" y="0"/>
                      </a:cxn>
                      <a:cxn ang="T7">
                        <a:pos x="T1" y="0"/>
                      </a:cxn>
                      <a:cxn ang="T8">
                        <a:pos x="T2" y="0"/>
                      </a:cxn>
                      <a:cxn ang="T9">
                        <a:pos x="T3" y="0"/>
                      </a:cxn>
                      <a:cxn ang="T10">
                        <a:pos x="T4" y="0"/>
                      </a:cxn>
                      <a:cxn ang="T11">
                        <a:pos x="T5" y="0"/>
                      </a:cxn>
                    </a:cxnLst>
                    <a:rect l="T12" t="0" r="T13" b="0"/>
                    <a:pathLst>
                      <a:path w="642">
                        <a:moveTo>
                          <a:pt x="0" y="0"/>
                        </a:moveTo>
                        <a:lnTo>
                          <a:pt x="0" y="0"/>
                        </a:lnTo>
                        <a:lnTo>
                          <a:pt x="6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6175" name="Rectangle 163"/>
                  <p:cNvSpPr>
                    <a:spLocks noChangeArrowheads="1"/>
                  </p:cNvSpPr>
                  <p:nvPr/>
                </p:nvSpPr>
                <p:spPr bwMode="auto">
                  <a:xfrm>
                    <a:off x="2237816" y="1478987"/>
                    <a:ext cx="941748" cy="15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GB" altLang="fi-FI" b="1">
                      <a:cs typeface="Arial" panose="020B0604020202020204" pitchFamily="34" charset="0"/>
                    </a:endParaRPr>
                  </a:p>
                </p:txBody>
              </p:sp>
              <p:sp>
                <p:nvSpPr>
                  <p:cNvPr id="6176" name="Rectangle 169"/>
                  <p:cNvSpPr>
                    <a:spLocks noChangeArrowheads="1"/>
                  </p:cNvSpPr>
                  <p:nvPr/>
                </p:nvSpPr>
                <p:spPr bwMode="auto">
                  <a:xfrm>
                    <a:off x="3341662" y="4264688"/>
                    <a:ext cx="846021" cy="461667"/>
                  </a:xfrm>
                  <a:prstGeom prst="rect">
                    <a:avLst/>
                  </a:prstGeom>
                  <a:solidFill>
                    <a:schemeClr val="accent2"/>
                  </a:solidFill>
                  <a:ln w="28575">
                    <a:solidFill>
                      <a:schemeClr val="tx1"/>
                    </a:solidFill>
                    <a:miter lim="800000"/>
                    <a:headEnd/>
                    <a:tailEnd/>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750" b="1">
                        <a:solidFill>
                          <a:schemeClr val="bg1"/>
                        </a:solidFill>
                        <a:cs typeface="Arial" panose="020B0604020202020204" pitchFamily="34" charset="0"/>
                      </a:rPr>
                      <a:t>Navy </a:t>
                    </a:r>
                  </a:p>
                  <a:p>
                    <a:pPr algn="ctr"/>
                    <a:r>
                      <a:rPr lang="en-GB" altLang="fi-FI" sz="750" b="1">
                        <a:solidFill>
                          <a:schemeClr val="bg1"/>
                        </a:solidFill>
                        <a:cs typeface="Arial" panose="020B0604020202020204" pitchFamily="34" charset="0"/>
                      </a:rPr>
                      <a:t>Task </a:t>
                    </a:r>
                    <a:br>
                      <a:rPr lang="en-GB" altLang="fi-FI" sz="750" b="1">
                        <a:solidFill>
                          <a:schemeClr val="bg1"/>
                        </a:solidFill>
                        <a:cs typeface="Arial" panose="020B0604020202020204" pitchFamily="34" charset="0"/>
                      </a:rPr>
                    </a:br>
                    <a:r>
                      <a:rPr lang="en-GB" altLang="fi-FI" sz="750" b="1">
                        <a:solidFill>
                          <a:schemeClr val="bg1"/>
                        </a:solidFill>
                        <a:cs typeface="Arial" panose="020B0604020202020204" pitchFamily="34" charset="0"/>
                      </a:rPr>
                      <a:t>Groups</a:t>
                    </a:r>
                  </a:p>
                </p:txBody>
              </p:sp>
              <p:sp>
                <p:nvSpPr>
                  <p:cNvPr id="6177" name="Rectangle 174"/>
                  <p:cNvSpPr>
                    <a:spLocks noChangeArrowheads="1"/>
                  </p:cNvSpPr>
                  <p:nvPr/>
                </p:nvSpPr>
                <p:spPr bwMode="auto">
                  <a:xfrm>
                    <a:off x="1424357" y="4269452"/>
                    <a:ext cx="847741" cy="461667"/>
                  </a:xfrm>
                  <a:prstGeom prst="rect">
                    <a:avLst/>
                  </a:prstGeom>
                  <a:solidFill>
                    <a:schemeClr val="accent2"/>
                  </a:solidFill>
                  <a:ln w="28575">
                    <a:solidFill>
                      <a:schemeClr val="tx1"/>
                    </a:solidFill>
                    <a:miter lim="800000"/>
                    <a:headEnd/>
                    <a:tailEnd/>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750" b="1">
                        <a:solidFill>
                          <a:schemeClr val="bg1"/>
                        </a:solidFill>
                        <a:cs typeface="Arial" panose="020B0604020202020204" pitchFamily="34" charset="0"/>
                      </a:rPr>
                      <a:t>Brigade </a:t>
                    </a:r>
                  </a:p>
                  <a:p>
                    <a:pPr algn="ctr"/>
                    <a:r>
                      <a:rPr lang="en-GB" altLang="fi-FI" sz="750" b="1">
                        <a:solidFill>
                          <a:schemeClr val="bg1"/>
                        </a:solidFill>
                        <a:cs typeface="Arial" panose="020B0604020202020204" pitchFamily="34" charset="0"/>
                      </a:rPr>
                      <a:t>HQs </a:t>
                    </a:r>
                  </a:p>
                  <a:p>
                    <a:pPr algn="ctr"/>
                    <a:endParaRPr lang="en-GB" altLang="fi-FI" sz="750" b="1">
                      <a:solidFill>
                        <a:schemeClr val="bg1"/>
                      </a:solidFill>
                      <a:cs typeface="Arial" panose="020B0604020202020204" pitchFamily="34" charset="0"/>
                    </a:endParaRPr>
                  </a:p>
                </p:txBody>
              </p:sp>
              <p:pic>
                <p:nvPicPr>
                  <p:cNvPr id="6178" name="Picture 213" descr="Na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4445" y="1058740"/>
                    <a:ext cx="763033" cy="46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9" name="Rectangle 215"/>
                  <p:cNvSpPr>
                    <a:spLocks noChangeArrowheads="1"/>
                  </p:cNvSpPr>
                  <p:nvPr/>
                </p:nvSpPr>
                <p:spPr bwMode="auto">
                  <a:xfrm>
                    <a:off x="7977586" y="2441989"/>
                    <a:ext cx="935439" cy="430889"/>
                  </a:xfrm>
                  <a:prstGeom prst="rect">
                    <a:avLst/>
                  </a:prstGeom>
                  <a:solidFill>
                    <a:srgbClr val="000099"/>
                  </a:solidFill>
                  <a:ln w="19050">
                    <a:solidFill>
                      <a:schemeClr val="tx1"/>
                    </a:solidFill>
                    <a:miter lim="800000"/>
                    <a:headEnd/>
                    <a:tailEnd/>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1050" b="1">
                        <a:solidFill>
                          <a:schemeClr val="bg1"/>
                        </a:solidFill>
                        <a:cs typeface="Arial" panose="020B0604020202020204" pitchFamily="34" charset="0"/>
                      </a:rPr>
                      <a:t>EUCAM HQ</a:t>
                    </a:r>
                  </a:p>
                </p:txBody>
              </p:sp>
              <p:sp>
                <p:nvSpPr>
                  <p:cNvPr id="6180" name="Rectangle 216"/>
                  <p:cNvSpPr>
                    <a:spLocks noChangeArrowheads="1"/>
                  </p:cNvSpPr>
                  <p:nvPr/>
                </p:nvSpPr>
                <p:spPr bwMode="auto">
                  <a:xfrm>
                    <a:off x="2321536" y="4269452"/>
                    <a:ext cx="912224" cy="461667"/>
                  </a:xfrm>
                  <a:prstGeom prst="rect">
                    <a:avLst/>
                  </a:prstGeom>
                  <a:solidFill>
                    <a:schemeClr val="accent2"/>
                  </a:solidFill>
                  <a:ln w="28575">
                    <a:solidFill>
                      <a:schemeClr val="tx1"/>
                    </a:solidFill>
                    <a:miter lim="800000"/>
                    <a:headEnd/>
                    <a:tailEnd/>
                  </a:ln>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750" b="1">
                        <a:solidFill>
                          <a:schemeClr val="bg1"/>
                        </a:solidFill>
                        <a:cs typeface="Arial" panose="020B0604020202020204" pitchFamily="34" charset="0"/>
                      </a:rPr>
                      <a:t>Combined Air</a:t>
                    </a:r>
                  </a:p>
                  <a:p>
                    <a:pPr algn="ctr"/>
                    <a:r>
                      <a:rPr lang="en-GB" altLang="fi-FI" sz="750" b="1">
                        <a:solidFill>
                          <a:schemeClr val="bg1"/>
                        </a:solidFill>
                        <a:cs typeface="Arial" panose="020B0604020202020204" pitchFamily="34" charset="0"/>
                      </a:rPr>
                      <a:t> Operations</a:t>
                    </a:r>
                  </a:p>
                  <a:p>
                    <a:pPr algn="ctr"/>
                    <a:r>
                      <a:rPr lang="en-GB" altLang="fi-FI" sz="750" b="1">
                        <a:solidFill>
                          <a:schemeClr val="bg1"/>
                        </a:solidFill>
                        <a:cs typeface="Arial" panose="020B0604020202020204" pitchFamily="34" charset="0"/>
                      </a:rPr>
                      <a:t> Centre</a:t>
                    </a:r>
                  </a:p>
                </p:txBody>
              </p:sp>
              <p:sp>
                <p:nvSpPr>
                  <p:cNvPr id="6181" name="Text Box 217"/>
                  <p:cNvSpPr txBox="1">
                    <a:spLocks noChangeArrowheads="1"/>
                  </p:cNvSpPr>
                  <p:nvPr/>
                </p:nvSpPr>
                <p:spPr bwMode="auto">
                  <a:xfrm>
                    <a:off x="-40704" y="1537003"/>
                    <a:ext cx="1537283" cy="49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900" b="1">
                        <a:cs typeface="Arial" panose="020B0604020202020204" pitchFamily="34" charset="0"/>
                      </a:rPr>
                      <a:t>Response cells</a:t>
                    </a:r>
                  </a:p>
                  <a:p>
                    <a:pPr algn="ctr"/>
                    <a:r>
                      <a:rPr lang="en-GB" altLang="fi-FI" sz="900" b="1">
                        <a:cs typeface="Arial" panose="020B0604020202020204" pitchFamily="34" charset="0"/>
                      </a:rPr>
                      <a:t>- Higher Control</a:t>
                    </a:r>
                  </a:p>
                </p:txBody>
              </p:sp>
              <p:sp>
                <p:nvSpPr>
                  <p:cNvPr id="6182" name="Text Box 218"/>
                  <p:cNvSpPr txBox="1">
                    <a:spLocks noChangeArrowheads="1"/>
                  </p:cNvSpPr>
                  <p:nvPr/>
                </p:nvSpPr>
                <p:spPr bwMode="auto">
                  <a:xfrm>
                    <a:off x="-14913" y="2292743"/>
                    <a:ext cx="1251837" cy="113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GB" altLang="fi-FI" sz="900" b="1">
                        <a:cs typeface="Arial" panose="020B0604020202020204" pitchFamily="34" charset="0"/>
                      </a:rPr>
                      <a:t>Training Audience</a:t>
                    </a:r>
                  </a:p>
                  <a:p>
                    <a:pPr>
                      <a:spcBef>
                        <a:spcPct val="50000"/>
                      </a:spcBef>
                    </a:pPr>
                    <a:r>
                      <a:rPr lang="en-GB" altLang="fi-FI" sz="900" b="1">
                        <a:cs typeface="Arial" panose="020B0604020202020204" pitchFamily="34" charset="0"/>
                      </a:rPr>
                      <a:t>- Operational level</a:t>
                    </a:r>
                  </a:p>
                </p:txBody>
              </p:sp>
              <p:sp>
                <p:nvSpPr>
                  <p:cNvPr id="6183" name="Rectangle 177"/>
                  <p:cNvSpPr>
                    <a:spLocks noChangeArrowheads="1"/>
                  </p:cNvSpPr>
                  <p:nvPr/>
                </p:nvSpPr>
                <p:spPr bwMode="auto">
                  <a:xfrm>
                    <a:off x="3190883" y="5630435"/>
                    <a:ext cx="94" cy="1538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GB" altLang="fi-FI" sz="750" b="1">
                      <a:solidFill>
                        <a:schemeClr val="bg1"/>
                      </a:solidFill>
                      <a:cs typeface="Arial" panose="020B0604020202020204" pitchFamily="34" charset="0"/>
                    </a:endParaRPr>
                  </a:p>
                </p:txBody>
              </p:sp>
              <p:sp>
                <p:nvSpPr>
                  <p:cNvPr id="6184" name="Rectangle 240"/>
                  <p:cNvSpPr>
                    <a:spLocks noChangeArrowheads="1"/>
                  </p:cNvSpPr>
                  <p:nvPr/>
                </p:nvSpPr>
                <p:spPr bwMode="auto">
                  <a:xfrm>
                    <a:off x="2185418" y="5630435"/>
                    <a:ext cx="94" cy="1538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GB" altLang="fi-FI" sz="750" b="1">
                      <a:solidFill>
                        <a:schemeClr val="bg1"/>
                      </a:solidFill>
                      <a:cs typeface="Arial" panose="020B0604020202020204" pitchFamily="34" charset="0"/>
                    </a:endParaRPr>
                  </a:p>
                </p:txBody>
              </p:sp>
              <p:sp>
                <p:nvSpPr>
                  <p:cNvPr id="6185" name="Rectangle 243"/>
                  <p:cNvSpPr>
                    <a:spLocks noChangeArrowheads="1"/>
                  </p:cNvSpPr>
                  <p:nvPr/>
                </p:nvSpPr>
                <p:spPr bwMode="auto">
                  <a:xfrm>
                    <a:off x="4219658" y="5630435"/>
                    <a:ext cx="94" cy="1538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GB" altLang="fi-FI" sz="750" b="1">
                      <a:solidFill>
                        <a:schemeClr val="bg1"/>
                      </a:solidFill>
                      <a:cs typeface="Arial" panose="020B0604020202020204" pitchFamily="34" charset="0"/>
                    </a:endParaRPr>
                  </a:p>
                </p:txBody>
              </p:sp>
              <p:sp>
                <p:nvSpPr>
                  <p:cNvPr id="6186" name="Text Box 245"/>
                  <p:cNvSpPr txBox="1">
                    <a:spLocks noChangeArrowheads="1"/>
                  </p:cNvSpPr>
                  <p:nvPr/>
                </p:nvSpPr>
                <p:spPr bwMode="auto">
                  <a:xfrm>
                    <a:off x="4665721" y="4255162"/>
                    <a:ext cx="935439" cy="677111"/>
                  </a:xfrm>
                  <a:prstGeom prst="rect">
                    <a:avLst/>
                  </a:prstGeom>
                  <a:solidFill>
                    <a:srgbClr val="69B0FF"/>
                  </a:solidFill>
                  <a:ln w="1270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GB" altLang="fi-FI" sz="900" b="1">
                        <a:solidFill>
                          <a:schemeClr val="bg1"/>
                        </a:solidFill>
                        <a:cs typeface="Arial" panose="020B0604020202020204" pitchFamily="34" charset="0"/>
                      </a:rPr>
                      <a:t>Regional</a:t>
                    </a:r>
                    <a:br>
                      <a:rPr lang="en-GB" altLang="fi-FI" sz="900" b="1">
                        <a:solidFill>
                          <a:schemeClr val="bg1"/>
                        </a:solidFill>
                        <a:cs typeface="Arial" panose="020B0604020202020204" pitchFamily="34" charset="0"/>
                      </a:rPr>
                    </a:br>
                    <a:r>
                      <a:rPr lang="en-GB" altLang="fi-FI" sz="900" b="1">
                        <a:solidFill>
                          <a:schemeClr val="bg1"/>
                        </a:solidFill>
                        <a:cs typeface="Arial" panose="020B0604020202020204" pitchFamily="34" charset="0"/>
                      </a:rPr>
                      <a:t>Offices</a:t>
                    </a:r>
                  </a:p>
                </p:txBody>
              </p:sp>
              <p:pic>
                <p:nvPicPr>
                  <p:cNvPr id="6187" name="Picture 251" descr="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7946" y="1052736"/>
                    <a:ext cx="705534" cy="45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8" name="Picture 252" descr="United N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9329" y="1052736"/>
                    <a:ext cx="775466" cy="4967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89" name="Rectangle 255"/>
                  <p:cNvSpPr>
                    <a:spLocks noChangeArrowheads="1"/>
                  </p:cNvSpPr>
                  <p:nvPr/>
                </p:nvSpPr>
                <p:spPr bwMode="auto">
                  <a:xfrm>
                    <a:off x="1452269" y="1597558"/>
                    <a:ext cx="2679165" cy="1565423"/>
                  </a:xfrm>
                  <a:prstGeom prst="rect">
                    <a:avLst/>
                  </a:prstGeom>
                  <a:solidFill>
                    <a:schemeClr val="accent2"/>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GB" altLang="fi-FI" b="1">
                      <a:cs typeface="Arial" panose="020B0604020202020204" pitchFamily="34" charset="0"/>
                    </a:endParaRPr>
                  </a:p>
                </p:txBody>
              </p:sp>
              <p:sp>
                <p:nvSpPr>
                  <p:cNvPr id="6190" name="Freeform 259"/>
                  <p:cNvSpPr>
                    <a:spLocks/>
                  </p:cNvSpPr>
                  <p:nvPr/>
                </p:nvSpPr>
                <p:spPr bwMode="auto">
                  <a:xfrm>
                    <a:off x="2119709" y="2424545"/>
                    <a:ext cx="997694" cy="0"/>
                  </a:xfrm>
                  <a:custGeom>
                    <a:avLst/>
                    <a:gdLst>
                      <a:gd name="T0" fmla="*/ 0 w 642"/>
                      <a:gd name="T1" fmla="*/ 0 w 642"/>
                      <a:gd name="T2" fmla="*/ 2147483647 w 642"/>
                      <a:gd name="T3" fmla="*/ 2147483647 w 642"/>
                      <a:gd name="T4" fmla="*/ 0 w 642"/>
                      <a:gd name="T5" fmla="*/ 0 w 642"/>
                      <a:gd name="T6" fmla="*/ 0 60000 65536"/>
                      <a:gd name="T7" fmla="*/ 0 60000 65536"/>
                      <a:gd name="T8" fmla="*/ 0 60000 65536"/>
                      <a:gd name="T9" fmla="*/ 0 60000 65536"/>
                      <a:gd name="T10" fmla="*/ 0 60000 65536"/>
                      <a:gd name="T11" fmla="*/ 0 60000 65536"/>
                      <a:gd name="T12" fmla="*/ 0 w 642"/>
                      <a:gd name="T13" fmla="*/ 642 w 642"/>
                    </a:gdLst>
                    <a:ahLst/>
                    <a:cxnLst>
                      <a:cxn ang="T6">
                        <a:pos x="T0" y="0"/>
                      </a:cxn>
                      <a:cxn ang="T7">
                        <a:pos x="T1" y="0"/>
                      </a:cxn>
                      <a:cxn ang="T8">
                        <a:pos x="T2" y="0"/>
                      </a:cxn>
                      <a:cxn ang="T9">
                        <a:pos x="T3" y="0"/>
                      </a:cxn>
                      <a:cxn ang="T10">
                        <a:pos x="T4" y="0"/>
                      </a:cxn>
                      <a:cxn ang="T11">
                        <a:pos x="T5" y="0"/>
                      </a:cxn>
                    </a:cxnLst>
                    <a:rect l="T12" t="0" r="T13" b="0"/>
                    <a:pathLst>
                      <a:path w="642">
                        <a:moveTo>
                          <a:pt x="0" y="0"/>
                        </a:moveTo>
                        <a:lnTo>
                          <a:pt x="0" y="0"/>
                        </a:lnTo>
                        <a:lnTo>
                          <a:pt x="6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6191" name="Rectangle 260"/>
                  <p:cNvSpPr>
                    <a:spLocks noChangeArrowheads="1"/>
                  </p:cNvSpPr>
                  <p:nvPr/>
                </p:nvSpPr>
                <p:spPr bwMode="auto">
                  <a:xfrm>
                    <a:off x="1996680" y="2346499"/>
                    <a:ext cx="1580459" cy="549324"/>
                  </a:xfrm>
                  <a:prstGeom prst="rect">
                    <a:avLst/>
                  </a:prstGeom>
                  <a:solidFill>
                    <a:schemeClr val="accent2"/>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GB" altLang="fi-FI" b="1">
                      <a:cs typeface="Arial" panose="020B0604020202020204" pitchFamily="34" charset="0"/>
                    </a:endParaRPr>
                  </a:p>
                </p:txBody>
              </p:sp>
              <p:grpSp>
                <p:nvGrpSpPr>
                  <p:cNvPr id="6192" name="Group 262"/>
                  <p:cNvGrpSpPr>
                    <a:grpSpLocks/>
                  </p:cNvGrpSpPr>
                  <p:nvPr/>
                </p:nvGrpSpPr>
                <p:grpSpPr bwMode="auto">
                  <a:xfrm>
                    <a:off x="1527620" y="1783667"/>
                    <a:ext cx="2548626" cy="301677"/>
                    <a:chOff x="1035" y="981"/>
                    <a:chExt cx="1640" cy="201"/>
                  </a:xfrm>
                </p:grpSpPr>
                <p:sp>
                  <p:nvSpPr>
                    <p:cNvPr id="6193" name="Rectangle 263"/>
                    <p:cNvSpPr>
                      <a:spLocks noChangeArrowheads="1"/>
                    </p:cNvSpPr>
                    <p:nvPr/>
                  </p:nvSpPr>
                  <p:spPr bwMode="auto">
                    <a:xfrm>
                      <a:off x="1035" y="981"/>
                      <a:ext cx="1640" cy="201"/>
                    </a:xfrm>
                    <a:prstGeom prst="rect">
                      <a:avLst/>
                    </a:prstGeom>
                    <a:solidFill>
                      <a:schemeClr val="accent2"/>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GB" altLang="fi-FI" b="1">
                        <a:solidFill>
                          <a:schemeClr val="bg1"/>
                        </a:solidFill>
                        <a:cs typeface="Arial" panose="020B0604020202020204" pitchFamily="34" charset="0"/>
                      </a:endParaRPr>
                    </a:p>
                  </p:txBody>
                </p:sp>
                <p:sp>
                  <p:nvSpPr>
                    <p:cNvPr id="6194" name="Rectangle 264"/>
                    <p:cNvSpPr>
                      <a:spLocks noChangeArrowheads="1"/>
                    </p:cNvSpPr>
                    <p:nvPr/>
                  </p:nvSpPr>
                  <p:spPr bwMode="auto">
                    <a:xfrm>
                      <a:off x="1223" y="1016"/>
                      <a:ext cx="1390" cy="14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fi-FI" sz="1050" b="1">
                          <a:solidFill>
                            <a:schemeClr val="bg1"/>
                          </a:solidFill>
                          <a:cs typeface="Arial" panose="020B0604020202020204" pitchFamily="34" charset="0"/>
                        </a:rPr>
                        <a:t>Joint Forces Command</a:t>
                      </a:r>
                      <a:endParaRPr lang="en-GB" altLang="fi-FI" b="1">
                        <a:solidFill>
                          <a:schemeClr val="bg1"/>
                        </a:solidFill>
                        <a:cs typeface="Arial" panose="020B0604020202020204" pitchFamily="34" charset="0"/>
                      </a:endParaRPr>
                    </a:p>
                  </p:txBody>
                </p:sp>
              </p:grpSp>
              <p:sp>
                <p:nvSpPr>
                  <p:cNvPr id="6195" name="Freeform 265"/>
                  <p:cNvSpPr>
                    <a:spLocks/>
                  </p:cNvSpPr>
                  <p:nvPr/>
                </p:nvSpPr>
                <p:spPr bwMode="auto">
                  <a:xfrm>
                    <a:off x="2119709" y="2424545"/>
                    <a:ext cx="997694" cy="0"/>
                  </a:xfrm>
                  <a:custGeom>
                    <a:avLst/>
                    <a:gdLst>
                      <a:gd name="T0" fmla="*/ 0 w 642"/>
                      <a:gd name="T1" fmla="*/ 0 w 642"/>
                      <a:gd name="T2" fmla="*/ 2147483647 w 642"/>
                      <a:gd name="T3" fmla="*/ 2147483647 w 642"/>
                      <a:gd name="T4" fmla="*/ 0 w 642"/>
                      <a:gd name="T5" fmla="*/ 0 w 642"/>
                      <a:gd name="T6" fmla="*/ 0 60000 65536"/>
                      <a:gd name="T7" fmla="*/ 0 60000 65536"/>
                      <a:gd name="T8" fmla="*/ 0 60000 65536"/>
                      <a:gd name="T9" fmla="*/ 0 60000 65536"/>
                      <a:gd name="T10" fmla="*/ 0 60000 65536"/>
                      <a:gd name="T11" fmla="*/ 0 60000 65536"/>
                      <a:gd name="T12" fmla="*/ 0 w 642"/>
                      <a:gd name="T13" fmla="*/ 642 w 642"/>
                    </a:gdLst>
                    <a:ahLst/>
                    <a:cxnLst>
                      <a:cxn ang="T6">
                        <a:pos x="T0" y="0"/>
                      </a:cxn>
                      <a:cxn ang="T7">
                        <a:pos x="T1" y="0"/>
                      </a:cxn>
                      <a:cxn ang="T8">
                        <a:pos x="T2" y="0"/>
                      </a:cxn>
                      <a:cxn ang="T9">
                        <a:pos x="T3" y="0"/>
                      </a:cxn>
                      <a:cxn ang="T10">
                        <a:pos x="T4" y="0"/>
                      </a:cxn>
                      <a:cxn ang="T11">
                        <a:pos x="T5" y="0"/>
                      </a:cxn>
                    </a:cxnLst>
                    <a:rect l="T12" t="0" r="T13" b="0"/>
                    <a:pathLst>
                      <a:path w="642">
                        <a:moveTo>
                          <a:pt x="0" y="0"/>
                        </a:moveTo>
                        <a:lnTo>
                          <a:pt x="0" y="0"/>
                        </a:lnTo>
                        <a:lnTo>
                          <a:pt x="6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6196" name="Rectangle 266"/>
                  <p:cNvSpPr>
                    <a:spLocks noChangeArrowheads="1"/>
                  </p:cNvSpPr>
                  <p:nvPr/>
                </p:nvSpPr>
                <p:spPr bwMode="auto">
                  <a:xfrm>
                    <a:off x="2096704" y="2456278"/>
                    <a:ext cx="1537352" cy="36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fi-FI" b="1" dirty="0">
                        <a:solidFill>
                          <a:schemeClr val="bg1"/>
                        </a:solidFill>
                        <a:cs typeface="Arial" panose="020B0604020202020204" pitchFamily="34" charset="0"/>
                      </a:rPr>
                      <a:t>BFOR HQ</a:t>
                    </a:r>
                  </a:p>
                </p:txBody>
              </p:sp>
              <p:sp>
                <p:nvSpPr>
                  <p:cNvPr id="6197" name="Line 267"/>
                  <p:cNvSpPr>
                    <a:spLocks noChangeShapeType="1"/>
                  </p:cNvSpPr>
                  <p:nvPr/>
                </p:nvSpPr>
                <p:spPr bwMode="auto">
                  <a:xfrm flipV="1">
                    <a:off x="1869247" y="3140389"/>
                    <a:ext cx="1859739" cy="1358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6198" name="Rectangle 268"/>
                  <p:cNvSpPr>
                    <a:spLocks noChangeArrowheads="1"/>
                  </p:cNvSpPr>
                  <p:nvPr/>
                </p:nvSpPr>
                <p:spPr bwMode="auto">
                  <a:xfrm>
                    <a:off x="1395466" y="3394618"/>
                    <a:ext cx="812668" cy="307777"/>
                  </a:xfrm>
                  <a:prstGeom prst="rect">
                    <a:avLst/>
                  </a:prstGeom>
                  <a:solidFill>
                    <a:schemeClr val="accent2"/>
                  </a:solidFill>
                  <a:ln w="28575">
                    <a:solidFill>
                      <a:schemeClr val="tx1"/>
                    </a:solidFill>
                    <a:miter lim="800000"/>
                    <a:headEnd/>
                    <a:tailEnd/>
                  </a:ln>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750" b="1">
                        <a:solidFill>
                          <a:schemeClr val="bg1"/>
                        </a:solidFill>
                        <a:cs typeface="Arial" panose="020B0604020202020204" pitchFamily="34" charset="0"/>
                      </a:rPr>
                      <a:t>Land </a:t>
                    </a:r>
                  </a:p>
                  <a:p>
                    <a:pPr algn="ctr"/>
                    <a:r>
                      <a:rPr lang="en-GB" altLang="fi-FI" sz="750" b="1">
                        <a:solidFill>
                          <a:schemeClr val="bg1"/>
                        </a:solidFill>
                        <a:cs typeface="Arial" panose="020B0604020202020204" pitchFamily="34" charset="0"/>
                      </a:rPr>
                      <a:t>Component </a:t>
                    </a:r>
                  </a:p>
                </p:txBody>
              </p:sp>
              <p:sp>
                <p:nvSpPr>
                  <p:cNvPr id="6199" name="Rectangle 269"/>
                  <p:cNvSpPr>
                    <a:spLocks noChangeArrowheads="1"/>
                  </p:cNvSpPr>
                  <p:nvPr/>
                </p:nvSpPr>
                <p:spPr bwMode="auto">
                  <a:xfrm>
                    <a:off x="2382492" y="3394618"/>
                    <a:ext cx="812668" cy="307777"/>
                  </a:xfrm>
                  <a:prstGeom prst="rect">
                    <a:avLst/>
                  </a:prstGeom>
                  <a:solidFill>
                    <a:schemeClr val="accent2"/>
                  </a:solidFill>
                  <a:ln w="28575">
                    <a:solidFill>
                      <a:schemeClr val="tx1"/>
                    </a:solidFill>
                    <a:miter lim="800000"/>
                    <a:headEnd/>
                    <a:tailEnd/>
                  </a:ln>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750" b="1">
                        <a:solidFill>
                          <a:schemeClr val="bg1"/>
                        </a:solidFill>
                        <a:cs typeface="Arial" panose="020B0604020202020204" pitchFamily="34" charset="0"/>
                      </a:rPr>
                      <a:t>Air</a:t>
                    </a:r>
                  </a:p>
                  <a:p>
                    <a:pPr algn="ctr"/>
                    <a:r>
                      <a:rPr lang="en-GB" altLang="fi-FI" sz="750" b="1">
                        <a:solidFill>
                          <a:schemeClr val="bg1"/>
                        </a:solidFill>
                        <a:cs typeface="Arial" panose="020B0604020202020204" pitchFamily="34" charset="0"/>
                      </a:rPr>
                      <a:t>Component </a:t>
                    </a:r>
                  </a:p>
                </p:txBody>
              </p:sp>
              <p:sp>
                <p:nvSpPr>
                  <p:cNvPr id="6200" name="Rectangle 270"/>
                  <p:cNvSpPr>
                    <a:spLocks noChangeArrowheads="1"/>
                  </p:cNvSpPr>
                  <p:nvPr/>
                </p:nvSpPr>
                <p:spPr bwMode="auto">
                  <a:xfrm>
                    <a:off x="3329966" y="3394618"/>
                    <a:ext cx="812668" cy="307777"/>
                  </a:xfrm>
                  <a:prstGeom prst="rect">
                    <a:avLst/>
                  </a:prstGeom>
                  <a:solidFill>
                    <a:schemeClr val="accent2"/>
                  </a:solidFill>
                  <a:ln w="28575">
                    <a:solidFill>
                      <a:schemeClr val="tx1"/>
                    </a:solidFill>
                    <a:miter lim="800000"/>
                    <a:headEnd/>
                    <a:tailEnd/>
                  </a:ln>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750" b="1">
                        <a:solidFill>
                          <a:schemeClr val="bg1"/>
                        </a:solidFill>
                        <a:cs typeface="Arial" panose="020B0604020202020204" pitchFamily="34" charset="0"/>
                      </a:rPr>
                      <a:t>Maritime</a:t>
                    </a:r>
                  </a:p>
                  <a:p>
                    <a:pPr algn="ctr"/>
                    <a:r>
                      <a:rPr lang="en-GB" altLang="fi-FI" sz="750" b="1">
                        <a:solidFill>
                          <a:schemeClr val="bg1"/>
                        </a:solidFill>
                        <a:cs typeface="Arial" panose="020B0604020202020204" pitchFamily="34" charset="0"/>
                      </a:rPr>
                      <a:t>Component </a:t>
                    </a:r>
                  </a:p>
                </p:txBody>
              </p:sp>
              <p:sp>
                <p:nvSpPr>
                  <p:cNvPr id="6201" name="Text Box 217"/>
                  <p:cNvSpPr txBox="1">
                    <a:spLocks noChangeArrowheads="1"/>
                  </p:cNvSpPr>
                  <p:nvPr/>
                </p:nvSpPr>
                <p:spPr bwMode="auto">
                  <a:xfrm>
                    <a:off x="-231576" y="5353860"/>
                    <a:ext cx="1807255" cy="49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900" b="1">
                        <a:cs typeface="Arial" panose="020B0604020202020204" pitchFamily="34" charset="0"/>
                      </a:rPr>
                      <a:t>Response cells  </a:t>
                    </a:r>
                  </a:p>
                  <a:p>
                    <a:pPr algn="ctr"/>
                    <a:r>
                      <a:rPr lang="en-GB" altLang="fi-FI" sz="900" b="1">
                        <a:cs typeface="Arial" panose="020B0604020202020204" pitchFamily="34" charset="0"/>
                      </a:rPr>
                      <a:t>-Lower Control</a:t>
                    </a:r>
                  </a:p>
                </p:txBody>
              </p:sp>
              <p:sp>
                <p:nvSpPr>
                  <p:cNvPr id="6202" name="Line 98"/>
                  <p:cNvSpPr>
                    <a:spLocks noChangeShapeType="1"/>
                  </p:cNvSpPr>
                  <p:nvPr/>
                </p:nvSpPr>
                <p:spPr bwMode="auto">
                  <a:xfrm>
                    <a:off x="1339580" y="4183582"/>
                    <a:ext cx="7754660"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fi-FI"/>
                  </a:p>
                </p:txBody>
              </p:sp>
              <p:sp>
                <p:nvSpPr>
                  <p:cNvPr id="6203" name="Text Box 218"/>
                  <p:cNvSpPr txBox="1">
                    <a:spLocks noChangeArrowheads="1"/>
                  </p:cNvSpPr>
                  <p:nvPr/>
                </p:nvSpPr>
                <p:spPr bwMode="auto">
                  <a:xfrm>
                    <a:off x="563" y="3861408"/>
                    <a:ext cx="1251837" cy="107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GB" altLang="fi-FI" sz="1050" b="1">
                        <a:cs typeface="Arial" panose="020B0604020202020204" pitchFamily="34" charset="0"/>
                      </a:rPr>
                      <a:t>Training Audience</a:t>
                    </a:r>
                  </a:p>
                  <a:p>
                    <a:pPr>
                      <a:spcBef>
                        <a:spcPts val="450"/>
                      </a:spcBef>
                    </a:pPr>
                    <a:r>
                      <a:rPr lang="en-GB" altLang="fi-FI" sz="1050" b="1">
                        <a:cs typeface="Arial" panose="020B0604020202020204" pitchFamily="34" charset="0"/>
                      </a:rPr>
                      <a:t>- Tactical </a:t>
                    </a:r>
                  </a:p>
                  <a:p>
                    <a:r>
                      <a:rPr lang="en-GB" altLang="fi-FI" sz="1050" b="1">
                        <a:cs typeface="Arial" panose="020B0604020202020204" pitchFamily="34" charset="0"/>
                      </a:rPr>
                      <a:t>level</a:t>
                    </a:r>
                  </a:p>
                </p:txBody>
              </p:sp>
              <p:sp>
                <p:nvSpPr>
                  <p:cNvPr id="6206" name="Text Box 248"/>
                  <p:cNvSpPr txBox="1">
                    <a:spLocks noChangeArrowheads="1"/>
                  </p:cNvSpPr>
                  <p:nvPr/>
                </p:nvSpPr>
                <p:spPr bwMode="auto">
                  <a:xfrm>
                    <a:off x="6897706" y="2422935"/>
                    <a:ext cx="987025" cy="554000"/>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GB" altLang="fi-FI" sz="1050">
                        <a:cs typeface="Arial" panose="020B0604020202020204" pitchFamily="34" charset="0"/>
                      </a:rPr>
                      <a:t>Country</a:t>
                    </a:r>
                    <a:br>
                      <a:rPr lang="en-GB" altLang="fi-FI" sz="1050">
                        <a:cs typeface="Arial" panose="020B0604020202020204" pitchFamily="34" charset="0"/>
                      </a:rPr>
                    </a:br>
                    <a:r>
                      <a:rPr lang="en-GB" altLang="fi-FI" sz="1050">
                        <a:cs typeface="Arial" panose="020B0604020202020204" pitchFamily="34" charset="0"/>
                      </a:rPr>
                      <a:t>Offices</a:t>
                    </a:r>
                  </a:p>
                </p:txBody>
              </p:sp>
              <p:sp>
                <p:nvSpPr>
                  <p:cNvPr id="6207" name="textruta 96"/>
                  <p:cNvSpPr txBox="1">
                    <a:spLocks noChangeArrowheads="1"/>
                  </p:cNvSpPr>
                  <p:nvPr/>
                </p:nvSpPr>
                <p:spPr bwMode="auto">
                  <a:xfrm>
                    <a:off x="6897706" y="1597322"/>
                    <a:ext cx="987025" cy="677111"/>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900" b="1">
                        <a:cs typeface="Arial" panose="020B0604020202020204" pitchFamily="34" charset="0"/>
                      </a:rPr>
                      <a:t>IO/GO</a:t>
                    </a:r>
                  </a:p>
                  <a:p>
                    <a:pPr algn="ctr"/>
                    <a:r>
                      <a:rPr lang="en-GB" altLang="fi-FI" sz="900" b="1">
                        <a:cs typeface="Arial" panose="020B0604020202020204" pitchFamily="34" charset="0"/>
                      </a:rPr>
                      <a:t>RO / NGO</a:t>
                    </a:r>
                  </a:p>
                </p:txBody>
              </p:sp>
              <p:sp>
                <p:nvSpPr>
                  <p:cNvPr id="6208" name="Line 261"/>
                  <p:cNvSpPr>
                    <a:spLocks noChangeShapeType="1"/>
                  </p:cNvSpPr>
                  <p:nvPr/>
                </p:nvSpPr>
                <p:spPr bwMode="auto">
                  <a:xfrm flipH="1">
                    <a:off x="2795455" y="2073338"/>
                    <a:ext cx="1555" cy="26415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nvGrpSpPr>
                  <p:cNvPr id="6209" name="Grupp 81"/>
                  <p:cNvGrpSpPr>
                    <a:grpSpLocks/>
                  </p:cNvGrpSpPr>
                  <p:nvPr/>
                </p:nvGrpSpPr>
                <p:grpSpPr bwMode="auto">
                  <a:xfrm>
                    <a:off x="4647578" y="3366983"/>
                    <a:ext cx="1010126" cy="477281"/>
                    <a:chOff x="4301559" y="3071439"/>
                    <a:chExt cx="1031875" cy="504825"/>
                  </a:xfrm>
                </p:grpSpPr>
                <p:sp>
                  <p:nvSpPr>
                    <p:cNvPr id="6210" name="Rectangle 222"/>
                    <p:cNvSpPr>
                      <a:spLocks noChangeArrowheads="1"/>
                    </p:cNvSpPr>
                    <p:nvPr/>
                  </p:nvSpPr>
                  <p:spPr bwMode="auto">
                    <a:xfrm>
                      <a:off x="4480766" y="3071439"/>
                      <a:ext cx="647700" cy="504825"/>
                    </a:xfrm>
                    <a:prstGeom prst="rect">
                      <a:avLst/>
                    </a:prstGeom>
                    <a:solidFill>
                      <a:srgbClr val="69B0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GB" altLang="fi-FI" b="1">
                        <a:solidFill>
                          <a:schemeClr val="bg1"/>
                        </a:solidFill>
                        <a:cs typeface="Arial" panose="020B0604020202020204" pitchFamily="34" charset="0"/>
                      </a:endParaRPr>
                    </a:p>
                  </p:txBody>
                </p:sp>
                <p:sp>
                  <p:nvSpPr>
                    <p:cNvPr id="6211" name="Rectangle 221"/>
                    <p:cNvSpPr>
                      <a:spLocks noChangeArrowheads="1"/>
                    </p:cNvSpPr>
                    <p:nvPr/>
                  </p:nvSpPr>
                  <p:spPr bwMode="auto">
                    <a:xfrm>
                      <a:off x="4301559" y="3143797"/>
                      <a:ext cx="1031875" cy="37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900" b="1">
                          <a:solidFill>
                            <a:schemeClr val="bg1"/>
                          </a:solidFill>
                          <a:cs typeface="Arial" panose="020B0604020202020204" pitchFamily="34" charset="0"/>
                        </a:rPr>
                        <a:t>UN </a:t>
                      </a:r>
                    </a:p>
                    <a:p>
                      <a:pPr algn="ctr"/>
                      <a:r>
                        <a:rPr lang="en-GB" altLang="fi-FI" sz="825" b="1">
                          <a:solidFill>
                            <a:schemeClr val="bg1"/>
                          </a:solidFill>
                          <a:cs typeface="Arial" panose="020B0604020202020204" pitchFamily="34" charset="0"/>
                        </a:rPr>
                        <a:t>POLICE</a:t>
                      </a:r>
                      <a:endParaRPr lang="en-GB" altLang="fi-FI" sz="900" b="1">
                        <a:solidFill>
                          <a:schemeClr val="bg1"/>
                        </a:solidFill>
                        <a:cs typeface="Arial" panose="020B0604020202020204" pitchFamily="34" charset="0"/>
                      </a:endParaRPr>
                    </a:p>
                  </p:txBody>
                </p:sp>
              </p:grpSp>
              <p:grpSp>
                <p:nvGrpSpPr>
                  <p:cNvPr id="6212" name="Grupp 83"/>
                  <p:cNvGrpSpPr>
                    <a:grpSpLocks/>
                  </p:cNvGrpSpPr>
                  <p:nvPr/>
                </p:nvGrpSpPr>
                <p:grpSpPr bwMode="auto">
                  <a:xfrm>
                    <a:off x="4571188" y="2686191"/>
                    <a:ext cx="1086517" cy="477281"/>
                    <a:chOff x="4945837" y="3213100"/>
                    <a:chExt cx="1109911" cy="504825"/>
                  </a:xfrm>
                </p:grpSpPr>
                <p:sp>
                  <p:nvSpPr>
                    <p:cNvPr id="6213" name="Rectangle 222"/>
                    <p:cNvSpPr>
                      <a:spLocks noChangeArrowheads="1"/>
                    </p:cNvSpPr>
                    <p:nvPr/>
                  </p:nvSpPr>
                  <p:spPr bwMode="auto">
                    <a:xfrm>
                      <a:off x="5192148" y="3213100"/>
                      <a:ext cx="647700" cy="504825"/>
                    </a:xfrm>
                    <a:prstGeom prst="rect">
                      <a:avLst/>
                    </a:prstGeom>
                    <a:solidFill>
                      <a:srgbClr val="69B0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GB" altLang="fi-FI" b="1">
                        <a:solidFill>
                          <a:schemeClr val="bg1"/>
                        </a:solidFill>
                        <a:cs typeface="Arial" panose="020B0604020202020204" pitchFamily="34" charset="0"/>
                      </a:endParaRPr>
                    </a:p>
                  </p:txBody>
                </p:sp>
                <p:sp>
                  <p:nvSpPr>
                    <p:cNvPr id="6214" name="Rectangle 221"/>
                    <p:cNvSpPr>
                      <a:spLocks noChangeArrowheads="1"/>
                    </p:cNvSpPr>
                    <p:nvPr/>
                  </p:nvSpPr>
                  <p:spPr bwMode="auto">
                    <a:xfrm>
                      <a:off x="4945837" y="3275361"/>
                      <a:ext cx="1109911" cy="3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900" b="1">
                          <a:solidFill>
                            <a:schemeClr val="bg1"/>
                          </a:solidFill>
                          <a:cs typeface="Arial" panose="020B0604020202020204" pitchFamily="34" charset="0"/>
                        </a:rPr>
                        <a:t>DSRSG </a:t>
                      </a:r>
                    </a:p>
                    <a:p>
                      <a:pPr algn="ctr"/>
                      <a:r>
                        <a:rPr lang="en-GB" altLang="fi-FI" sz="900" b="1">
                          <a:solidFill>
                            <a:schemeClr val="bg1"/>
                          </a:solidFill>
                          <a:cs typeface="Arial" panose="020B0604020202020204" pitchFamily="34" charset="0"/>
                        </a:rPr>
                        <a:t>Political</a:t>
                      </a:r>
                    </a:p>
                  </p:txBody>
                </p:sp>
              </p:grpSp>
              <p:grpSp>
                <p:nvGrpSpPr>
                  <p:cNvPr id="6215" name="Grupp 84"/>
                  <p:cNvGrpSpPr>
                    <a:grpSpLocks/>
                  </p:cNvGrpSpPr>
                  <p:nvPr/>
                </p:nvGrpSpPr>
                <p:grpSpPr bwMode="auto">
                  <a:xfrm>
                    <a:off x="5601072" y="2686191"/>
                    <a:ext cx="1118909" cy="477281"/>
                    <a:chOff x="5765118" y="3213100"/>
                    <a:chExt cx="1031875" cy="504825"/>
                  </a:xfrm>
                </p:grpSpPr>
                <p:sp>
                  <p:nvSpPr>
                    <p:cNvPr id="6216" name="Rectangle 222"/>
                    <p:cNvSpPr>
                      <a:spLocks noChangeArrowheads="1"/>
                    </p:cNvSpPr>
                    <p:nvPr/>
                  </p:nvSpPr>
                  <p:spPr bwMode="auto">
                    <a:xfrm>
                      <a:off x="5890977" y="3213100"/>
                      <a:ext cx="719138" cy="504825"/>
                    </a:xfrm>
                    <a:prstGeom prst="rect">
                      <a:avLst/>
                    </a:prstGeom>
                    <a:solidFill>
                      <a:srgbClr val="69B0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GB" altLang="fi-FI" b="1">
                        <a:solidFill>
                          <a:schemeClr val="bg1"/>
                        </a:solidFill>
                        <a:cs typeface="Arial" panose="020B0604020202020204" pitchFamily="34" charset="0"/>
                      </a:endParaRPr>
                    </a:p>
                  </p:txBody>
                </p:sp>
                <p:sp>
                  <p:nvSpPr>
                    <p:cNvPr id="6217" name="Rectangle 221"/>
                    <p:cNvSpPr>
                      <a:spLocks noChangeArrowheads="1"/>
                    </p:cNvSpPr>
                    <p:nvPr/>
                  </p:nvSpPr>
                  <p:spPr bwMode="auto">
                    <a:xfrm>
                      <a:off x="5765118" y="3288824"/>
                      <a:ext cx="1031875" cy="35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900" b="1">
                          <a:solidFill>
                            <a:schemeClr val="bg1"/>
                          </a:solidFill>
                          <a:cs typeface="Arial" panose="020B0604020202020204" pitchFamily="34" charset="0"/>
                        </a:rPr>
                        <a:t>DSRSG </a:t>
                      </a:r>
                    </a:p>
                    <a:p>
                      <a:pPr algn="ctr"/>
                      <a:r>
                        <a:rPr lang="en-GB" altLang="fi-FI" sz="750" b="1">
                          <a:solidFill>
                            <a:schemeClr val="bg1"/>
                          </a:solidFill>
                          <a:cs typeface="Arial" panose="020B0604020202020204" pitchFamily="34" charset="0"/>
                        </a:rPr>
                        <a:t>RC/HC</a:t>
                      </a:r>
                    </a:p>
                  </p:txBody>
                </p:sp>
              </p:grpSp>
              <p:sp>
                <p:nvSpPr>
                  <p:cNvPr id="6218" name="Text Box 248"/>
                  <p:cNvSpPr txBox="1">
                    <a:spLocks noChangeArrowheads="1"/>
                  </p:cNvSpPr>
                  <p:nvPr/>
                </p:nvSpPr>
                <p:spPr bwMode="auto">
                  <a:xfrm>
                    <a:off x="6990561" y="4229758"/>
                    <a:ext cx="987025" cy="769445"/>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GB" altLang="fi-FI" sz="1050">
                        <a:cs typeface="Arial" panose="020B0604020202020204" pitchFamily="34" charset="0"/>
                      </a:rPr>
                      <a:t>Regional</a:t>
                    </a:r>
                    <a:br>
                      <a:rPr lang="en-GB" altLang="fi-FI" sz="1050">
                        <a:cs typeface="Arial" panose="020B0604020202020204" pitchFamily="34" charset="0"/>
                      </a:rPr>
                    </a:br>
                    <a:r>
                      <a:rPr lang="en-GB" altLang="fi-FI" sz="1050">
                        <a:cs typeface="Arial" panose="020B0604020202020204" pitchFamily="34" charset="0"/>
                      </a:rPr>
                      <a:t>Offices</a:t>
                    </a:r>
                  </a:p>
                </p:txBody>
              </p:sp>
              <p:grpSp>
                <p:nvGrpSpPr>
                  <p:cNvPr id="11" name="Group 241"/>
                  <p:cNvGrpSpPr>
                    <a:grpSpLocks/>
                  </p:cNvGrpSpPr>
                  <p:nvPr/>
                </p:nvGrpSpPr>
                <p:grpSpPr bwMode="auto">
                  <a:xfrm>
                    <a:off x="8120727" y="5444308"/>
                    <a:ext cx="719733" cy="490787"/>
                    <a:chOff x="727" y="3227"/>
                    <a:chExt cx="533" cy="327"/>
                  </a:xfrm>
                  <a:solidFill>
                    <a:srgbClr val="000099"/>
                  </a:solidFill>
                </p:grpSpPr>
                <p:sp>
                  <p:nvSpPr>
                    <p:cNvPr id="9297" name="Rectangle 242"/>
                    <p:cNvSpPr>
                      <a:spLocks noChangeArrowheads="1"/>
                    </p:cNvSpPr>
                    <p:nvPr/>
                  </p:nvSpPr>
                  <p:spPr bwMode="auto">
                    <a:xfrm>
                      <a:off x="727" y="3227"/>
                      <a:ext cx="533" cy="327"/>
                    </a:xfrm>
                    <a:prstGeom prst="rect">
                      <a:avLst/>
                    </a:prstGeom>
                    <a:grpFill/>
                    <a:ln w="9525">
                      <a:solidFill>
                        <a:schemeClr val="tx1"/>
                      </a:solidFill>
                      <a:miter lim="800000"/>
                      <a:headEnd/>
                      <a:tailEnd/>
                    </a:ln>
                  </p:spPr>
                  <p:txBody>
                    <a:bodyPr/>
                    <a:lstStyle/>
                    <a:p>
                      <a:pPr>
                        <a:defRPr/>
                      </a:pPr>
                      <a:endParaRPr lang="en-GB" sz="750" b="1"/>
                    </a:p>
                  </p:txBody>
                </p:sp>
                <p:sp>
                  <p:nvSpPr>
                    <p:cNvPr id="9298" name="Rectangle 243"/>
                    <p:cNvSpPr>
                      <a:spLocks noChangeArrowheads="1"/>
                    </p:cNvSpPr>
                    <p:nvPr/>
                  </p:nvSpPr>
                  <p:spPr bwMode="auto">
                    <a:xfrm>
                      <a:off x="871" y="3275"/>
                      <a:ext cx="278" cy="226"/>
                    </a:xfrm>
                    <a:prstGeom prst="rect">
                      <a:avLst/>
                    </a:prstGeom>
                    <a:grpFill/>
                    <a:ln w="9525">
                      <a:noFill/>
                      <a:miter lim="800000"/>
                      <a:headEnd/>
                      <a:tailEnd/>
                    </a:ln>
                  </p:spPr>
                  <p:txBody>
                    <a:bodyPr wrap="none" lIns="0" tIns="0" rIns="0" bIns="0">
                      <a:spAutoFit/>
                    </a:bodyPr>
                    <a:lstStyle/>
                    <a:p>
                      <a:pPr algn="ctr">
                        <a:defRPr/>
                      </a:pPr>
                      <a:r>
                        <a:rPr lang="en-GB" sz="825" dirty="0">
                          <a:solidFill>
                            <a:schemeClr val="bg1"/>
                          </a:solidFill>
                        </a:rPr>
                        <a:t>Field </a:t>
                      </a:r>
                    </a:p>
                    <a:p>
                      <a:pPr algn="ctr">
                        <a:defRPr/>
                      </a:pPr>
                      <a:r>
                        <a:rPr lang="en-GB" sz="825" dirty="0">
                          <a:solidFill>
                            <a:schemeClr val="bg1"/>
                          </a:solidFill>
                        </a:rPr>
                        <a:t>Staff</a:t>
                      </a:r>
                    </a:p>
                  </p:txBody>
                </p:sp>
              </p:grpSp>
              <p:grpSp>
                <p:nvGrpSpPr>
                  <p:cNvPr id="6220" name="Grupp 85"/>
                  <p:cNvGrpSpPr>
                    <a:grpSpLocks/>
                  </p:cNvGrpSpPr>
                  <p:nvPr/>
                </p:nvGrpSpPr>
                <p:grpSpPr bwMode="auto">
                  <a:xfrm>
                    <a:off x="6397872" y="3035235"/>
                    <a:ext cx="1258772" cy="537782"/>
                    <a:chOff x="4277886" y="3216370"/>
                    <a:chExt cx="1031875" cy="504825"/>
                  </a:xfrm>
                </p:grpSpPr>
                <p:sp>
                  <p:nvSpPr>
                    <p:cNvPr id="6221" name="Rectangle 222"/>
                    <p:cNvSpPr>
                      <a:spLocks noChangeArrowheads="1"/>
                    </p:cNvSpPr>
                    <p:nvPr/>
                  </p:nvSpPr>
                  <p:spPr bwMode="auto">
                    <a:xfrm>
                      <a:off x="4470055" y="3216370"/>
                      <a:ext cx="647700" cy="504825"/>
                    </a:xfrm>
                    <a:prstGeom prst="rect">
                      <a:avLst/>
                    </a:prstGeom>
                    <a:solidFill>
                      <a:srgbClr val="69B0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GB" altLang="fi-FI" b="1">
                        <a:solidFill>
                          <a:schemeClr val="bg1"/>
                        </a:solidFill>
                        <a:cs typeface="Arial" panose="020B0604020202020204" pitchFamily="34" charset="0"/>
                      </a:endParaRPr>
                    </a:p>
                  </p:txBody>
                </p:sp>
                <p:sp>
                  <p:nvSpPr>
                    <p:cNvPr id="6222" name="Rectangle 221"/>
                    <p:cNvSpPr>
                      <a:spLocks noChangeArrowheads="1"/>
                    </p:cNvSpPr>
                    <p:nvPr/>
                  </p:nvSpPr>
                  <p:spPr bwMode="auto">
                    <a:xfrm>
                      <a:off x="4277886" y="3216370"/>
                      <a:ext cx="1031875" cy="49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900" b="1">
                          <a:solidFill>
                            <a:schemeClr val="bg1"/>
                          </a:solidFill>
                          <a:cs typeface="Arial" panose="020B0604020202020204" pitchFamily="34" charset="0"/>
                        </a:rPr>
                        <a:t>UN </a:t>
                      </a:r>
                    </a:p>
                    <a:p>
                      <a:pPr algn="ctr"/>
                      <a:r>
                        <a:rPr lang="en-GB" altLang="fi-FI" sz="825" b="1">
                          <a:solidFill>
                            <a:schemeClr val="bg1"/>
                          </a:solidFill>
                          <a:cs typeface="Arial" panose="020B0604020202020204" pitchFamily="34" charset="0"/>
                        </a:rPr>
                        <a:t>COUNTRY </a:t>
                      </a:r>
                    </a:p>
                    <a:p>
                      <a:pPr algn="ctr"/>
                      <a:r>
                        <a:rPr lang="en-GB" altLang="fi-FI" sz="825" b="1">
                          <a:solidFill>
                            <a:schemeClr val="bg1"/>
                          </a:solidFill>
                          <a:cs typeface="Arial" panose="020B0604020202020204" pitchFamily="34" charset="0"/>
                        </a:rPr>
                        <a:t>TEAM</a:t>
                      </a:r>
                      <a:endParaRPr lang="en-GB" altLang="fi-FI" sz="900" b="1">
                        <a:solidFill>
                          <a:schemeClr val="bg1"/>
                        </a:solidFill>
                        <a:cs typeface="Arial" panose="020B0604020202020204" pitchFamily="34" charset="0"/>
                      </a:endParaRPr>
                    </a:p>
                  </p:txBody>
                </p:sp>
              </p:grpSp>
              <p:sp>
                <p:nvSpPr>
                  <p:cNvPr id="6223" name="Line 80"/>
                  <p:cNvSpPr>
                    <a:spLocks noChangeShapeType="1"/>
                  </p:cNvSpPr>
                  <p:nvPr/>
                </p:nvSpPr>
                <p:spPr bwMode="auto">
                  <a:xfrm>
                    <a:off x="2762822" y="2889819"/>
                    <a:ext cx="0" cy="2731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6224" name="Line 87"/>
                  <p:cNvSpPr>
                    <a:spLocks noChangeShapeType="1"/>
                  </p:cNvSpPr>
                  <p:nvPr/>
                </p:nvSpPr>
                <p:spPr bwMode="auto">
                  <a:xfrm flipH="1">
                    <a:off x="5601071" y="2073338"/>
                    <a:ext cx="27104" cy="35879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cxnSp>
                <p:nvCxnSpPr>
                  <p:cNvPr id="6225" name="Rak 92"/>
                  <p:cNvCxnSpPr>
                    <a:cxnSpLocks noChangeShapeType="1"/>
                  </p:cNvCxnSpPr>
                  <p:nvPr/>
                </p:nvCxnSpPr>
                <p:spPr bwMode="auto">
                  <a:xfrm rot="5400000">
                    <a:off x="6803135" y="3582478"/>
                    <a:ext cx="1340290" cy="0"/>
                  </a:xfrm>
                  <a:prstGeom prst="line">
                    <a:avLst/>
                  </a:prstGeom>
                  <a:noFill/>
                  <a:ln w="19050"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sp>
                <p:nvSpPr>
                  <p:cNvPr id="6226" name="Rectangle 240"/>
                  <p:cNvSpPr>
                    <a:spLocks noChangeArrowheads="1"/>
                  </p:cNvSpPr>
                  <p:nvPr/>
                </p:nvSpPr>
                <p:spPr bwMode="auto">
                  <a:xfrm>
                    <a:off x="1226562" y="5630126"/>
                    <a:ext cx="94" cy="1538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GB" altLang="fi-FI" sz="750" b="1">
                      <a:solidFill>
                        <a:schemeClr val="bg1"/>
                      </a:solidFill>
                      <a:cs typeface="Arial" panose="020B0604020202020204" pitchFamily="34" charset="0"/>
                    </a:endParaRPr>
                  </a:p>
                </p:txBody>
              </p:sp>
              <p:sp>
                <p:nvSpPr>
                  <p:cNvPr id="18518" name="Text Box 248"/>
                  <p:cNvSpPr txBox="1">
                    <a:spLocks noChangeArrowheads="1"/>
                  </p:cNvSpPr>
                  <p:nvPr/>
                </p:nvSpPr>
                <p:spPr bwMode="auto">
                  <a:xfrm>
                    <a:off x="4881013" y="5444429"/>
                    <a:ext cx="720545" cy="446449"/>
                  </a:xfrm>
                  <a:prstGeom prst="rect">
                    <a:avLst/>
                  </a:prstGeom>
                  <a:solidFill>
                    <a:srgbClr val="69B0FF"/>
                  </a:solidFill>
                  <a:ln w="9525">
                    <a:solidFill>
                      <a:schemeClr val="tx1"/>
                    </a:solidFill>
                    <a:miter lim="800000"/>
                    <a:headEnd/>
                    <a:tailEnd/>
                  </a:ln>
                </p:spPr>
                <p:txBody>
                  <a:bodyPr>
                    <a:spAutoFit/>
                  </a:bodyPr>
                  <a:lstStyle/>
                  <a:p>
                    <a:pPr algn="ctr">
                      <a:spcBef>
                        <a:spcPct val="50000"/>
                      </a:spcBef>
                      <a:defRPr/>
                    </a:pPr>
                    <a:r>
                      <a:rPr lang="en-GB" sz="788" dirty="0">
                        <a:solidFill>
                          <a:schemeClr val="bg1"/>
                        </a:solidFill>
                      </a:rPr>
                      <a:t>Field</a:t>
                    </a:r>
                    <a:br>
                      <a:rPr lang="en-GB" sz="788" dirty="0">
                        <a:solidFill>
                          <a:schemeClr val="bg1"/>
                        </a:solidFill>
                      </a:rPr>
                    </a:br>
                    <a:r>
                      <a:rPr lang="en-GB" sz="788" dirty="0">
                        <a:solidFill>
                          <a:schemeClr val="bg1"/>
                        </a:solidFill>
                      </a:rPr>
                      <a:t>Staff</a:t>
                    </a:r>
                  </a:p>
                </p:txBody>
              </p:sp>
              <p:sp>
                <p:nvSpPr>
                  <p:cNvPr id="18519" name="Text Box 248"/>
                  <p:cNvSpPr txBox="1">
                    <a:spLocks noChangeArrowheads="1"/>
                  </p:cNvSpPr>
                  <p:nvPr/>
                </p:nvSpPr>
                <p:spPr bwMode="auto">
                  <a:xfrm>
                    <a:off x="7113149" y="5444429"/>
                    <a:ext cx="696467" cy="446449"/>
                  </a:xfrm>
                  <a:prstGeom prst="rect">
                    <a:avLst/>
                  </a:prstGeom>
                  <a:solidFill>
                    <a:srgbClr val="FFFF00"/>
                  </a:solidFill>
                  <a:ln w="9525">
                    <a:solidFill>
                      <a:schemeClr val="tx1"/>
                    </a:solidFill>
                    <a:miter lim="800000"/>
                    <a:headEnd/>
                    <a:tailEnd/>
                  </a:ln>
                </p:spPr>
                <p:txBody>
                  <a:bodyPr>
                    <a:spAutoFit/>
                  </a:bodyPr>
                  <a:lstStyle/>
                  <a:p>
                    <a:pPr algn="ctr">
                      <a:spcBef>
                        <a:spcPct val="50000"/>
                      </a:spcBef>
                      <a:defRPr/>
                    </a:pPr>
                    <a:r>
                      <a:rPr lang="en-GB" sz="788" dirty="0"/>
                      <a:t>Field</a:t>
                    </a:r>
                    <a:br>
                      <a:rPr lang="en-GB" sz="788" dirty="0"/>
                    </a:br>
                    <a:r>
                      <a:rPr lang="en-GB" sz="788" dirty="0"/>
                      <a:t>Staff</a:t>
                    </a:r>
                  </a:p>
                </p:txBody>
              </p:sp>
              <p:sp>
                <p:nvSpPr>
                  <p:cNvPr id="6229" name="Rectangle 121"/>
                  <p:cNvSpPr>
                    <a:spLocks noChangeArrowheads="1"/>
                  </p:cNvSpPr>
                  <p:nvPr/>
                </p:nvSpPr>
                <p:spPr bwMode="auto">
                  <a:xfrm>
                    <a:off x="5212540" y="2413410"/>
                    <a:ext cx="1122916" cy="246222"/>
                  </a:xfrm>
                  <a:prstGeom prst="rect">
                    <a:avLst/>
                  </a:prstGeom>
                  <a:solidFill>
                    <a:srgbClr val="69B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fi-FI" sz="1200" b="1">
                        <a:solidFill>
                          <a:schemeClr val="bg1"/>
                        </a:solidFill>
                        <a:cs typeface="Arial" panose="020B0604020202020204" pitchFamily="34" charset="0"/>
                      </a:rPr>
                      <a:t>UNMIB HQ</a:t>
                    </a:r>
                    <a:endParaRPr lang="en-GB" altLang="fi-FI" b="1">
                      <a:solidFill>
                        <a:schemeClr val="bg1"/>
                      </a:solidFill>
                      <a:cs typeface="Arial" panose="020B0604020202020204" pitchFamily="34" charset="0"/>
                    </a:endParaRPr>
                  </a:p>
                </p:txBody>
              </p:sp>
              <p:sp>
                <p:nvSpPr>
                  <p:cNvPr id="6230" name="Rectangle 222"/>
                  <p:cNvSpPr>
                    <a:spLocks noChangeArrowheads="1"/>
                  </p:cNvSpPr>
                  <p:nvPr/>
                </p:nvSpPr>
                <p:spPr bwMode="auto">
                  <a:xfrm>
                    <a:off x="5748114" y="3366983"/>
                    <a:ext cx="775029" cy="477281"/>
                  </a:xfrm>
                  <a:prstGeom prst="rect">
                    <a:avLst/>
                  </a:prstGeom>
                  <a:solidFill>
                    <a:srgbClr val="69B0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GB" altLang="fi-FI" b="1">
                      <a:solidFill>
                        <a:schemeClr val="bg1"/>
                      </a:solidFill>
                      <a:cs typeface="Arial" panose="020B0604020202020204" pitchFamily="34" charset="0"/>
                    </a:endParaRPr>
                  </a:p>
                </p:txBody>
              </p:sp>
              <p:sp>
                <p:nvSpPr>
                  <p:cNvPr id="6231" name="Rectangle 221"/>
                  <p:cNvSpPr>
                    <a:spLocks noChangeArrowheads="1"/>
                  </p:cNvSpPr>
                  <p:nvPr/>
                </p:nvSpPr>
                <p:spPr bwMode="auto">
                  <a:xfrm>
                    <a:off x="5649307" y="3434312"/>
                    <a:ext cx="1009380" cy="36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900" b="1">
                        <a:solidFill>
                          <a:schemeClr val="bg1"/>
                        </a:solidFill>
                        <a:cs typeface="Arial" panose="020B0604020202020204" pitchFamily="34" charset="0"/>
                      </a:rPr>
                      <a:t>UN </a:t>
                    </a:r>
                  </a:p>
                  <a:p>
                    <a:pPr algn="ctr"/>
                    <a:r>
                      <a:rPr lang="en-GB" altLang="fi-FI" sz="900" b="1">
                        <a:solidFill>
                          <a:schemeClr val="bg1"/>
                        </a:solidFill>
                        <a:cs typeface="Arial" panose="020B0604020202020204" pitchFamily="34" charset="0"/>
                      </a:rPr>
                      <a:t>MILITARY </a:t>
                    </a:r>
                  </a:p>
                </p:txBody>
              </p:sp>
              <p:sp>
                <p:nvSpPr>
                  <p:cNvPr id="6232" name="Line 33"/>
                  <p:cNvSpPr>
                    <a:spLocks noChangeShapeType="1"/>
                  </p:cNvSpPr>
                  <p:nvPr/>
                </p:nvSpPr>
                <p:spPr bwMode="auto">
                  <a:xfrm>
                    <a:off x="5457056" y="3571221"/>
                    <a:ext cx="26418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sp>
              <p:nvSpPr>
                <p:cNvPr id="6233" name="textruta 16"/>
                <p:cNvSpPr txBox="1">
                  <a:spLocks noChangeArrowheads="1"/>
                </p:cNvSpPr>
                <p:nvPr/>
              </p:nvSpPr>
              <p:spPr bwMode="auto">
                <a:xfrm>
                  <a:off x="95727" y="260042"/>
                  <a:ext cx="11331302" cy="63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fi-FI" sz="2500" b="1" dirty="0">
                      <a:solidFill>
                        <a:schemeClr val="accent1"/>
                      </a:solidFill>
                      <a:latin typeface="+mj-lt"/>
                      <a:ea typeface="+mj-ea"/>
                      <a:cs typeface="+mj-cs"/>
                    </a:rPr>
                    <a:t>Viking 14 Planned Training Audience Organisation</a:t>
                  </a:r>
                  <a:endParaRPr lang="sv-SE" altLang="fi-FI" sz="2500" b="1" dirty="0">
                    <a:solidFill>
                      <a:schemeClr val="accent1"/>
                    </a:solidFill>
                    <a:latin typeface="+mj-lt"/>
                    <a:ea typeface="+mj-ea"/>
                    <a:cs typeface="+mj-cs"/>
                  </a:endParaRPr>
                </a:p>
              </p:txBody>
            </p:sp>
          </p:grpSp>
        </p:grpSp>
      </p:grpSp>
      <p:sp>
        <p:nvSpPr>
          <p:cNvPr id="6234" name="Rectangle 239"/>
          <p:cNvSpPr>
            <a:spLocks noChangeArrowheads="1"/>
          </p:cNvSpPr>
          <p:nvPr/>
        </p:nvSpPr>
        <p:spPr bwMode="auto">
          <a:xfrm>
            <a:off x="2033588" y="4252100"/>
            <a:ext cx="657225" cy="303610"/>
          </a:xfrm>
          <a:prstGeom prst="rect">
            <a:avLst/>
          </a:prstGeom>
          <a:solidFill>
            <a:schemeClr val="accent2"/>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600" b="1">
                <a:solidFill>
                  <a:schemeClr val="bg1"/>
                </a:solidFill>
                <a:cs typeface="Arial" panose="020B0604020202020204" pitchFamily="34" charset="0"/>
              </a:rPr>
              <a:t>Subordinate</a:t>
            </a:r>
          </a:p>
          <a:p>
            <a:pPr algn="ctr"/>
            <a:r>
              <a:rPr lang="en-GB" altLang="fi-FI" sz="600" b="1">
                <a:solidFill>
                  <a:schemeClr val="bg1"/>
                </a:solidFill>
                <a:cs typeface="Arial" panose="020B0604020202020204" pitchFamily="34" charset="0"/>
              </a:rPr>
              <a:t>units</a:t>
            </a:r>
          </a:p>
        </p:txBody>
      </p:sp>
      <p:sp>
        <p:nvSpPr>
          <p:cNvPr id="6235" name="Rectangle 239"/>
          <p:cNvSpPr>
            <a:spLocks noChangeArrowheads="1"/>
          </p:cNvSpPr>
          <p:nvPr/>
        </p:nvSpPr>
        <p:spPr bwMode="auto">
          <a:xfrm>
            <a:off x="2789635" y="4252100"/>
            <a:ext cx="598884" cy="303610"/>
          </a:xfrm>
          <a:prstGeom prst="rect">
            <a:avLst/>
          </a:prstGeom>
          <a:solidFill>
            <a:schemeClr val="accent2"/>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600" b="1">
                <a:solidFill>
                  <a:schemeClr val="bg1"/>
                </a:solidFill>
                <a:cs typeface="Arial" panose="020B0604020202020204" pitchFamily="34" charset="0"/>
              </a:rPr>
              <a:t>Subordinate</a:t>
            </a:r>
          </a:p>
          <a:p>
            <a:pPr algn="ctr"/>
            <a:r>
              <a:rPr lang="en-GB" altLang="fi-FI" sz="600" b="1">
                <a:solidFill>
                  <a:schemeClr val="bg1"/>
                </a:solidFill>
                <a:cs typeface="Arial" panose="020B0604020202020204" pitchFamily="34" charset="0"/>
              </a:rPr>
              <a:t>units</a:t>
            </a:r>
          </a:p>
        </p:txBody>
      </p:sp>
      <p:sp>
        <p:nvSpPr>
          <p:cNvPr id="6236" name="Rectangle 239"/>
          <p:cNvSpPr>
            <a:spLocks noChangeArrowheads="1"/>
          </p:cNvSpPr>
          <p:nvPr/>
        </p:nvSpPr>
        <p:spPr bwMode="auto">
          <a:xfrm>
            <a:off x="3492104" y="4252100"/>
            <a:ext cx="647700" cy="303610"/>
          </a:xfrm>
          <a:prstGeom prst="rect">
            <a:avLst/>
          </a:prstGeom>
          <a:solidFill>
            <a:schemeClr val="accent2"/>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600" b="1">
                <a:solidFill>
                  <a:schemeClr val="bg1"/>
                </a:solidFill>
                <a:cs typeface="Arial" panose="020B0604020202020204" pitchFamily="34" charset="0"/>
              </a:rPr>
              <a:t>Subordinate</a:t>
            </a:r>
          </a:p>
          <a:p>
            <a:pPr algn="ctr"/>
            <a:r>
              <a:rPr lang="en-GB" altLang="fi-FI" sz="600" b="1">
                <a:solidFill>
                  <a:schemeClr val="bg1"/>
                </a:solidFill>
                <a:cs typeface="Arial" panose="020B0604020202020204" pitchFamily="34" charset="0"/>
              </a:rPr>
              <a:t>units</a:t>
            </a:r>
          </a:p>
        </p:txBody>
      </p:sp>
      <p:sp>
        <p:nvSpPr>
          <p:cNvPr id="6239" name="Text Box 245"/>
          <p:cNvSpPr txBox="1">
            <a:spLocks noChangeArrowheads="1"/>
          </p:cNvSpPr>
          <p:nvPr/>
        </p:nvSpPr>
        <p:spPr bwMode="auto">
          <a:xfrm>
            <a:off x="5073187" y="3212874"/>
            <a:ext cx="647700" cy="369332"/>
          </a:xfrm>
          <a:prstGeom prst="rect">
            <a:avLst/>
          </a:prstGeom>
          <a:solidFill>
            <a:srgbClr val="69B0FF"/>
          </a:solidFill>
          <a:ln w="1270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fi-FI" sz="900" b="1">
                <a:solidFill>
                  <a:schemeClr val="bg1"/>
                </a:solidFill>
                <a:cs typeface="Arial" panose="020B0604020202020204" pitchFamily="34" charset="0"/>
              </a:rPr>
              <a:t>Sector </a:t>
            </a:r>
          </a:p>
          <a:p>
            <a:pPr algn="ctr"/>
            <a:r>
              <a:rPr lang="en-GB" altLang="fi-FI" sz="900" b="1">
                <a:solidFill>
                  <a:schemeClr val="bg1"/>
                </a:solidFill>
                <a:cs typeface="Arial" panose="020B0604020202020204" pitchFamily="34" charset="0"/>
              </a:rPr>
              <a:t>HQ</a:t>
            </a:r>
          </a:p>
        </p:txBody>
      </p:sp>
    </p:spTree>
    <p:extLst>
      <p:ext uri="{BB962C8B-B14F-4D97-AF65-F5344CB8AC3E}">
        <p14:creationId xmlns:p14="http://schemas.microsoft.com/office/powerpoint/2010/main" val="23197438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Otsikko 3"/>
          <p:cNvSpPr>
            <a:spLocks noGrp="1"/>
          </p:cNvSpPr>
          <p:nvPr>
            <p:ph type="title"/>
          </p:nvPr>
        </p:nvSpPr>
        <p:spPr/>
        <p:txBody>
          <a:bodyPr/>
          <a:lstStyle/>
          <a:p>
            <a:r>
              <a:rPr lang="fi-FI" altLang="fi-FI" smtClean="0"/>
              <a:t>Crisis Management Budget</a:t>
            </a:r>
          </a:p>
        </p:txBody>
      </p:sp>
      <p:sp>
        <p:nvSpPr>
          <p:cNvPr id="39"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26627" name="Dian numeron paikkamerkki 2"/>
          <p:cNvSpPr>
            <a:spLocks noGrp="1"/>
          </p:cNvSpPr>
          <p:nvPr>
            <p:ph type="sldNum" sz="quarter" idx="11"/>
          </p:nvPr>
        </p:nvSpPr>
        <p:spPr bwMode="auto">
          <a:noFill/>
          <a:ln>
            <a:miter lim="800000"/>
            <a:headEnd/>
            <a:tailEnd/>
          </a:ln>
        </p:spPr>
        <p:txBody>
          <a:bodyPr/>
          <a:lstStyle/>
          <a:p>
            <a:fld id="{36ABE033-8400-413E-A4E7-7035D61F2F22}" type="slidenum">
              <a:rPr lang="fi-FI" altLang="fi-FI" smtClean="0">
                <a:latin typeface="Arial" charset="0"/>
                <a:cs typeface="Arial" charset="0"/>
              </a:rPr>
              <a:pPr/>
              <a:t>15</a:t>
            </a:fld>
            <a:endParaRPr lang="fi-FI" altLang="fi-FI" smtClean="0">
              <a:latin typeface="Arial" charset="0"/>
              <a:cs typeface="Arial" charset="0"/>
            </a:endParaRPr>
          </a:p>
        </p:txBody>
      </p:sp>
      <p:sp>
        <p:nvSpPr>
          <p:cNvPr id="24" name="Tekstiruutu 23"/>
          <p:cNvSpPr txBox="1"/>
          <p:nvPr/>
        </p:nvSpPr>
        <p:spPr>
          <a:xfrm>
            <a:off x="936625" y="4049713"/>
            <a:ext cx="2225675" cy="503237"/>
          </a:xfrm>
          <a:prstGeom prst="rect">
            <a:avLst/>
          </a:prstGeom>
          <a:noFill/>
        </p:spPr>
        <p:txBody>
          <a:bodyPr>
            <a:spAutoFit/>
          </a:bodyPr>
          <a:lstStyle/>
          <a:p>
            <a:pPr algn="ctr" eaLnBrk="0" hangingPunct="0">
              <a:lnSpc>
                <a:spcPts val="1600"/>
              </a:lnSpc>
              <a:defRPr/>
            </a:pPr>
            <a:r>
              <a:rPr lang="fi-FI" sz="1200" b="1" dirty="0">
                <a:latin typeface="+mn-lt"/>
                <a:cs typeface="Arial" panose="020B0604020202020204" pitchFamily="34" charset="0"/>
              </a:rPr>
              <a:t>Finland, </a:t>
            </a:r>
            <a:r>
              <a:rPr lang="fi-FI" sz="1200" b="1" dirty="0" err="1">
                <a:latin typeface="+mn-lt"/>
                <a:cs typeface="Arial" panose="020B0604020202020204" pitchFamily="34" charset="0"/>
              </a:rPr>
              <a:t>Gross</a:t>
            </a:r>
            <a:r>
              <a:rPr lang="fi-FI" sz="1200" b="1" dirty="0">
                <a:latin typeface="+mn-lt"/>
                <a:cs typeface="Arial" panose="020B0604020202020204" pitchFamily="34" charset="0"/>
              </a:rPr>
              <a:t> </a:t>
            </a:r>
            <a:r>
              <a:rPr lang="fi-FI" sz="1200" b="1" dirty="0" err="1">
                <a:latin typeface="+mn-lt"/>
                <a:cs typeface="Arial" panose="020B0604020202020204" pitchFamily="34" charset="0"/>
              </a:rPr>
              <a:t>Domestic</a:t>
            </a:r>
            <a:r>
              <a:rPr lang="fi-FI" sz="1200" b="1" dirty="0">
                <a:latin typeface="+mn-lt"/>
                <a:cs typeface="Arial" panose="020B0604020202020204" pitchFamily="34" charset="0"/>
              </a:rPr>
              <a:t> Product (GDP)</a:t>
            </a:r>
          </a:p>
        </p:txBody>
      </p:sp>
      <p:sp>
        <p:nvSpPr>
          <p:cNvPr id="26629" name="Freeform 26"/>
          <p:cNvSpPr>
            <a:spLocks/>
          </p:cNvSpPr>
          <p:nvPr/>
        </p:nvSpPr>
        <p:spPr bwMode="auto">
          <a:xfrm>
            <a:off x="4843463" y="1887538"/>
            <a:ext cx="1181100" cy="681037"/>
          </a:xfrm>
          <a:custGeom>
            <a:avLst/>
            <a:gdLst>
              <a:gd name="T0" fmla="*/ 0 w 1183"/>
              <a:gd name="T1" fmla="*/ 2147483647 h 682"/>
              <a:gd name="T2" fmla="*/ 2147483647 w 1183"/>
              <a:gd name="T3" fmla="*/ 0 h 682"/>
              <a:gd name="T4" fmla="*/ 2147483647 w 1183"/>
              <a:gd name="T5" fmla="*/ 2147483647 h 682"/>
              <a:gd name="T6" fmla="*/ 0 w 1183"/>
              <a:gd name="T7" fmla="*/ 2147483647 h 682"/>
              <a:gd name="T8" fmla="*/ 0 60000 65536"/>
              <a:gd name="T9" fmla="*/ 0 60000 65536"/>
              <a:gd name="T10" fmla="*/ 0 60000 65536"/>
              <a:gd name="T11" fmla="*/ 0 60000 65536"/>
              <a:gd name="T12" fmla="*/ 0 w 1183"/>
              <a:gd name="T13" fmla="*/ 0 h 682"/>
              <a:gd name="T14" fmla="*/ 1183 w 1183"/>
              <a:gd name="T15" fmla="*/ 682 h 682"/>
            </a:gdLst>
            <a:ahLst/>
            <a:cxnLst>
              <a:cxn ang="T8">
                <a:pos x="T0" y="T1"/>
              </a:cxn>
              <a:cxn ang="T9">
                <a:pos x="T2" y="T3"/>
              </a:cxn>
              <a:cxn ang="T10">
                <a:pos x="T4" y="T5"/>
              </a:cxn>
              <a:cxn ang="T11">
                <a:pos x="T6" y="T7"/>
              </a:cxn>
            </a:cxnLst>
            <a:rect l="T12" t="T13" r="T14" b="T15"/>
            <a:pathLst>
              <a:path w="1183" h="682">
                <a:moveTo>
                  <a:pt x="0" y="682"/>
                </a:moveTo>
                <a:cubicBezTo>
                  <a:pt x="1160" y="0"/>
                  <a:pt x="1160" y="0"/>
                  <a:pt x="1160" y="0"/>
                </a:cubicBezTo>
                <a:cubicBezTo>
                  <a:pt x="1164" y="7"/>
                  <a:pt x="1179" y="34"/>
                  <a:pt x="1183" y="41"/>
                </a:cubicBezTo>
                <a:lnTo>
                  <a:pt x="0" y="682"/>
                </a:lnTo>
                <a:close/>
              </a:path>
            </a:pathLst>
          </a:custGeom>
          <a:solidFill>
            <a:srgbClr val="F1E0E9"/>
          </a:solidFill>
          <a:ln w="9525">
            <a:noFill/>
            <a:round/>
            <a:headEnd/>
            <a:tailEnd/>
          </a:ln>
        </p:spPr>
        <p:txBody>
          <a:bodyPr/>
          <a:lstStyle/>
          <a:p>
            <a:endParaRPr lang="fi-FI"/>
          </a:p>
        </p:txBody>
      </p:sp>
      <p:sp>
        <p:nvSpPr>
          <p:cNvPr id="26630" name="Freeform 27"/>
          <p:cNvSpPr>
            <a:spLocks/>
          </p:cNvSpPr>
          <p:nvPr/>
        </p:nvSpPr>
        <p:spPr bwMode="auto">
          <a:xfrm>
            <a:off x="4843463" y="1628775"/>
            <a:ext cx="1157287" cy="939800"/>
          </a:xfrm>
          <a:custGeom>
            <a:avLst/>
            <a:gdLst>
              <a:gd name="T0" fmla="*/ 0 w 1160"/>
              <a:gd name="T1" fmla="*/ 2147483647 h 942"/>
              <a:gd name="T2" fmla="*/ 2147483647 w 1160"/>
              <a:gd name="T3" fmla="*/ 0 h 942"/>
              <a:gd name="T4" fmla="*/ 2147483647 w 1160"/>
              <a:gd name="T5" fmla="*/ 2147483647 h 942"/>
              <a:gd name="T6" fmla="*/ 0 w 1160"/>
              <a:gd name="T7" fmla="*/ 2147483647 h 942"/>
              <a:gd name="T8" fmla="*/ 0 60000 65536"/>
              <a:gd name="T9" fmla="*/ 0 60000 65536"/>
              <a:gd name="T10" fmla="*/ 0 60000 65536"/>
              <a:gd name="T11" fmla="*/ 0 60000 65536"/>
              <a:gd name="T12" fmla="*/ 0 w 1160"/>
              <a:gd name="T13" fmla="*/ 0 h 942"/>
              <a:gd name="T14" fmla="*/ 1160 w 1160"/>
              <a:gd name="T15" fmla="*/ 942 h 942"/>
            </a:gdLst>
            <a:ahLst/>
            <a:cxnLst>
              <a:cxn ang="T8">
                <a:pos x="T0" y="T1"/>
              </a:cxn>
              <a:cxn ang="T9">
                <a:pos x="T2" y="T3"/>
              </a:cxn>
              <a:cxn ang="T10">
                <a:pos x="T4" y="T5"/>
              </a:cxn>
              <a:cxn ang="T11">
                <a:pos x="T6" y="T7"/>
              </a:cxn>
            </a:cxnLst>
            <a:rect l="T12" t="T13" r="T14" b="T15"/>
            <a:pathLst>
              <a:path w="1160" h="942">
                <a:moveTo>
                  <a:pt x="0" y="942"/>
                </a:moveTo>
                <a:cubicBezTo>
                  <a:pt x="960" y="0"/>
                  <a:pt x="960" y="0"/>
                  <a:pt x="960" y="0"/>
                </a:cubicBezTo>
                <a:cubicBezTo>
                  <a:pt x="1044" y="85"/>
                  <a:pt x="1099" y="157"/>
                  <a:pt x="1160" y="260"/>
                </a:cubicBezTo>
                <a:lnTo>
                  <a:pt x="0" y="942"/>
                </a:lnTo>
                <a:close/>
              </a:path>
            </a:pathLst>
          </a:custGeom>
          <a:solidFill>
            <a:srgbClr val="B9708C"/>
          </a:solidFill>
          <a:ln w="9525">
            <a:noFill/>
            <a:round/>
            <a:headEnd/>
            <a:tailEnd/>
          </a:ln>
        </p:spPr>
        <p:txBody>
          <a:bodyPr/>
          <a:lstStyle/>
          <a:p>
            <a:endParaRPr lang="fi-FI"/>
          </a:p>
        </p:txBody>
      </p:sp>
      <p:sp>
        <p:nvSpPr>
          <p:cNvPr id="26631" name="Freeform 28"/>
          <p:cNvSpPr>
            <a:spLocks/>
          </p:cNvSpPr>
          <p:nvPr/>
        </p:nvSpPr>
        <p:spPr bwMode="auto">
          <a:xfrm>
            <a:off x="3311525" y="1096963"/>
            <a:ext cx="3065463" cy="3005137"/>
          </a:xfrm>
          <a:custGeom>
            <a:avLst/>
            <a:gdLst>
              <a:gd name="T0" fmla="*/ 2147483647 w 3073"/>
              <a:gd name="T1" fmla="*/ 2147483647 h 3011"/>
              <a:gd name="T2" fmla="*/ 2147483647 w 3073"/>
              <a:gd name="T3" fmla="*/ 2147483647 h 3011"/>
              <a:gd name="T4" fmla="*/ 2147483647 w 3073"/>
              <a:gd name="T5" fmla="*/ 2147483647 h 3011"/>
              <a:gd name="T6" fmla="*/ 2147483647 w 3073"/>
              <a:gd name="T7" fmla="*/ 2147483647 h 3011"/>
              <a:gd name="T8" fmla="*/ 2147483647 w 3073"/>
              <a:gd name="T9" fmla="*/ 2147483647 h 3011"/>
              <a:gd name="T10" fmla="*/ 2147483647 w 3073"/>
              <a:gd name="T11" fmla="*/ 2147483647 h 3011"/>
              <a:gd name="T12" fmla="*/ 2147483647 w 3073"/>
              <a:gd name="T13" fmla="*/ 2147483647 h 3011"/>
              <a:gd name="T14" fmla="*/ 0 60000 65536"/>
              <a:gd name="T15" fmla="*/ 0 60000 65536"/>
              <a:gd name="T16" fmla="*/ 0 60000 65536"/>
              <a:gd name="T17" fmla="*/ 0 60000 65536"/>
              <a:gd name="T18" fmla="*/ 0 60000 65536"/>
              <a:gd name="T19" fmla="*/ 0 60000 65536"/>
              <a:gd name="T20" fmla="*/ 0 60000 65536"/>
              <a:gd name="T21" fmla="*/ 0 w 3073"/>
              <a:gd name="T22" fmla="*/ 0 h 3011"/>
              <a:gd name="T23" fmla="*/ 3073 w 3073"/>
              <a:gd name="T24" fmla="*/ 3011 h 30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3" h="3011">
                <a:moveTo>
                  <a:pt x="1536" y="1475"/>
                </a:moveTo>
                <a:cubicBezTo>
                  <a:pt x="2719" y="834"/>
                  <a:pt x="2719" y="834"/>
                  <a:pt x="2719" y="834"/>
                </a:cubicBezTo>
                <a:cubicBezTo>
                  <a:pt x="3073" y="1487"/>
                  <a:pt x="2830" y="2303"/>
                  <a:pt x="2177" y="2657"/>
                </a:cubicBezTo>
                <a:cubicBezTo>
                  <a:pt x="1524" y="3011"/>
                  <a:pt x="708" y="2769"/>
                  <a:pt x="354" y="2116"/>
                </a:cubicBezTo>
                <a:cubicBezTo>
                  <a:pt x="0" y="1463"/>
                  <a:pt x="243" y="646"/>
                  <a:pt x="896" y="293"/>
                </a:cubicBezTo>
                <a:cubicBezTo>
                  <a:pt x="1435" y="0"/>
                  <a:pt x="2067" y="95"/>
                  <a:pt x="2496" y="533"/>
                </a:cubicBezTo>
                <a:lnTo>
                  <a:pt x="1536" y="1475"/>
                </a:lnTo>
                <a:close/>
              </a:path>
            </a:pathLst>
          </a:custGeom>
          <a:solidFill>
            <a:srgbClr val="8B113F"/>
          </a:solidFill>
          <a:ln w="9525">
            <a:noFill/>
            <a:round/>
            <a:headEnd/>
            <a:tailEnd/>
          </a:ln>
        </p:spPr>
        <p:txBody>
          <a:bodyPr/>
          <a:lstStyle/>
          <a:p>
            <a:endParaRPr lang="fi-FI"/>
          </a:p>
        </p:txBody>
      </p:sp>
      <p:sp>
        <p:nvSpPr>
          <p:cNvPr id="10" name="Ellipsi 9"/>
          <p:cNvSpPr>
            <a:spLocks noChangeAspect="1"/>
          </p:cNvSpPr>
          <p:nvPr/>
        </p:nvSpPr>
        <p:spPr bwMode="auto">
          <a:xfrm>
            <a:off x="1028700" y="1687513"/>
            <a:ext cx="2041525" cy="20399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6633" name="Freeform 29"/>
          <p:cNvSpPr>
            <a:spLocks/>
          </p:cNvSpPr>
          <p:nvPr/>
        </p:nvSpPr>
        <p:spPr bwMode="auto">
          <a:xfrm>
            <a:off x="2047875" y="2339975"/>
            <a:ext cx="995363" cy="361950"/>
          </a:xfrm>
          <a:custGeom>
            <a:avLst/>
            <a:gdLst>
              <a:gd name="T0" fmla="*/ 0 w 997"/>
              <a:gd name="T1" fmla="*/ 2147483647 h 363"/>
              <a:gd name="T2" fmla="*/ 2147483647 w 997"/>
              <a:gd name="T3" fmla="*/ 0 h 363"/>
              <a:gd name="T4" fmla="*/ 2147483647 w 997"/>
              <a:gd name="T5" fmla="*/ 2147483647 h 363"/>
              <a:gd name="T6" fmla="*/ 0 w 997"/>
              <a:gd name="T7" fmla="*/ 2147483647 h 363"/>
              <a:gd name="T8" fmla="*/ 0 60000 65536"/>
              <a:gd name="T9" fmla="*/ 0 60000 65536"/>
              <a:gd name="T10" fmla="*/ 0 60000 65536"/>
              <a:gd name="T11" fmla="*/ 0 60000 65536"/>
              <a:gd name="T12" fmla="*/ 0 w 997"/>
              <a:gd name="T13" fmla="*/ 0 h 363"/>
              <a:gd name="T14" fmla="*/ 997 w 997"/>
              <a:gd name="T15" fmla="*/ 363 h 363"/>
            </a:gdLst>
            <a:ahLst/>
            <a:cxnLst>
              <a:cxn ang="T8">
                <a:pos x="T0" y="T1"/>
              </a:cxn>
              <a:cxn ang="T9">
                <a:pos x="T2" y="T3"/>
              </a:cxn>
              <a:cxn ang="T10">
                <a:pos x="T4" y="T5"/>
              </a:cxn>
              <a:cxn ang="T11">
                <a:pos x="T6" y="T7"/>
              </a:cxn>
            </a:cxnLst>
            <a:rect l="T12" t="T13" r="T14" b="T15"/>
            <a:pathLst>
              <a:path w="997" h="363">
                <a:moveTo>
                  <a:pt x="0" y="363"/>
                </a:moveTo>
                <a:cubicBezTo>
                  <a:pt x="956" y="0"/>
                  <a:pt x="956" y="0"/>
                  <a:pt x="956" y="0"/>
                </a:cubicBezTo>
                <a:cubicBezTo>
                  <a:pt x="971" y="41"/>
                  <a:pt x="987" y="94"/>
                  <a:pt x="997" y="137"/>
                </a:cubicBezTo>
                <a:lnTo>
                  <a:pt x="0" y="363"/>
                </a:lnTo>
                <a:close/>
              </a:path>
            </a:pathLst>
          </a:custGeom>
          <a:solidFill>
            <a:srgbClr val="8B113F"/>
          </a:solidFill>
          <a:ln w="9525">
            <a:noFill/>
            <a:round/>
            <a:headEnd/>
            <a:tailEnd/>
          </a:ln>
        </p:spPr>
        <p:txBody>
          <a:bodyPr/>
          <a:lstStyle/>
          <a:p>
            <a:endParaRPr lang="fi-FI"/>
          </a:p>
        </p:txBody>
      </p:sp>
      <p:sp>
        <p:nvSpPr>
          <p:cNvPr id="40" name="Tekstiruutu 39"/>
          <p:cNvSpPr txBox="1"/>
          <p:nvPr/>
        </p:nvSpPr>
        <p:spPr>
          <a:xfrm>
            <a:off x="3003550" y="4049713"/>
            <a:ext cx="3697288" cy="503237"/>
          </a:xfrm>
          <a:prstGeom prst="rect">
            <a:avLst/>
          </a:prstGeom>
          <a:noFill/>
        </p:spPr>
        <p:txBody>
          <a:bodyPr>
            <a:spAutoFit/>
          </a:bodyPr>
          <a:lstStyle/>
          <a:p>
            <a:pPr algn="ctr" eaLnBrk="0" hangingPunct="0">
              <a:lnSpc>
                <a:spcPts val="1600"/>
              </a:lnSpc>
              <a:defRPr/>
            </a:pPr>
            <a:r>
              <a:rPr lang="fi-FI" sz="1200" b="1" dirty="0" err="1">
                <a:latin typeface="+mn-lt"/>
                <a:cs typeface="Arial" panose="020B0604020202020204" pitchFamily="34" charset="0"/>
              </a:rPr>
              <a:t>Finnish</a:t>
            </a:r>
            <a:r>
              <a:rPr lang="fi-FI" sz="1200" b="1" dirty="0">
                <a:latin typeface="+mn-lt"/>
                <a:cs typeface="Arial" panose="020B0604020202020204" pitchFamily="34" charset="0"/>
              </a:rPr>
              <a:t> </a:t>
            </a:r>
            <a:r>
              <a:rPr lang="fi-FI" sz="1200" b="1" dirty="0" err="1">
                <a:latin typeface="+mn-lt"/>
                <a:cs typeface="Arial" panose="020B0604020202020204" pitchFamily="34" charset="0"/>
              </a:rPr>
              <a:t>Defence</a:t>
            </a:r>
            <a:r>
              <a:rPr lang="fi-FI" sz="1200" b="1" dirty="0">
                <a:latin typeface="+mn-lt"/>
                <a:cs typeface="Arial" panose="020B0604020202020204" pitchFamily="34" charset="0"/>
              </a:rPr>
              <a:t> </a:t>
            </a:r>
            <a:r>
              <a:rPr lang="fi-FI" sz="1200" b="1" dirty="0" err="1">
                <a:latin typeface="+mn-lt"/>
                <a:cs typeface="Arial" panose="020B0604020202020204" pitchFamily="34" charset="0"/>
              </a:rPr>
              <a:t>Forces</a:t>
            </a:r>
            <a:r>
              <a:rPr lang="fi-FI" sz="1200" b="1" dirty="0">
                <a:latin typeface="+mn-lt"/>
                <a:cs typeface="Arial" panose="020B0604020202020204" pitchFamily="34" charset="0"/>
              </a:rPr>
              <a:t> </a:t>
            </a:r>
            <a:r>
              <a:rPr lang="fi-FI" sz="1200" b="1" dirty="0" err="1">
                <a:latin typeface="+mn-lt"/>
                <a:cs typeface="Arial" panose="020B0604020202020204" pitchFamily="34" charset="0"/>
              </a:rPr>
              <a:t>Budget</a:t>
            </a:r>
            <a:r>
              <a:rPr lang="fi-FI" sz="1200" dirty="0">
                <a:latin typeface="+mn-lt"/>
                <a:cs typeface="Arial" panose="020B0604020202020204" pitchFamily="34" charset="0"/>
              </a:rPr>
              <a:t/>
            </a:r>
            <a:br>
              <a:rPr lang="fi-FI" sz="1200" dirty="0">
                <a:latin typeface="+mn-lt"/>
                <a:cs typeface="Arial" panose="020B0604020202020204" pitchFamily="34" charset="0"/>
              </a:rPr>
            </a:br>
            <a:r>
              <a:rPr lang="fi-FI" sz="1200" dirty="0">
                <a:latin typeface="+mn-lt"/>
                <a:cs typeface="Arial" panose="020B0604020202020204" pitchFamily="34" charset="0"/>
              </a:rPr>
              <a:t>€2.658 </a:t>
            </a:r>
            <a:r>
              <a:rPr lang="fi-FI" sz="1200" dirty="0" err="1">
                <a:latin typeface="+mn-lt"/>
                <a:cs typeface="Arial" panose="020B0604020202020204" pitchFamily="34" charset="0"/>
              </a:rPr>
              <a:t>billion</a:t>
            </a:r>
            <a:r>
              <a:rPr lang="fi-FI" sz="1200" dirty="0">
                <a:latin typeface="+mn-lt"/>
                <a:cs typeface="Arial" panose="020B0604020202020204" pitchFamily="34" charset="0"/>
              </a:rPr>
              <a:t> (1.28% of GDP)</a:t>
            </a:r>
          </a:p>
        </p:txBody>
      </p:sp>
      <p:sp>
        <p:nvSpPr>
          <p:cNvPr id="41" name="Suorakulmio 40"/>
          <p:cNvSpPr/>
          <p:nvPr/>
        </p:nvSpPr>
        <p:spPr>
          <a:xfrm>
            <a:off x="6665913" y="1482725"/>
            <a:ext cx="222250" cy="179388"/>
          </a:xfrm>
          <a:prstGeom prst="rect">
            <a:avLst/>
          </a:prstGeom>
          <a:solidFill>
            <a:srgbClr val="B9708C"/>
          </a:solidFill>
          <a:ln w="508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dirty="0"/>
          </a:p>
        </p:txBody>
      </p:sp>
      <p:sp>
        <p:nvSpPr>
          <p:cNvPr id="42" name="Suorakulmio 41"/>
          <p:cNvSpPr/>
          <p:nvPr/>
        </p:nvSpPr>
        <p:spPr>
          <a:xfrm>
            <a:off x="6665913" y="2244725"/>
            <a:ext cx="222250" cy="180975"/>
          </a:xfrm>
          <a:prstGeom prst="rect">
            <a:avLst/>
          </a:prstGeom>
          <a:solidFill>
            <a:srgbClr val="F1E0E9"/>
          </a:solidFill>
          <a:ln w="9525">
            <a:solidFill>
              <a:srgbClr val="B9708C">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dirty="0"/>
          </a:p>
        </p:txBody>
      </p:sp>
      <p:sp>
        <p:nvSpPr>
          <p:cNvPr id="43" name="Tekstiruutu 42"/>
          <p:cNvSpPr txBox="1"/>
          <p:nvPr/>
        </p:nvSpPr>
        <p:spPr>
          <a:xfrm>
            <a:off x="6902450" y="1462088"/>
            <a:ext cx="2019300" cy="474662"/>
          </a:xfrm>
          <a:prstGeom prst="rect">
            <a:avLst/>
          </a:prstGeom>
          <a:noFill/>
        </p:spPr>
        <p:txBody>
          <a:bodyPr lIns="108000" tIns="0" rIns="90000">
            <a:spAutoFit/>
          </a:bodyPr>
          <a:lstStyle/>
          <a:p>
            <a:pPr eaLnBrk="0" hangingPunct="0">
              <a:lnSpc>
                <a:spcPts val="1600"/>
              </a:lnSpc>
              <a:defRPr/>
            </a:pPr>
            <a:r>
              <a:rPr lang="fi-FI" sz="1000" b="1" dirty="0" err="1">
                <a:latin typeface="+mn-lt"/>
                <a:cs typeface="Arial" panose="020B0604020202020204" pitchFamily="34" charset="0"/>
              </a:rPr>
              <a:t>Crisis</a:t>
            </a:r>
            <a:r>
              <a:rPr lang="fi-FI" sz="1000" b="1" dirty="0">
                <a:latin typeface="+mn-lt"/>
                <a:cs typeface="Arial" panose="020B0604020202020204" pitchFamily="34" charset="0"/>
              </a:rPr>
              <a:t> Management </a:t>
            </a:r>
            <a:r>
              <a:rPr lang="fi-FI" sz="1000" b="1" dirty="0" err="1">
                <a:latin typeface="+mn-lt"/>
                <a:cs typeface="Arial" panose="020B0604020202020204" pitchFamily="34" charset="0"/>
              </a:rPr>
              <a:t>Budget</a:t>
            </a:r>
            <a:r>
              <a:rPr lang="fi-FI" sz="1000" b="1" dirty="0">
                <a:latin typeface="+mn-lt"/>
                <a:cs typeface="Arial" panose="020B0604020202020204" pitchFamily="34" charset="0"/>
              </a:rPr>
              <a:t> </a:t>
            </a:r>
            <a:r>
              <a:rPr lang="fi-FI" sz="1000" dirty="0">
                <a:latin typeface="+mn-lt"/>
                <a:cs typeface="Arial" panose="020B0604020202020204" pitchFamily="34" charset="0"/>
              </a:rPr>
              <a:t>€116,000,000</a:t>
            </a:r>
          </a:p>
        </p:txBody>
      </p:sp>
      <p:sp>
        <p:nvSpPr>
          <p:cNvPr id="44" name="Tekstiruutu 43"/>
          <p:cNvSpPr txBox="1"/>
          <p:nvPr/>
        </p:nvSpPr>
        <p:spPr>
          <a:xfrm>
            <a:off x="6907213" y="2225675"/>
            <a:ext cx="1697037" cy="679450"/>
          </a:xfrm>
          <a:prstGeom prst="rect">
            <a:avLst/>
          </a:prstGeom>
          <a:noFill/>
        </p:spPr>
        <p:txBody>
          <a:bodyPr lIns="108000" tIns="0" rIns="90000">
            <a:spAutoFit/>
          </a:bodyPr>
          <a:lstStyle/>
          <a:p>
            <a:pPr eaLnBrk="0" hangingPunct="0">
              <a:lnSpc>
                <a:spcPts val="1600"/>
              </a:lnSpc>
              <a:defRPr/>
            </a:pPr>
            <a:r>
              <a:rPr lang="fi-FI" sz="1000" b="1" dirty="0" err="1">
                <a:latin typeface="+mn-lt"/>
                <a:cs typeface="Arial" panose="020B0604020202020204" pitchFamily="34" charset="0"/>
              </a:rPr>
              <a:t>Crisis</a:t>
            </a:r>
            <a:r>
              <a:rPr lang="fi-FI" sz="1000" b="1" dirty="0">
                <a:latin typeface="+mn-lt"/>
                <a:cs typeface="Arial" panose="020B0604020202020204" pitchFamily="34" charset="0"/>
              </a:rPr>
              <a:t> Management </a:t>
            </a:r>
            <a:r>
              <a:rPr lang="fi-FI" sz="1000" b="1" dirty="0" err="1">
                <a:latin typeface="+mn-lt"/>
                <a:cs typeface="Arial" panose="020B0604020202020204" pitchFamily="34" charset="0"/>
              </a:rPr>
              <a:t>Education</a:t>
            </a:r>
            <a:r>
              <a:rPr lang="fi-FI" sz="1000" b="1" dirty="0">
                <a:latin typeface="+mn-lt"/>
                <a:cs typeface="Arial" panose="020B0604020202020204" pitchFamily="34" charset="0"/>
              </a:rPr>
              <a:t> and Training </a:t>
            </a:r>
            <a:r>
              <a:rPr lang="fi-FI" sz="1000" dirty="0">
                <a:latin typeface="+mn-lt"/>
                <a:cs typeface="Arial" panose="020B0604020202020204" pitchFamily="34" charset="0"/>
              </a:rPr>
              <a:t>€6,500,000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Otsikko 3"/>
          <p:cNvSpPr>
            <a:spLocks noGrp="1"/>
          </p:cNvSpPr>
          <p:nvPr>
            <p:ph type="title"/>
          </p:nvPr>
        </p:nvSpPr>
        <p:spPr/>
        <p:txBody>
          <a:bodyPr/>
          <a:lstStyle/>
          <a:p>
            <a:r>
              <a:rPr lang="fi-FI" altLang="fi-FI" smtClean="0"/>
              <a:t>UN Courses</a:t>
            </a:r>
          </a:p>
        </p:txBody>
      </p:sp>
      <p:sp>
        <p:nvSpPr>
          <p:cNvPr id="34818" name="Sisällön paikkamerkki 4"/>
          <p:cNvSpPr>
            <a:spLocks noGrp="1"/>
          </p:cNvSpPr>
          <p:nvPr>
            <p:ph idx="1"/>
          </p:nvPr>
        </p:nvSpPr>
        <p:spPr>
          <a:xfrm>
            <a:off x="1258888" y="1200150"/>
            <a:ext cx="6450012" cy="944563"/>
          </a:xfrm>
        </p:spPr>
        <p:txBody>
          <a:bodyPr/>
          <a:lstStyle/>
          <a:p>
            <a:r>
              <a:rPr lang="fi-FI" altLang="en-US" sz="1600" b="1" smtClean="0">
                <a:solidFill>
                  <a:srgbClr val="4D2374"/>
                </a:solidFill>
              </a:rPr>
              <a:t>United Nations Military Experts on Mission Course (UNMEM)</a:t>
            </a:r>
          </a:p>
          <a:p>
            <a:r>
              <a:rPr lang="fi-FI" altLang="en-US" sz="1600" b="1" smtClean="0">
                <a:solidFill>
                  <a:srgbClr val="4D2374"/>
                </a:solidFill>
              </a:rPr>
              <a:t>United Nations Protection of Civilians Course (UNPOC)</a:t>
            </a:r>
          </a:p>
        </p:txBody>
      </p:sp>
      <p:sp>
        <p:nvSpPr>
          <p:cNvPr id="12"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34820" name="Dian numeron paikkamerkki 2"/>
          <p:cNvSpPr>
            <a:spLocks noGrp="1"/>
          </p:cNvSpPr>
          <p:nvPr>
            <p:ph type="sldNum" sz="quarter" idx="11"/>
          </p:nvPr>
        </p:nvSpPr>
        <p:spPr bwMode="auto">
          <a:noFill/>
          <a:ln>
            <a:miter lim="800000"/>
            <a:headEnd/>
            <a:tailEnd/>
          </a:ln>
        </p:spPr>
        <p:txBody>
          <a:bodyPr/>
          <a:lstStyle/>
          <a:p>
            <a:fld id="{351D6B39-2773-47ED-94C8-1375639C62EE}" type="slidenum">
              <a:rPr lang="fi-FI" altLang="fi-FI" smtClean="0">
                <a:latin typeface="Arial" charset="0"/>
                <a:cs typeface="Arial" charset="0"/>
              </a:rPr>
              <a:pPr/>
              <a:t>16</a:t>
            </a:fld>
            <a:endParaRPr lang="fi-FI" altLang="fi-FI" smtClean="0">
              <a:latin typeface="Arial" charset="0"/>
              <a:cs typeface="Arial" charset="0"/>
            </a:endParaRPr>
          </a:p>
        </p:txBody>
      </p:sp>
      <p:sp>
        <p:nvSpPr>
          <p:cNvPr id="20486" name="Otsikko 3"/>
          <p:cNvSpPr txBox="1">
            <a:spLocks/>
          </p:cNvSpPr>
          <p:nvPr/>
        </p:nvSpPr>
        <p:spPr bwMode="auto">
          <a:xfrm>
            <a:off x="1258888" y="2144713"/>
            <a:ext cx="7427912" cy="717550"/>
          </a:xfrm>
          <a:prstGeom prst="rect">
            <a:avLst/>
          </a:prstGeom>
          <a:noFill/>
          <a:ln>
            <a:noFill/>
          </a:ln>
          <a:extLst/>
        </p:spPr>
        <p:txBody>
          <a:bodyPr lIns="144000"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449263" indent="-180975">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987425" indent="-180975">
              <a:spcBef>
                <a:spcPct val="20000"/>
              </a:spcBef>
              <a:buFont typeface="Arial" panose="020B0604020202020204" pitchFamily="34" charset="0"/>
              <a:buChar char="•"/>
              <a:defRPr sz="1400">
                <a:solidFill>
                  <a:schemeClr val="tx1"/>
                </a:solidFill>
                <a:latin typeface="Arial" panose="020B0604020202020204" pitchFamily="34" charset="0"/>
              </a:defRPr>
            </a:lvl3pPr>
            <a:lvl4pPr marL="1436688" indent="-180975">
              <a:spcBef>
                <a:spcPct val="20000"/>
              </a:spcBef>
              <a:buFont typeface="Arial" panose="020B0604020202020204" pitchFamily="34" charset="0"/>
              <a:buChar char="–"/>
              <a:defRPr sz="1200">
                <a:solidFill>
                  <a:schemeClr val="tx1"/>
                </a:solidFill>
                <a:latin typeface="Arial" panose="020B0604020202020204" pitchFamily="34" charset="0"/>
              </a:defRPr>
            </a:lvl4pPr>
            <a:lvl5pPr marL="1881188" indent="-176213">
              <a:spcBef>
                <a:spcPct val="20000"/>
              </a:spcBef>
              <a:buFont typeface="Arial" panose="020B0604020202020204" pitchFamily="34" charset="0"/>
              <a:buChar char="»"/>
              <a:defRPr sz="1200">
                <a:solidFill>
                  <a:schemeClr val="tx1"/>
                </a:solidFill>
                <a:latin typeface="Arial" panose="020B0604020202020204" pitchFamily="34" charset="0"/>
              </a:defRPr>
            </a:lvl5pPr>
            <a:lvl6pPr marL="2338388" indent="-17621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795588" indent="-17621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252788" indent="-17621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709988" indent="-17621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eaLnBrk="0" hangingPunct="0">
              <a:spcBef>
                <a:spcPct val="0"/>
              </a:spcBef>
              <a:buFontTx/>
              <a:buNone/>
              <a:defRPr/>
            </a:pPr>
            <a:r>
              <a:rPr lang="fi-FI" altLang="fi-FI" sz="2500" b="1" dirty="0" smtClean="0">
                <a:solidFill>
                  <a:schemeClr val="accent1"/>
                </a:solidFill>
                <a:latin typeface="+mj-lt"/>
                <a:cs typeface="Arial" panose="020B0604020202020204" pitchFamily="34" charset="0"/>
              </a:rPr>
              <a:t>NATO Courses</a:t>
            </a:r>
          </a:p>
        </p:txBody>
      </p:sp>
      <p:sp>
        <p:nvSpPr>
          <p:cNvPr id="20487" name="Sisällön paikkamerkki 4"/>
          <p:cNvSpPr txBox="1">
            <a:spLocks/>
          </p:cNvSpPr>
          <p:nvPr/>
        </p:nvSpPr>
        <p:spPr bwMode="auto">
          <a:xfrm>
            <a:off x="1258888" y="2998788"/>
            <a:ext cx="5507037" cy="1579562"/>
          </a:xfrm>
          <a:prstGeom prst="rect">
            <a:avLst/>
          </a:prstGeom>
          <a:noFill/>
          <a:ln>
            <a:noFill/>
          </a:ln>
          <a:extLst/>
        </p:spPr>
        <p:txBody>
          <a:bodyPr/>
          <a:lstStyle>
            <a:lvl1pPr marL="177800" indent="-177800">
              <a:spcBef>
                <a:spcPct val="20000"/>
              </a:spcBef>
              <a:buFont typeface="Arial" panose="020B0604020202020204" pitchFamily="34" charset="0"/>
              <a:buChar char="•"/>
              <a:defRPr>
                <a:solidFill>
                  <a:schemeClr val="tx1"/>
                </a:solidFill>
                <a:latin typeface="Arial" panose="020B0604020202020204" pitchFamily="34" charset="0"/>
              </a:defRPr>
            </a:lvl1pPr>
            <a:lvl2pPr marL="449263" indent="-180975">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987425" indent="-180975">
              <a:spcBef>
                <a:spcPct val="20000"/>
              </a:spcBef>
              <a:buFont typeface="Arial" panose="020B0604020202020204" pitchFamily="34" charset="0"/>
              <a:buChar char="•"/>
              <a:defRPr sz="1400">
                <a:solidFill>
                  <a:schemeClr val="tx1"/>
                </a:solidFill>
                <a:latin typeface="Arial" panose="020B0604020202020204" pitchFamily="34" charset="0"/>
              </a:defRPr>
            </a:lvl3pPr>
            <a:lvl4pPr marL="1436688" indent="-180975">
              <a:spcBef>
                <a:spcPct val="20000"/>
              </a:spcBef>
              <a:buFont typeface="Arial" panose="020B0604020202020204" pitchFamily="34" charset="0"/>
              <a:buChar char="–"/>
              <a:defRPr sz="1200">
                <a:solidFill>
                  <a:schemeClr val="tx1"/>
                </a:solidFill>
                <a:latin typeface="Arial" panose="020B0604020202020204" pitchFamily="34" charset="0"/>
              </a:defRPr>
            </a:lvl4pPr>
            <a:lvl5pPr marL="1881188" indent="-176213">
              <a:spcBef>
                <a:spcPct val="20000"/>
              </a:spcBef>
              <a:buFont typeface="Arial" panose="020B0604020202020204" pitchFamily="34" charset="0"/>
              <a:buChar char="»"/>
              <a:defRPr sz="1200">
                <a:solidFill>
                  <a:schemeClr val="tx1"/>
                </a:solidFill>
                <a:latin typeface="Arial" panose="020B0604020202020204" pitchFamily="34" charset="0"/>
              </a:defRPr>
            </a:lvl5pPr>
            <a:lvl6pPr marL="2338388" indent="-17621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795588" indent="-17621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252788" indent="-17621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709988" indent="-17621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eaLnBrk="0" hangingPunct="0">
              <a:defRPr/>
            </a:pPr>
            <a:r>
              <a:rPr lang="fi-FI" altLang="en-US" sz="1600" dirty="0" smtClean="0">
                <a:latin typeface="+mn-lt"/>
                <a:cs typeface="Arial" panose="020B0604020202020204" pitchFamily="34" charset="0"/>
              </a:rPr>
              <a:t>Comprehensive </a:t>
            </a:r>
            <a:r>
              <a:rPr lang="fi-FI" altLang="en-US" sz="1600" dirty="0" err="1" smtClean="0">
                <a:latin typeface="+mn-lt"/>
                <a:cs typeface="Arial" panose="020B0604020202020204" pitchFamily="34" charset="0"/>
              </a:rPr>
              <a:t>Operations</a:t>
            </a:r>
            <a:r>
              <a:rPr lang="fi-FI" altLang="en-US" sz="1600" dirty="0" smtClean="0">
                <a:latin typeface="+mn-lt"/>
                <a:cs typeface="Arial" panose="020B0604020202020204" pitchFamily="34" charset="0"/>
              </a:rPr>
              <a:t> Planning Course (COPC)</a:t>
            </a:r>
          </a:p>
          <a:p>
            <a:pPr eaLnBrk="0" hangingPunct="0">
              <a:defRPr/>
            </a:pPr>
            <a:r>
              <a:rPr lang="fi-FI" altLang="en-US" sz="1600" dirty="0" smtClean="0">
                <a:latin typeface="+mn-lt"/>
                <a:cs typeface="Arial" panose="020B0604020202020204" pitchFamily="34" charset="0"/>
              </a:rPr>
              <a:t>NATO </a:t>
            </a:r>
            <a:r>
              <a:rPr lang="fi-FI" altLang="en-US" sz="1600" dirty="0" err="1" smtClean="0">
                <a:latin typeface="+mn-lt"/>
                <a:cs typeface="Arial" panose="020B0604020202020204" pitchFamily="34" charset="0"/>
              </a:rPr>
              <a:t>Partnership</a:t>
            </a:r>
            <a:r>
              <a:rPr lang="fi-FI" altLang="en-US" sz="1600" dirty="0" smtClean="0">
                <a:latin typeface="+mn-lt"/>
                <a:cs typeface="Arial" panose="020B0604020202020204" pitchFamily="34" charset="0"/>
              </a:rPr>
              <a:t> </a:t>
            </a:r>
            <a:r>
              <a:rPr lang="fi-FI" altLang="en-US" sz="1600" dirty="0" err="1" smtClean="0">
                <a:latin typeface="+mn-lt"/>
                <a:cs typeface="Arial" panose="020B0604020202020204" pitchFamily="34" charset="0"/>
              </a:rPr>
              <a:t>Logistics</a:t>
            </a:r>
            <a:r>
              <a:rPr lang="fi-FI" altLang="en-US" sz="1600" dirty="0" smtClean="0">
                <a:latin typeface="+mn-lt"/>
                <a:cs typeface="Arial" panose="020B0604020202020204" pitchFamily="34" charset="0"/>
              </a:rPr>
              <a:t> Course (LOC)</a:t>
            </a:r>
          </a:p>
          <a:p>
            <a:pPr eaLnBrk="0" hangingPunct="0">
              <a:defRPr/>
            </a:pPr>
            <a:r>
              <a:rPr lang="fi-FI" altLang="en-US" sz="1600" b="1" dirty="0" smtClean="0">
                <a:solidFill>
                  <a:srgbClr val="4D2374"/>
                </a:solidFill>
                <a:latin typeface="+mn-lt"/>
                <a:cs typeface="Arial" panose="020B0604020202020204" pitchFamily="34" charset="0"/>
              </a:rPr>
              <a:t>NATO </a:t>
            </a:r>
            <a:r>
              <a:rPr lang="fi-FI" altLang="en-US" sz="1600" b="1" dirty="0" err="1" smtClean="0">
                <a:solidFill>
                  <a:srgbClr val="4D2374"/>
                </a:solidFill>
                <a:latin typeface="+mn-lt"/>
                <a:cs typeface="Arial" panose="020B0604020202020204" pitchFamily="34" charset="0"/>
              </a:rPr>
              <a:t>Partnership</a:t>
            </a:r>
            <a:r>
              <a:rPr lang="fi-FI" altLang="en-US" sz="1600" b="1" dirty="0" smtClean="0">
                <a:solidFill>
                  <a:srgbClr val="4D2374"/>
                </a:solidFill>
                <a:latin typeface="+mn-lt"/>
                <a:cs typeface="Arial" panose="020B0604020202020204" pitchFamily="34" charset="0"/>
              </a:rPr>
              <a:t> </a:t>
            </a:r>
            <a:r>
              <a:rPr lang="fi-FI" altLang="en-US" sz="1600" b="1" dirty="0" err="1" smtClean="0">
                <a:solidFill>
                  <a:srgbClr val="4D2374"/>
                </a:solidFill>
                <a:latin typeface="+mn-lt"/>
                <a:cs typeface="Arial" panose="020B0604020202020204" pitchFamily="34" charset="0"/>
              </a:rPr>
              <a:t>Communication</a:t>
            </a:r>
            <a:r>
              <a:rPr lang="fi-FI" altLang="en-US" sz="1600" b="1" dirty="0" smtClean="0">
                <a:solidFill>
                  <a:srgbClr val="4D2374"/>
                </a:solidFill>
                <a:latin typeface="+mn-lt"/>
                <a:cs typeface="Arial" panose="020B0604020202020204" pitchFamily="34" charset="0"/>
              </a:rPr>
              <a:t> and </a:t>
            </a:r>
            <a:r>
              <a:rPr lang="fi-FI" altLang="en-US" sz="1600" b="1" dirty="0" err="1" smtClean="0">
                <a:solidFill>
                  <a:srgbClr val="4D2374"/>
                </a:solidFill>
                <a:latin typeface="+mn-lt"/>
                <a:cs typeface="Arial" panose="020B0604020202020204" pitchFamily="34" charset="0"/>
              </a:rPr>
              <a:t>Information</a:t>
            </a:r>
            <a:r>
              <a:rPr lang="fi-FI" altLang="en-US" sz="1600" b="1" dirty="0" smtClean="0">
                <a:solidFill>
                  <a:srgbClr val="4D2374"/>
                </a:solidFill>
                <a:latin typeface="+mn-lt"/>
                <a:cs typeface="Arial" panose="020B0604020202020204" pitchFamily="34" charset="0"/>
              </a:rPr>
              <a:t> Systems Course (CIS)</a:t>
            </a:r>
          </a:p>
          <a:p>
            <a:pPr eaLnBrk="0" hangingPunct="0">
              <a:defRPr/>
            </a:pPr>
            <a:r>
              <a:rPr lang="fi-FI" altLang="en-US" sz="1600" dirty="0" smtClean="0">
                <a:latin typeface="+mn-lt"/>
                <a:cs typeface="Arial" panose="020B0604020202020204" pitchFamily="34" charset="0"/>
              </a:rPr>
              <a:t>N3-24 ACO Combat Readiness Evaluation Course for </a:t>
            </a:r>
            <a:r>
              <a:rPr lang="fi-FI" altLang="en-US" sz="1600" dirty="0" err="1" smtClean="0">
                <a:latin typeface="+mn-lt"/>
                <a:cs typeface="Arial" panose="020B0604020202020204" pitchFamily="34" charset="0"/>
              </a:rPr>
              <a:t>Land</a:t>
            </a:r>
            <a:r>
              <a:rPr lang="fi-FI" altLang="en-US" sz="1600" dirty="0" smtClean="0">
                <a:latin typeface="+mn-lt"/>
                <a:cs typeface="Arial" panose="020B0604020202020204" pitchFamily="34" charset="0"/>
              </a:rPr>
              <a:t> </a:t>
            </a:r>
            <a:r>
              <a:rPr lang="fi-FI" altLang="en-US" sz="1600" dirty="0" err="1" smtClean="0">
                <a:latin typeface="+mn-lt"/>
                <a:cs typeface="Arial" panose="020B0604020202020204" pitchFamily="34" charset="0"/>
              </a:rPr>
              <a:t>Forces</a:t>
            </a:r>
            <a:r>
              <a:rPr lang="fi-FI" altLang="en-US" sz="1600" dirty="0" smtClean="0">
                <a:latin typeface="+mn-lt"/>
                <a:cs typeface="Arial" panose="020B0604020202020204" pitchFamily="34" charset="0"/>
              </a:rPr>
              <a:t> (</a:t>
            </a:r>
            <a:r>
              <a:rPr lang="fi-FI" altLang="en-US" sz="1600" dirty="0" err="1" smtClean="0">
                <a:latin typeface="+mn-lt"/>
                <a:cs typeface="Arial" panose="020B0604020202020204" pitchFamily="34" charset="0"/>
              </a:rPr>
              <a:t>nCREVAL</a:t>
            </a:r>
            <a:r>
              <a:rPr lang="fi-FI" altLang="en-US" sz="1600" dirty="0" smtClean="0">
                <a:latin typeface="+mn-lt"/>
                <a:cs typeface="Arial" panose="020B0604020202020204" pitchFamily="34" charset="0"/>
              </a:rPr>
              <a:t>)</a:t>
            </a:r>
          </a:p>
        </p:txBody>
      </p:sp>
      <p:pic>
        <p:nvPicPr>
          <p:cNvPr id="34823" name="Picture 63" descr="United_Nations_SIN"/>
          <p:cNvPicPr preferRelativeResize="0">
            <a:picLocks noChangeAspect="1" noChangeArrowheads="1"/>
          </p:cNvPicPr>
          <p:nvPr/>
        </p:nvPicPr>
        <p:blipFill>
          <a:blip r:embed="rId3"/>
          <a:srcRect/>
          <a:stretch>
            <a:fillRect/>
          </a:stretch>
        </p:blipFill>
        <p:spPr bwMode="auto">
          <a:xfrm>
            <a:off x="3471863" y="363538"/>
            <a:ext cx="649287" cy="542925"/>
          </a:xfrm>
          <a:prstGeom prst="rect">
            <a:avLst/>
          </a:prstGeom>
          <a:noFill/>
          <a:ln w="9525">
            <a:noFill/>
            <a:miter lim="800000"/>
            <a:headEnd/>
            <a:tailEnd/>
          </a:ln>
        </p:spPr>
      </p:pic>
      <p:pic>
        <p:nvPicPr>
          <p:cNvPr id="34824" name="Picture 37" descr="NORDEFCO_logo"/>
          <p:cNvPicPr>
            <a:picLocks noChangeAspect="1" noChangeArrowheads="1"/>
          </p:cNvPicPr>
          <p:nvPr/>
        </p:nvPicPr>
        <p:blipFill>
          <a:blip r:embed="rId4"/>
          <a:srcRect/>
          <a:stretch>
            <a:fillRect/>
          </a:stretch>
        </p:blipFill>
        <p:spPr bwMode="auto">
          <a:xfrm>
            <a:off x="6729413" y="431800"/>
            <a:ext cx="1957387" cy="436563"/>
          </a:xfrm>
          <a:prstGeom prst="rect">
            <a:avLst/>
          </a:prstGeom>
          <a:noFill/>
          <a:ln w="9525">
            <a:noFill/>
            <a:miter lim="800000"/>
            <a:headEnd/>
            <a:tailEnd/>
          </a:ln>
        </p:spPr>
      </p:pic>
      <p:pic>
        <p:nvPicPr>
          <p:cNvPr id="34825" name="Kuva 2"/>
          <p:cNvPicPr>
            <a:picLocks noChangeAspect="1"/>
          </p:cNvPicPr>
          <p:nvPr/>
        </p:nvPicPr>
        <p:blipFill>
          <a:blip r:embed="rId5"/>
          <a:srcRect/>
          <a:stretch>
            <a:fillRect/>
          </a:stretch>
        </p:blipFill>
        <p:spPr bwMode="auto">
          <a:xfrm>
            <a:off x="3916363" y="2224088"/>
            <a:ext cx="688975" cy="51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Otsikko 3"/>
          <p:cNvSpPr>
            <a:spLocks noGrp="1"/>
          </p:cNvSpPr>
          <p:nvPr>
            <p:ph type="title"/>
          </p:nvPr>
        </p:nvSpPr>
        <p:spPr/>
        <p:txBody>
          <a:bodyPr/>
          <a:lstStyle/>
          <a:p>
            <a:r>
              <a:rPr lang="fi-FI" altLang="fi-FI" smtClean="0"/>
              <a:t>EU Courses</a:t>
            </a:r>
          </a:p>
        </p:txBody>
      </p:sp>
      <p:sp>
        <p:nvSpPr>
          <p:cNvPr id="12"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36867" name="Dian numeron paikkamerkki 2"/>
          <p:cNvSpPr>
            <a:spLocks noGrp="1"/>
          </p:cNvSpPr>
          <p:nvPr>
            <p:ph type="sldNum" sz="quarter" idx="11"/>
          </p:nvPr>
        </p:nvSpPr>
        <p:spPr bwMode="auto">
          <a:noFill/>
          <a:ln>
            <a:miter lim="800000"/>
            <a:headEnd/>
            <a:tailEnd/>
          </a:ln>
        </p:spPr>
        <p:txBody>
          <a:bodyPr/>
          <a:lstStyle/>
          <a:p>
            <a:fld id="{DC8F7ADF-5002-4E8D-B11F-77093CA788FC}" type="slidenum">
              <a:rPr lang="fi-FI" altLang="fi-FI" smtClean="0">
                <a:latin typeface="Arial" charset="0"/>
                <a:cs typeface="Arial" charset="0"/>
              </a:rPr>
              <a:pPr/>
              <a:t>17</a:t>
            </a:fld>
            <a:endParaRPr lang="fi-FI" altLang="fi-FI" smtClean="0">
              <a:latin typeface="Arial" charset="0"/>
              <a:cs typeface="Arial" charset="0"/>
            </a:endParaRPr>
          </a:p>
        </p:txBody>
      </p:sp>
      <p:sp>
        <p:nvSpPr>
          <p:cNvPr id="21510" name="Otsikko 3"/>
          <p:cNvSpPr txBox="1">
            <a:spLocks/>
          </p:cNvSpPr>
          <p:nvPr/>
        </p:nvSpPr>
        <p:spPr bwMode="auto">
          <a:xfrm>
            <a:off x="1258888" y="2317750"/>
            <a:ext cx="7427912" cy="717550"/>
          </a:xfrm>
          <a:prstGeom prst="rect">
            <a:avLst/>
          </a:prstGeom>
          <a:noFill/>
          <a:ln>
            <a:noFill/>
          </a:ln>
          <a:extLst/>
        </p:spPr>
        <p:txBody>
          <a:bodyPr lIns="144000"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449263" indent="-180975">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987425" indent="-180975">
              <a:spcBef>
                <a:spcPct val="20000"/>
              </a:spcBef>
              <a:buFont typeface="Arial" panose="020B0604020202020204" pitchFamily="34" charset="0"/>
              <a:buChar char="•"/>
              <a:defRPr sz="1400">
                <a:solidFill>
                  <a:schemeClr val="tx1"/>
                </a:solidFill>
                <a:latin typeface="Arial" panose="020B0604020202020204" pitchFamily="34" charset="0"/>
              </a:defRPr>
            </a:lvl3pPr>
            <a:lvl4pPr marL="1436688" indent="-180975">
              <a:spcBef>
                <a:spcPct val="20000"/>
              </a:spcBef>
              <a:buFont typeface="Arial" panose="020B0604020202020204" pitchFamily="34" charset="0"/>
              <a:buChar char="–"/>
              <a:defRPr sz="1200">
                <a:solidFill>
                  <a:schemeClr val="tx1"/>
                </a:solidFill>
                <a:latin typeface="Arial" panose="020B0604020202020204" pitchFamily="34" charset="0"/>
              </a:defRPr>
            </a:lvl4pPr>
            <a:lvl5pPr marL="1881188" indent="-176213">
              <a:spcBef>
                <a:spcPct val="20000"/>
              </a:spcBef>
              <a:buFont typeface="Arial" panose="020B0604020202020204" pitchFamily="34" charset="0"/>
              <a:buChar char="»"/>
              <a:defRPr sz="1200">
                <a:solidFill>
                  <a:schemeClr val="tx1"/>
                </a:solidFill>
                <a:latin typeface="Arial" panose="020B0604020202020204" pitchFamily="34" charset="0"/>
              </a:defRPr>
            </a:lvl5pPr>
            <a:lvl6pPr marL="2338388" indent="-17621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795588" indent="-17621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252788" indent="-17621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709988" indent="-17621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eaLnBrk="0" hangingPunct="0">
              <a:spcBef>
                <a:spcPct val="0"/>
              </a:spcBef>
              <a:buFontTx/>
              <a:buNone/>
              <a:defRPr/>
            </a:pPr>
            <a:r>
              <a:rPr lang="fi-FI" altLang="fi-FI" sz="2500" b="1" dirty="0" err="1" smtClean="0">
                <a:solidFill>
                  <a:schemeClr val="accent1"/>
                </a:solidFill>
                <a:latin typeface="+mj-lt"/>
                <a:cs typeface="Arial" panose="020B0604020202020204" pitchFamily="34" charset="0"/>
              </a:rPr>
              <a:t>Generic</a:t>
            </a:r>
            <a:r>
              <a:rPr lang="fi-FI" altLang="fi-FI" sz="2500" b="1" dirty="0" smtClean="0">
                <a:solidFill>
                  <a:schemeClr val="accent1"/>
                </a:solidFill>
                <a:latin typeface="+mj-lt"/>
                <a:cs typeface="Arial" panose="020B0604020202020204" pitchFamily="34" charset="0"/>
              </a:rPr>
              <a:t> Courses</a:t>
            </a:r>
          </a:p>
        </p:txBody>
      </p:sp>
      <p:sp>
        <p:nvSpPr>
          <p:cNvPr id="21511" name="Sisällön paikkamerkki 4"/>
          <p:cNvSpPr txBox="1">
            <a:spLocks/>
          </p:cNvSpPr>
          <p:nvPr/>
        </p:nvSpPr>
        <p:spPr bwMode="auto">
          <a:xfrm>
            <a:off x="1258888" y="3171825"/>
            <a:ext cx="6049962" cy="1487488"/>
          </a:xfrm>
          <a:prstGeom prst="rect">
            <a:avLst/>
          </a:prstGeom>
          <a:noFill/>
          <a:ln>
            <a:noFill/>
          </a:ln>
          <a:extLst/>
        </p:spPr>
        <p:txBody>
          <a:bodyPr/>
          <a:lstStyle>
            <a:lvl1pPr marL="177800" indent="-177800">
              <a:spcBef>
                <a:spcPct val="20000"/>
              </a:spcBef>
              <a:buFont typeface="Arial" panose="020B0604020202020204" pitchFamily="34" charset="0"/>
              <a:buChar char="•"/>
              <a:defRPr>
                <a:solidFill>
                  <a:schemeClr val="tx1"/>
                </a:solidFill>
                <a:latin typeface="Arial" panose="020B0604020202020204" pitchFamily="34" charset="0"/>
              </a:defRPr>
            </a:lvl1pPr>
            <a:lvl2pPr marL="449263" indent="-180975">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987425" indent="-180975">
              <a:spcBef>
                <a:spcPct val="20000"/>
              </a:spcBef>
              <a:buFont typeface="Arial" panose="020B0604020202020204" pitchFamily="34" charset="0"/>
              <a:buChar char="•"/>
              <a:defRPr sz="1400">
                <a:solidFill>
                  <a:schemeClr val="tx1"/>
                </a:solidFill>
                <a:latin typeface="Arial" panose="020B0604020202020204" pitchFamily="34" charset="0"/>
              </a:defRPr>
            </a:lvl3pPr>
            <a:lvl4pPr marL="1436688" indent="-180975">
              <a:spcBef>
                <a:spcPct val="20000"/>
              </a:spcBef>
              <a:buFont typeface="Arial" panose="020B0604020202020204" pitchFamily="34" charset="0"/>
              <a:buChar char="–"/>
              <a:defRPr sz="1200">
                <a:solidFill>
                  <a:schemeClr val="tx1"/>
                </a:solidFill>
                <a:latin typeface="Arial" panose="020B0604020202020204" pitchFamily="34" charset="0"/>
              </a:defRPr>
            </a:lvl4pPr>
            <a:lvl5pPr marL="1881188" indent="-176213">
              <a:spcBef>
                <a:spcPct val="20000"/>
              </a:spcBef>
              <a:buFont typeface="Arial" panose="020B0604020202020204" pitchFamily="34" charset="0"/>
              <a:buChar char="»"/>
              <a:defRPr sz="1200">
                <a:solidFill>
                  <a:schemeClr val="tx1"/>
                </a:solidFill>
                <a:latin typeface="Arial" panose="020B0604020202020204" pitchFamily="34" charset="0"/>
              </a:defRPr>
            </a:lvl5pPr>
            <a:lvl6pPr marL="2338388" indent="-17621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795588" indent="-17621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252788" indent="-17621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709988" indent="-17621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eaLnBrk="0" hangingPunct="0">
              <a:defRPr/>
            </a:pPr>
            <a:r>
              <a:rPr lang="fi-FI" altLang="en-US" sz="1600" dirty="0" err="1" smtClean="0">
                <a:latin typeface="+mn-lt"/>
                <a:cs typeface="Arial" panose="020B0604020202020204" pitchFamily="34" charset="0"/>
              </a:rPr>
              <a:t>Integrated</a:t>
            </a:r>
            <a:r>
              <a:rPr lang="fi-FI" altLang="en-US" sz="1600" dirty="0" smtClean="0">
                <a:latin typeface="+mn-lt"/>
                <a:cs typeface="Arial" panose="020B0604020202020204" pitchFamily="34" charset="0"/>
              </a:rPr>
              <a:t> </a:t>
            </a:r>
            <a:r>
              <a:rPr lang="fi-FI" altLang="en-US" sz="1600" dirty="0" err="1" smtClean="0">
                <a:latin typeface="+mn-lt"/>
                <a:cs typeface="Arial" panose="020B0604020202020204" pitchFamily="34" charset="0"/>
              </a:rPr>
              <a:t>Crisis</a:t>
            </a:r>
            <a:r>
              <a:rPr lang="fi-FI" altLang="en-US" sz="1600" dirty="0" smtClean="0">
                <a:latin typeface="+mn-lt"/>
                <a:cs typeface="Arial" panose="020B0604020202020204" pitchFamily="34" charset="0"/>
              </a:rPr>
              <a:t> Management Course (ICM)</a:t>
            </a:r>
          </a:p>
          <a:p>
            <a:pPr eaLnBrk="0" hangingPunct="0">
              <a:defRPr/>
            </a:pPr>
            <a:r>
              <a:rPr lang="fi-FI" altLang="en-US" sz="1600" dirty="0" smtClean="0">
                <a:latin typeface="+mn-lt"/>
                <a:cs typeface="Arial" panose="020B0604020202020204" pitchFamily="34" charset="0"/>
              </a:rPr>
              <a:t>Peace </a:t>
            </a:r>
            <a:r>
              <a:rPr lang="fi-FI" altLang="en-US" sz="1600" dirty="0" err="1" smtClean="0">
                <a:latin typeface="+mn-lt"/>
                <a:cs typeface="Arial" panose="020B0604020202020204" pitchFamily="34" charset="0"/>
              </a:rPr>
              <a:t>Support</a:t>
            </a:r>
            <a:r>
              <a:rPr lang="fi-FI" altLang="en-US" sz="1600" dirty="0" smtClean="0">
                <a:latin typeface="+mn-lt"/>
                <a:cs typeface="Arial" panose="020B0604020202020204" pitchFamily="34" charset="0"/>
              </a:rPr>
              <a:t> </a:t>
            </a:r>
            <a:r>
              <a:rPr lang="fi-FI" altLang="en-US" sz="1600" dirty="0" err="1" smtClean="0">
                <a:latin typeface="+mn-lt"/>
                <a:cs typeface="Arial" panose="020B0604020202020204" pitchFamily="34" charset="0"/>
              </a:rPr>
              <a:t>Operations</a:t>
            </a:r>
            <a:r>
              <a:rPr lang="fi-FI" altLang="en-US" sz="1600" dirty="0" smtClean="0">
                <a:latin typeface="+mn-lt"/>
                <a:cs typeface="Arial" panose="020B0604020202020204" pitchFamily="34" charset="0"/>
              </a:rPr>
              <a:t> </a:t>
            </a:r>
            <a:r>
              <a:rPr lang="fi-FI" altLang="en-US" sz="1600" dirty="0" err="1" smtClean="0">
                <a:latin typeface="+mn-lt"/>
                <a:cs typeface="Arial" panose="020B0604020202020204" pitchFamily="34" charset="0"/>
              </a:rPr>
              <a:t>Cooperation</a:t>
            </a:r>
            <a:r>
              <a:rPr lang="fi-FI" altLang="en-US" sz="1600" dirty="0" smtClean="0">
                <a:latin typeface="+mn-lt"/>
                <a:cs typeface="Arial" panose="020B0604020202020204" pitchFamily="34" charset="0"/>
              </a:rPr>
              <a:t> Course (PSOCC)</a:t>
            </a:r>
          </a:p>
          <a:p>
            <a:pPr eaLnBrk="0" hangingPunct="0">
              <a:defRPr/>
            </a:pPr>
            <a:r>
              <a:rPr lang="fi-FI" altLang="en-US" sz="1600" dirty="0" smtClean="0">
                <a:latin typeface="+mn-lt"/>
                <a:cs typeface="Arial" panose="020B0604020202020204" pitchFamily="34" charset="0"/>
              </a:rPr>
              <a:t>Security </a:t>
            </a:r>
            <a:r>
              <a:rPr lang="fi-FI" altLang="en-US" sz="1600" dirty="0" err="1" smtClean="0">
                <a:latin typeface="+mn-lt"/>
                <a:cs typeface="Arial" panose="020B0604020202020204" pitchFamily="34" charset="0"/>
              </a:rPr>
              <a:t>Sector</a:t>
            </a:r>
            <a:r>
              <a:rPr lang="fi-FI" altLang="en-US" sz="1600" dirty="0" smtClean="0">
                <a:latin typeface="+mn-lt"/>
                <a:cs typeface="Arial" panose="020B0604020202020204" pitchFamily="34" charset="0"/>
              </a:rPr>
              <a:t> </a:t>
            </a:r>
            <a:r>
              <a:rPr lang="fi-FI" altLang="en-US" sz="1600" dirty="0" err="1" smtClean="0">
                <a:latin typeface="+mn-lt"/>
                <a:cs typeface="Arial" panose="020B0604020202020204" pitchFamily="34" charset="0"/>
              </a:rPr>
              <a:t>Reform</a:t>
            </a:r>
            <a:r>
              <a:rPr lang="fi-FI" altLang="en-US" sz="1600" dirty="0" smtClean="0">
                <a:latin typeface="+mn-lt"/>
                <a:cs typeface="Arial" panose="020B0604020202020204" pitchFamily="34" charset="0"/>
              </a:rPr>
              <a:t> Course (SSR)</a:t>
            </a:r>
          </a:p>
        </p:txBody>
      </p:sp>
      <p:pic>
        <p:nvPicPr>
          <p:cNvPr id="36870" name="Kuva 7"/>
          <p:cNvPicPr>
            <a:picLocks noChangeAspect="1"/>
          </p:cNvPicPr>
          <p:nvPr/>
        </p:nvPicPr>
        <p:blipFill>
          <a:blip r:embed="rId3"/>
          <a:srcRect/>
          <a:stretch>
            <a:fillRect/>
          </a:stretch>
        </p:blipFill>
        <p:spPr bwMode="auto">
          <a:xfrm>
            <a:off x="3441700" y="346075"/>
            <a:ext cx="768350" cy="509588"/>
          </a:xfrm>
          <a:prstGeom prst="rect">
            <a:avLst/>
          </a:prstGeom>
          <a:noFill/>
          <a:ln w="9525">
            <a:noFill/>
            <a:miter lim="800000"/>
            <a:headEnd/>
            <a:tailEnd/>
          </a:ln>
        </p:spPr>
      </p:pic>
      <p:pic>
        <p:nvPicPr>
          <p:cNvPr id="36871" name="Kuva 8"/>
          <p:cNvPicPr>
            <a:picLocks noChangeAspect="1"/>
          </p:cNvPicPr>
          <p:nvPr/>
        </p:nvPicPr>
        <p:blipFill>
          <a:blip r:embed="rId4"/>
          <a:srcRect/>
          <a:stretch>
            <a:fillRect/>
          </a:stretch>
        </p:blipFill>
        <p:spPr bwMode="auto">
          <a:xfrm>
            <a:off x="4156075" y="2379663"/>
            <a:ext cx="568325" cy="568325"/>
          </a:xfrm>
          <a:prstGeom prst="rect">
            <a:avLst/>
          </a:prstGeom>
          <a:noFill/>
          <a:ln w="9525">
            <a:noFill/>
            <a:miter lim="800000"/>
            <a:headEnd/>
            <a:tailEnd/>
          </a:ln>
        </p:spPr>
      </p:pic>
      <p:sp>
        <p:nvSpPr>
          <p:cNvPr id="36872" name="Sisällön paikkamerkki 4"/>
          <p:cNvSpPr txBox="1">
            <a:spLocks/>
          </p:cNvSpPr>
          <p:nvPr/>
        </p:nvSpPr>
        <p:spPr bwMode="auto">
          <a:xfrm>
            <a:off x="1258888" y="1200150"/>
            <a:ext cx="7231062" cy="944563"/>
          </a:xfrm>
          <a:prstGeom prst="rect">
            <a:avLst/>
          </a:prstGeom>
          <a:noFill/>
          <a:ln w="9525">
            <a:noFill/>
            <a:miter lim="800000"/>
            <a:headEnd/>
            <a:tailEnd/>
          </a:ln>
        </p:spPr>
        <p:txBody>
          <a:bodyPr/>
          <a:lstStyle/>
          <a:p>
            <a:pPr marL="177800" indent="-177800" eaLnBrk="0" hangingPunct="0">
              <a:spcBef>
                <a:spcPct val="20000"/>
              </a:spcBef>
              <a:buFont typeface="Arial" charset="0"/>
              <a:buChar char="•"/>
            </a:pPr>
            <a:r>
              <a:rPr lang="en-US" altLang="en-US" sz="1600" dirty="0"/>
              <a:t>European Union Comprehensive Crisis Management Course (EUCCM)</a:t>
            </a:r>
          </a:p>
          <a:p>
            <a:pPr marL="177800" indent="-177800" eaLnBrk="0" hangingPunct="0">
              <a:spcBef>
                <a:spcPct val="20000"/>
              </a:spcBef>
              <a:buFont typeface="Arial" charset="0"/>
              <a:buChar char="•"/>
            </a:pPr>
            <a:r>
              <a:rPr lang="en-US" altLang="en-US" sz="1600" dirty="0"/>
              <a:t>European Security and </a:t>
            </a:r>
            <a:r>
              <a:rPr lang="en-US" altLang="en-US" sz="1600" dirty="0" err="1"/>
              <a:t>D</a:t>
            </a:r>
            <a:r>
              <a:rPr lang="en-US" altLang="en-US" sz="1600" dirty="0" err="1" smtClean="0"/>
              <a:t>efence</a:t>
            </a:r>
            <a:r>
              <a:rPr lang="en-US" altLang="en-US" sz="1600" dirty="0" smtClean="0"/>
              <a:t> </a:t>
            </a:r>
            <a:r>
              <a:rPr lang="en-US" altLang="en-US" sz="1600" dirty="0"/>
              <a:t>College Core Course on Security Sector Reform (EUDC CORE SSR)</a:t>
            </a:r>
          </a:p>
          <a:p>
            <a:pPr marL="177800" indent="-177800" eaLnBrk="0" hangingPunct="0">
              <a:spcBef>
                <a:spcPct val="20000"/>
              </a:spcBef>
              <a:buFont typeface="Arial" charset="0"/>
              <a:buChar char="•"/>
            </a:pPr>
            <a:endParaRPr lang="en-US" altLang="en-US" sz="1600" dirty="0"/>
          </a:p>
        </p:txBody>
      </p:sp>
      <p:pic>
        <p:nvPicPr>
          <p:cNvPr id="36873" name="Picture 37" descr="NORDEFCO_logo"/>
          <p:cNvPicPr>
            <a:picLocks noChangeAspect="1" noChangeArrowheads="1"/>
          </p:cNvPicPr>
          <p:nvPr/>
        </p:nvPicPr>
        <p:blipFill>
          <a:blip r:embed="rId5"/>
          <a:srcRect/>
          <a:stretch>
            <a:fillRect/>
          </a:stretch>
        </p:blipFill>
        <p:spPr bwMode="auto">
          <a:xfrm>
            <a:off x="6729413" y="431800"/>
            <a:ext cx="1957387" cy="43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Otsikko 3"/>
          <p:cNvSpPr>
            <a:spLocks noGrp="1"/>
          </p:cNvSpPr>
          <p:nvPr>
            <p:ph type="title"/>
          </p:nvPr>
        </p:nvSpPr>
        <p:spPr>
          <a:xfrm>
            <a:off x="1222602" y="0"/>
            <a:ext cx="7427912" cy="857250"/>
          </a:xfrm>
        </p:spPr>
        <p:txBody>
          <a:bodyPr/>
          <a:lstStyle/>
          <a:p>
            <a:r>
              <a:rPr lang="fi-FI" altLang="fi-FI" dirty="0" smtClean="0"/>
              <a:t>National Courses</a:t>
            </a:r>
          </a:p>
        </p:txBody>
      </p:sp>
      <p:sp>
        <p:nvSpPr>
          <p:cNvPr id="38914" name="Sisällön paikkamerkki 4"/>
          <p:cNvSpPr>
            <a:spLocks noGrp="1"/>
          </p:cNvSpPr>
          <p:nvPr>
            <p:ph idx="1"/>
          </p:nvPr>
        </p:nvSpPr>
        <p:spPr>
          <a:xfrm>
            <a:off x="1105582" y="692150"/>
            <a:ext cx="7327218" cy="3394075"/>
          </a:xfrm>
        </p:spPr>
        <p:txBody>
          <a:bodyPr/>
          <a:lstStyle/>
          <a:p>
            <a:r>
              <a:rPr lang="en-US" altLang="fi-FI" sz="1600" dirty="0" smtClean="0"/>
              <a:t>National Military Staff Officer Course (NMSO)</a:t>
            </a:r>
          </a:p>
          <a:p>
            <a:r>
              <a:rPr lang="en-US" altLang="fi-FI" sz="1600" dirty="0" smtClean="0"/>
              <a:t>Military English Course (MEC) (12 students 4 times per year)</a:t>
            </a:r>
          </a:p>
          <a:p>
            <a:pPr lvl="1"/>
            <a:r>
              <a:rPr lang="en-US" altLang="fi-FI" sz="1200" dirty="0"/>
              <a:t>The aim of the course is to enhance the language skills of Finnish military personnel in preparation for duties in crisis management or international tasks. The courses are blended learning courses including two three-day instructor-led periods and two three-week distance learning periods during which students complete different assignments.</a:t>
            </a:r>
            <a:endParaRPr lang="en-US" altLang="fi-FI" sz="1200" dirty="0" smtClean="0"/>
          </a:p>
          <a:p>
            <a:r>
              <a:rPr lang="en-US" altLang="fi-FI" sz="1600" dirty="0" smtClean="0"/>
              <a:t>Military French Course (MFC</a:t>
            </a:r>
            <a:r>
              <a:rPr lang="en-US" altLang="fi-FI" sz="1600" dirty="0"/>
              <a:t>) (12 students </a:t>
            </a:r>
            <a:r>
              <a:rPr lang="en-US" altLang="fi-FI" sz="1600" dirty="0" smtClean="0"/>
              <a:t>once per </a:t>
            </a:r>
            <a:r>
              <a:rPr lang="en-US" altLang="fi-FI" sz="1600" dirty="0"/>
              <a:t>year</a:t>
            </a:r>
            <a:r>
              <a:rPr lang="en-US" altLang="fi-FI" sz="1600" dirty="0" smtClean="0"/>
              <a:t>)</a:t>
            </a:r>
          </a:p>
          <a:p>
            <a:r>
              <a:rPr lang="en-US" altLang="fi-FI" sz="1600" dirty="0" smtClean="0"/>
              <a:t>Peace Support Operations Terminology Course (PSOTC</a:t>
            </a:r>
            <a:r>
              <a:rPr lang="en-US" altLang="fi-FI" sz="1600" dirty="0"/>
              <a:t>) (</a:t>
            </a:r>
            <a:r>
              <a:rPr lang="en-US" altLang="fi-FI" sz="1600" dirty="0" smtClean="0"/>
              <a:t>15 </a:t>
            </a:r>
            <a:r>
              <a:rPr lang="en-US" altLang="fi-FI" sz="1600" dirty="0"/>
              <a:t>students </a:t>
            </a:r>
            <a:r>
              <a:rPr lang="en-US" altLang="fi-FI" sz="1600" dirty="0" smtClean="0"/>
              <a:t>2 </a:t>
            </a:r>
            <a:r>
              <a:rPr lang="en-US" altLang="fi-FI" sz="1600" dirty="0"/>
              <a:t>times per year</a:t>
            </a:r>
            <a:r>
              <a:rPr lang="en-US" altLang="fi-FI" sz="1600" dirty="0" smtClean="0"/>
              <a:t>)</a:t>
            </a:r>
            <a:r>
              <a:rPr lang="en-US" sz="1600" dirty="0"/>
              <a:t> </a:t>
            </a:r>
            <a:endParaRPr lang="en-US" sz="1600" dirty="0" smtClean="0"/>
          </a:p>
          <a:p>
            <a:pPr lvl="1"/>
            <a:r>
              <a:rPr lang="en-US" sz="1200" dirty="0"/>
              <a:t>The aim of the three-day course is for students to broaden their military vocabulary and activate their military English language skills</a:t>
            </a:r>
            <a:r>
              <a:rPr lang="en-US" sz="1200" dirty="0" smtClean="0"/>
              <a:t>.</a:t>
            </a:r>
            <a:endParaRPr lang="en-US" altLang="fi-FI" sz="1600" dirty="0" smtClean="0"/>
          </a:p>
          <a:p>
            <a:r>
              <a:rPr lang="en-US" altLang="fi-FI" sz="1600" dirty="0" smtClean="0"/>
              <a:t>UNIFIL Logistics Course (UNIFIL LOC)</a:t>
            </a:r>
          </a:p>
          <a:p>
            <a:r>
              <a:rPr lang="en-US" altLang="fi-FI" sz="1600" dirty="0" smtClean="0"/>
              <a:t>Seminars</a:t>
            </a:r>
          </a:p>
        </p:txBody>
      </p:sp>
      <p:sp>
        <p:nvSpPr>
          <p:cNvPr id="12"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38916" name="Dian numeron paikkamerkki 2"/>
          <p:cNvSpPr>
            <a:spLocks noGrp="1"/>
          </p:cNvSpPr>
          <p:nvPr>
            <p:ph type="sldNum" sz="quarter" idx="11"/>
          </p:nvPr>
        </p:nvSpPr>
        <p:spPr bwMode="auto">
          <a:noFill/>
          <a:ln>
            <a:miter lim="800000"/>
            <a:headEnd/>
            <a:tailEnd/>
          </a:ln>
        </p:spPr>
        <p:txBody>
          <a:bodyPr/>
          <a:lstStyle/>
          <a:p>
            <a:fld id="{9834BE08-959F-43C7-B73B-57B3B4EFC744}" type="slidenum">
              <a:rPr lang="fi-FI" altLang="fi-FI" smtClean="0">
                <a:latin typeface="Arial" charset="0"/>
                <a:cs typeface="Arial" charset="0"/>
              </a:rPr>
              <a:pPr/>
              <a:t>18</a:t>
            </a:fld>
            <a:endParaRPr lang="fi-FI" altLang="fi-FI" smtClean="0">
              <a:latin typeface="Arial" charset="0"/>
              <a:cs typeface="Arial" charset="0"/>
            </a:endParaRPr>
          </a:p>
        </p:txBody>
      </p:sp>
      <p:grpSp>
        <p:nvGrpSpPr>
          <p:cNvPr id="38917" name="Ryhmä 1"/>
          <p:cNvGrpSpPr>
            <a:grpSpLocks/>
          </p:cNvGrpSpPr>
          <p:nvPr/>
        </p:nvGrpSpPr>
        <p:grpSpPr bwMode="auto">
          <a:xfrm>
            <a:off x="1311275" y="4086225"/>
            <a:ext cx="2938463" cy="1057275"/>
            <a:chOff x="1311275" y="3551238"/>
            <a:chExt cx="2938463" cy="1057275"/>
          </a:xfrm>
        </p:grpSpPr>
        <p:pic>
          <p:nvPicPr>
            <p:cNvPr id="38918" name="Picture 63" descr="United_Nations_SIN"/>
            <p:cNvPicPr preferRelativeResize="0">
              <a:picLocks noChangeAspect="1" noChangeArrowheads="1"/>
            </p:cNvPicPr>
            <p:nvPr/>
          </p:nvPicPr>
          <p:blipFill>
            <a:blip r:embed="rId3"/>
            <a:srcRect/>
            <a:stretch>
              <a:fillRect/>
            </a:stretch>
          </p:blipFill>
          <p:spPr bwMode="auto">
            <a:xfrm>
              <a:off x="1311275" y="3784600"/>
              <a:ext cx="831850" cy="698500"/>
            </a:xfrm>
            <a:prstGeom prst="rect">
              <a:avLst/>
            </a:prstGeom>
            <a:noFill/>
            <a:ln w="9525">
              <a:noFill/>
              <a:miter lim="800000"/>
              <a:headEnd/>
              <a:tailEnd/>
            </a:ln>
          </p:spPr>
        </p:pic>
        <p:pic>
          <p:nvPicPr>
            <p:cNvPr id="38919" name="Kuva 2"/>
            <p:cNvPicPr>
              <a:picLocks noChangeAspect="1"/>
            </p:cNvPicPr>
            <p:nvPr/>
          </p:nvPicPr>
          <p:blipFill>
            <a:blip r:embed="rId4"/>
            <a:srcRect/>
            <a:stretch>
              <a:fillRect/>
            </a:stretch>
          </p:blipFill>
          <p:spPr bwMode="auto">
            <a:xfrm>
              <a:off x="2438400" y="3551238"/>
              <a:ext cx="627063" cy="1057275"/>
            </a:xfrm>
            <a:prstGeom prst="rect">
              <a:avLst/>
            </a:prstGeom>
            <a:noFill/>
            <a:ln w="9525">
              <a:noFill/>
              <a:miter lim="800000"/>
              <a:headEnd/>
              <a:tailEnd/>
            </a:ln>
          </p:spPr>
        </p:pic>
        <p:pic>
          <p:nvPicPr>
            <p:cNvPr id="38920" name="Kuva 3"/>
            <p:cNvPicPr>
              <a:picLocks noChangeAspect="1"/>
            </p:cNvPicPr>
            <p:nvPr/>
          </p:nvPicPr>
          <p:blipFill>
            <a:blip r:embed="rId5"/>
            <a:srcRect/>
            <a:stretch>
              <a:fillRect/>
            </a:stretch>
          </p:blipFill>
          <p:spPr bwMode="auto">
            <a:xfrm>
              <a:off x="3386138" y="3752850"/>
              <a:ext cx="863600" cy="7302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latshållare för bild 3" descr="UN bild m FBA.jpg"/>
          <p:cNvPicPr>
            <a:picLocks noChangeAspect="1"/>
          </p:cNvPicPr>
          <p:nvPr/>
        </p:nvPicPr>
        <p:blipFill>
          <a:blip r:embed="rId3">
            <a:extLst>
              <a:ext uri="{28A0092B-C50C-407E-A947-70E740481C1C}">
                <a14:useLocalDpi xmlns:a14="http://schemas.microsoft.com/office/drawing/2010/main" val="0"/>
              </a:ext>
            </a:extLst>
          </a:blip>
          <a:srcRect t="1173" b="1173"/>
          <a:stretch>
            <a:fillRect/>
          </a:stretch>
        </p:blipFill>
        <p:spPr bwMode="auto">
          <a:xfrm>
            <a:off x="1089423" y="802481"/>
            <a:ext cx="5475684" cy="404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ruta 3"/>
          <p:cNvSpPr txBox="1">
            <a:spLocks noChangeArrowheads="1"/>
          </p:cNvSpPr>
          <p:nvPr/>
        </p:nvSpPr>
        <p:spPr bwMode="auto">
          <a:xfrm>
            <a:off x="6217444" y="3814763"/>
            <a:ext cx="1582484"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sv-SE" altLang="fi-FI" b="1">
                <a:cs typeface="Arial" panose="020B0604020202020204" pitchFamily="34" charset="0"/>
              </a:rPr>
              <a:t>UNSCR 2086</a:t>
            </a:r>
          </a:p>
          <a:p>
            <a:r>
              <a:rPr lang="sv-SE" altLang="fi-FI">
                <a:cs typeface="Arial" panose="020B0604020202020204" pitchFamily="34" charset="0"/>
              </a:rPr>
              <a:t>21 Jan 2013</a:t>
            </a:r>
          </a:p>
        </p:txBody>
      </p:sp>
      <p:pic>
        <p:nvPicPr>
          <p:cNvPr id="13316" name="Bildobjekt 5" descr="hämta (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9692" y="807706"/>
            <a:ext cx="84653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http://4.bp.blogspot.com/-RQMCjvpCPyI/UFsP6VFcNGI/AAAAAAAAAbI/tUA2Ymc3UeA/s1600/printable_flag_of_NATO.jpg"/>
          <p:cNvPicPr>
            <a:picLocks noChangeAspect="1" noChangeArrowheads="1"/>
          </p:cNvPicPr>
          <p:nvPr/>
        </p:nvPicPr>
        <p:blipFill>
          <a:blip r:embed="rId5" cstate="print">
            <a:extLst>
              <a:ext uri="{28A0092B-C50C-407E-A947-70E740481C1C}">
                <a14:useLocalDpi xmlns:a14="http://schemas.microsoft.com/office/drawing/2010/main" val="0"/>
              </a:ext>
            </a:extLst>
          </a:blip>
          <a:srcRect t="710" b="710"/>
          <a:stretch>
            <a:fillRect/>
          </a:stretch>
        </p:blipFill>
        <p:spPr bwMode="auto">
          <a:xfrm>
            <a:off x="3728442" y="800273"/>
            <a:ext cx="7477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http://www.au.int/en/sites/default/files/u1/flagbakground_7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8579" y="1352723"/>
            <a:ext cx="79652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p:cNvSpPr txBox="1"/>
          <p:nvPr/>
        </p:nvSpPr>
        <p:spPr>
          <a:xfrm>
            <a:off x="1089423" y="247379"/>
            <a:ext cx="7347781" cy="477054"/>
          </a:xfrm>
          <a:prstGeom prst="rect">
            <a:avLst/>
          </a:prstGeom>
          <a:noFill/>
        </p:spPr>
        <p:txBody>
          <a:bodyPr wrap="none" rtlCol="0">
            <a:spAutoFit/>
          </a:bodyPr>
          <a:lstStyle/>
          <a:p>
            <a:r>
              <a:rPr lang="fi-FI" sz="2500" b="1" dirty="0">
                <a:solidFill>
                  <a:schemeClr val="accent1"/>
                </a:solidFill>
                <a:latin typeface="+mj-lt"/>
                <a:ea typeface="+mj-ea"/>
                <a:cs typeface="+mj-cs"/>
              </a:rPr>
              <a:t>Comprehensive </a:t>
            </a:r>
            <a:r>
              <a:rPr lang="fi-FI" sz="2500" b="1" dirty="0" err="1">
                <a:solidFill>
                  <a:schemeClr val="accent1"/>
                </a:solidFill>
                <a:latin typeface="+mj-lt"/>
                <a:ea typeface="+mj-ea"/>
                <a:cs typeface="+mj-cs"/>
              </a:rPr>
              <a:t>Approach</a:t>
            </a:r>
            <a:r>
              <a:rPr lang="fi-FI" sz="2500" b="1" dirty="0">
                <a:solidFill>
                  <a:schemeClr val="accent1"/>
                </a:solidFill>
                <a:latin typeface="+mj-lt"/>
                <a:ea typeface="+mj-ea"/>
                <a:cs typeface="+mj-cs"/>
              </a:rPr>
              <a:t> and Human Security</a:t>
            </a:r>
          </a:p>
        </p:txBody>
      </p:sp>
    </p:spTree>
    <p:extLst>
      <p:ext uri="{BB962C8B-B14F-4D97-AF65-F5344CB8AC3E}">
        <p14:creationId xmlns:p14="http://schemas.microsoft.com/office/powerpoint/2010/main" val="317747180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40962" name="Otsikko 3"/>
          <p:cNvSpPr>
            <a:spLocks noGrp="1"/>
          </p:cNvSpPr>
          <p:nvPr>
            <p:ph type="title"/>
          </p:nvPr>
        </p:nvSpPr>
        <p:spPr/>
        <p:txBody>
          <a:bodyPr/>
          <a:lstStyle/>
          <a:p>
            <a:r>
              <a:rPr lang="fi-FI" altLang="fi-FI" smtClean="0"/>
              <a:t>International Cooperation</a:t>
            </a:r>
          </a:p>
        </p:txBody>
      </p:sp>
      <p:sp>
        <p:nvSpPr>
          <p:cNvPr id="40963" name="Dian numeron paikkamerkki 2"/>
          <p:cNvSpPr>
            <a:spLocks noGrp="1"/>
          </p:cNvSpPr>
          <p:nvPr>
            <p:ph type="sldNum" sz="quarter" idx="11"/>
          </p:nvPr>
        </p:nvSpPr>
        <p:spPr bwMode="auto">
          <a:noFill/>
          <a:ln>
            <a:miter lim="800000"/>
            <a:headEnd/>
            <a:tailEnd/>
          </a:ln>
        </p:spPr>
        <p:txBody>
          <a:bodyPr/>
          <a:lstStyle/>
          <a:p>
            <a:fld id="{CE4B6CE9-2DB5-4691-90BB-184C6BA837FC}" type="slidenum">
              <a:rPr lang="fi-FI" altLang="fi-FI" smtClean="0">
                <a:latin typeface="Arial" charset="0"/>
                <a:cs typeface="Arial" charset="0"/>
              </a:rPr>
              <a:pPr/>
              <a:t>19</a:t>
            </a:fld>
            <a:endParaRPr lang="fi-FI" altLang="fi-FI" smtClean="0">
              <a:latin typeface="Arial" charset="0"/>
              <a:cs typeface="Arial" charset="0"/>
            </a:endParaRPr>
          </a:p>
        </p:txBody>
      </p:sp>
      <p:grpSp>
        <p:nvGrpSpPr>
          <p:cNvPr id="40964" name="Ryhmä 2"/>
          <p:cNvGrpSpPr>
            <a:grpSpLocks/>
          </p:cNvGrpSpPr>
          <p:nvPr/>
        </p:nvGrpSpPr>
        <p:grpSpPr bwMode="auto">
          <a:xfrm>
            <a:off x="2182813" y="954088"/>
            <a:ext cx="5005387" cy="4121150"/>
            <a:chOff x="2182813" y="954088"/>
            <a:chExt cx="5005387" cy="4121150"/>
          </a:xfrm>
        </p:grpSpPr>
        <p:sp>
          <p:nvSpPr>
            <p:cNvPr id="25" name="Ellipsi 24"/>
            <p:cNvSpPr/>
            <p:nvPr/>
          </p:nvSpPr>
          <p:spPr bwMode="auto">
            <a:xfrm>
              <a:off x="2754313" y="1141413"/>
              <a:ext cx="3629025" cy="3627437"/>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 name="Ellipsi 1"/>
            <p:cNvSpPr/>
            <p:nvPr/>
          </p:nvSpPr>
          <p:spPr bwMode="auto">
            <a:xfrm>
              <a:off x="3457575" y="1844675"/>
              <a:ext cx="2222500" cy="2222500"/>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35" name="Suorakulmio 34"/>
            <p:cNvSpPr/>
            <p:nvPr/>
          </p:nvSpPr>
          <p:spPr bwMode="auto">
            <a:xfrm>
              <a:off x="2263775" y="3300413"/>
              <a:ext cx="933450" cy="52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34" name="Suorakulmio 33"/>
            <p:cNvSpPr/>
            <p:nvPr/>
          </p:nvSpPr>
          <p:spPr bwMode="auto">
            <a:xfrm>
              <a:off x="4125913" y="962025"/>
              <a:ext cx="936625" cy="704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36" name="Suorakulmio 35"/>
            <p:cNvSpPr/>
            <p:nvPr/>
          </p:nvSpPr>
          <p:spPr bwMode="auto">
            <a:xfrm>
              <a:off x="4183063" y="4521200"/>
              <a:ext cx="555625" cy="52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37" name="Suorakulmio 36"/>
            <p:cNvSpPr/>
            <p:nvPr/>
          </p:nvSpPr>
          <p:spPr bwMode="auto">
            <a:xfrm>
              <a:off x="5894388" y="3633788"/>
              <a:ext cx="801687" cy="65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38" name="Suorakulmio 37"/>
            <p:cNvSpPr/>
            <p:nvPr/>
          </p:nvSpPr>
          <p:spPr bwMode="auto">
            <a:xfrm>
              <a:off x="6030913" y="2157413"/>
              <a:ext cx="846137" cy="735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39" name="Suorakulmio 38"/>
            <p:cNvSpPr/>
            <p:nvPr/>
          </p:nvSpPr>
          <p:spPr bwMode="auto">
            <a:xfrm>
              <a:off x="6018213" y="3051175"/>
              <a:ext cx="84455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40" name="Suorakulmio 39"/>
            <p:cNvSpPr/>
            <p:nvPr/>
          </p:nvSpPr>
          <p:spPr bwMode="auto">
            <a:xfrm>
              <a:off x="2182813" y="2457450"/>
              <a:ext cx="846137" cy="658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41" name="Suorakulmio 40"/>
            <p:cNvSpPr/>
            <p:nvPr/>
          </p:nvSpPr>
          <p:spPr bwMode="auto">
            <a:xfrm rot="17916346">
              <a:off x="3676650" y="3602038"/>
              <a:ext cx="846138"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pic>
          <p:nvPicPr>
            <p:cNvPr id="40975" name="Kuva 50"/>
            <p:cNvPicPr>
              <a:picLocks noChangeAspect="1"/>
            </p:cNvPicPr>
            <p:nvPr/>
          </p:nvPicPr>
          <p:blipFill>
            <a:blip r:embed="rId3"/>
            <a:srcRect/>
            <a:stretch>
              <a:fillRect/>
            </a:stretch>
          </p:blipFill>
          <p:spPr bwMode="auto">
            <a:xfrm>
              <a:off x="3220410" y="2538929"/>
              <a:ext cx="480032" cy="809795"/>
            </a:xfrm>
            <a:prstGeom prst="rect">
              <a:avLst/>
            </a:prstGeom>
            <a:noFill/>
            <a:ln w="9525">
              <a:noFill/>
              <a:miter lim="800000"/>
              <a:headEnd/>
              <a:tailEnd/>
            </a:ln>
          </p:spPr>
        </p:pic>
        <p:pic>
          <p:nvPicPr>
            <p:cNvPr id="40976" name="Picture 37" descr="NORDEFCO_logo"/>
            <p:cNvPicPr>
              <a:picLocks noChangeAspect="1" noChangeArrowheads="1"/>
            </p:cNvPicPr>
            <p:nvPr/>
          </p:nvPicPr>
          <p:blipFill>
            <a:blip r:embed="rId4"/>
            <a:srcRect/>
            <a:stretch>
              <a:fillRect/>
            </a:stretch>
          </p:blipFill>
          <p:spPr bwMode="auto">
            <a:xfrm>
              <a:off x="6055840" y="3096165"/>
              <a:ext cx="1132360" cy="251583"/>
            </a:xfrm>
            <a:prstGeom prst="rect">
              <a:avLst/>
            </a:prstGeom>
            <a:noFill/>
            <a:ln w="9525">
              <a:noFill/>
              <a:miter lim="800000"/>
              <a:headEnd/>
              <a:tailEnd/>
            </a:ln>
          </p:spPr>
        </p:pic>
        <p:pic>
          <p:nvPicPr>
            <p:cNvPr id="40977" name="Picture 30"/>
            <p:cNvPicPr>
              <a:picLocks noChangeArrowheads="1"/>
            </p:cNvPicPr>
            <p:nvPr/>
          </p:nvPicPr>
          <p:blipFill>
            <a:blip r:embed="rId5"/>
            <a:srcRect/>
            <a:stretch>
              <a:fillRect/>
            </a:stretch>
          </p:blipFill>
          <p:spPr bwMode="auto">
            <a:xfrm>
              <a:off x="4136715" y="4271387"/>
              <a:ext cx="725249" cy="803851"/>
            </a:xfrm>
            <a:prstGeom prst="rect">
              <a:avLst/>
            </a:prstGeom>
            <a:noFill/>
            <a:ln w="9525">
              <a:noFill/>
              <a:miter lim="800000"/>
              <a:headEnd/>
              <a:tailEnd/>
            </a:ln>
          </p:spPr>
        </p:pic>
        <p:pic>
          <p:nvPicPr>
            <p:cNvPr id="40978" name="Picture 31" descr="EASF New Logo"/>
            <p:cNvPicPr>
              <a:picLocks noChangeAspect="1" noChangeArrowheads="1"/>
            </p:cNvPicPr>
            <p:nvPr/>
          </p:nvPicPr>
          <p:blipFill>
            <a:blip r:embed="rId6"/>
            <a:srcRect/>
            <a:stretch>
              <a:fillRect/>
            </a:stretch>
          </p:blipFill>
          <p:spPr bwMode="auto">
            <a:xfrm>
              <a:off x="2918864" y="3951550"/>
              <a:ext cx="746673" cy="733045"/>
            </a:xfrm>
            <a:prstGeom prst="rect">
              <a:avLst/>
            </a:prstGeom>
            <a:noFill/>
            <a:ln w="9525">
              <a:noFill/>
              <a:miter lim="800000"/>
              <a:headEnd/>
              <a:tailEnd/>
            </a:ln>
          </p:spPr>
        </p:pic>
        <p:pic>
          <p:nvPicPr>
            <p:cNvPr id="40979" name="Picture 42" descr="Natokoulun UUSI 2014 lyhyt logo"/>
            <p:cNvPicPr>
              <a:picLocks noChangeAspect="1" noChangeArrowheads="1"/>
            </p:cNvPicPr>
            <p:nvPr/>
          </p:nvPicPr>
          <p:blipFill>
            <a:blip r:embed="rId7"/>
            <a:srcRect/>
            <a:stretch>
              <a:fillRect/>
            </a:stretch>
          </p:blipFill>
          <p:spPr bwMode="auto">
            <a:xfrm>
              <a:off x="2525642" y="3311403"/>
              <a:ext cx="492876" cy="496635"/>
            </a:xfrm>
            <a:prstGeom prst="rect">
              <a:avLst/>
            </a:prstGeom>
            <a:noFill/>
            <a:ln w="9525">
              <a:noFill/>
              <a:miter lim="800000"/>
              <a:headEnd/>
              <a:tailEnd/>
            </a:ln>
          </p:spPr>
        </p:pic>
        <p:pic>
          <p:nvPicPr>
            <p:cNvPr id="40980" name="Kuva 14"/>
            <p:cNvPicPr>
              <a:picLocks noChangeAspect="1"/>
            </p:cNvPicPr>
            <p:nvPr/>
          </p:nvPicPr>
          <p:blipFill>
            <a:blip r:embed="rId8"/>
            <a:srcRect/>
            <a:stretch>
              <a:fillRect/>
            </a:stretch>
          </p:blipFill>
          <p:spPr bwMode="auto">
            <a:xfrm>
              <a:off x="2240144" y="2410766"/>
              <a:ext cx="711873" cy="711728"/>
            </a:xfrm>
            <a:prstGeom prst="rect">
              <a:avLst/>
            </a:prstGeom>
            <a:noFill/>
            <a:ln w="9525">
              <a:noFill/>
              <a:miter lim="800000"/>
              <a:headEnd/>
              <a:tailEnd/>
            </a:ln>
          </p:spPr>
        </p:pic>
        <p:pic>
          <p:nvPicPr>
            <p:cNvPr id="40981" name="Kuva 37"/>
            <p:cNvPicPr>
              <a:picLocks noChangeAspect="1"/>
            </p:cNvPicPr>
            <p:nvPr/>
          </p:nvPicPr>
          <p:blipFill>
            <a:blip r:embed="rId9"/>
            <a:srcRect/>
            <a:stretch>
              <a:fillRect/>
            </a:stretch>
          </p:blipFill>
          <p:spPr bwMode="auto">
            <a:xfrm>
              <a:off x="4197542" y="2548382"/>
              <a:ext cx="743083" cy="742929"/>
            </a:xfrm>
            <a:prstGeom prst="rect">
              <a:avLst/>
            </a:prstGeom>
            <a:noFill/>
            <a:ln w="9525">
              <a:noFill/>
              <a:miter lim="800000"/>
              <a:headEnd/>
              <a:tailEnd/>
            </a:ln>
          </p:spPr>
        </p:pic>
        <p:pic>
          <p:nvPicPr>
            <p:cNvPr id="40982" name="Kuva 2"/>
            <p:cNvPicPr>
              <a:picLocks noChangeAspect="1"/>
            </p:cNvPicPr>
            <p:nvPr/>
          </p:nvPicPr>
          <p:blipFill>
            <a:blip r:embed="rId10"/>
            <a:srcRect/>
            <a:stretch>
              <a:fillRect/>
            </a:stretch>
          </p:blipFill>
          <p:spPr bwMode="auto">
            <a:xfrm>
              <a:off x="3593966" y="3340908"/>
              <a:ext cx="945413" cy="636662"/>
            </a:xfrm>
            <a:prstGeom prst="rect">
              <a:avLst/>
            </a:prstGeom>
            <a:noFill/>
            <a:ln w="9525">
              <a:noFill/>
              <a:miter lim="800000"/>
              <a:headEnd/>
              <a:tailEnd/>
            </a:ln>
          </p:spPr>
        </p:pic>
        <p:pic>
          <p:nvPicPr>
            <p:cNvPr id="40983" name="Kuva 3"/>
            <p:cNvPicPr>
              <a:picLocks noChangeAspect="1"/>
            </p:cNvPicPr>
            <p:nvPr/>
          </p:nvPicPr>
          <p:blipFill>
            <a:blip r:embed="rId11"/>
            <a:srcRect/>
            <a:stretch>
              <a:fillRect/>
            </a:stretch>
          </p:blipFill>
          <p:spPr bwMode="auto">
            <a:xfrm>
              <a:off x="4811880" y="3252288"/>
              <a:ext cx="1189797" cy="332293"/>
            </a:xfrm>
            <a:prstGeom prst="rect">
              <a:avLst/>
            </a:prstGeom>
            <a:noFill/>
            <a:ln w="9525">
              <a:noFill/>
              <a:miter lim="800000"/>
              <a:headEnd/>
              <a:tailEnd/>
            </a:ln>
          </p:spPr>
        </p:pic>
        <p:pic>
          <p:nvPicPr>
            <p:cNvPr id="40984" name="Kuva 40"/>
            <p:cNvPicPr>
              <a:picLocks noChangeAspect="1"/>
            </p:cNvPicPr>
            <p:nvPr/>
          </p:nvPicPr>
          <p:blipFill>
            <a:blip r:embed="rId12"/>
            <a:srcRect/>
            <a:stretch>
              <a:fillRect/>
            </a:stretch>
          </p:blipFill>
          <p:spPr bwMode="auto">
            <a:xfrm>
              <a:off x="5275482" y="2566213"/>
              <a:ext cx="652154" cy="550099"/>
            </a:xfrm>
            <a:prstGeom prst="rect">
              <a:avLst/>
            </a:prstGeom>
            <a:noFill/>
            <a:ln w="9525">
              <a:noFill/>
              <a:miter lim="800000"/>
              <a:headEnd/>
              <a:tailEnd/>
            </a:ln>
          </p:spPr>
        </p:pic>
        <p:pic>
          <p:nvPicPr>
            <p:cNvPr id="40985" name="Kuva 4"/>
            <p:cNvPicPr>
              <a:picLocks noChangeAspect="1"/>
            </p:cNvPicPr>
            <p:nvPr/>
          </p:nvPicPr>
          <p:blipFill>
            <a:blip r:embed="rId13"/>
            <a:srcRect/>
            <a:stretch>
              <a:fillRect/>
            </a:stretch>
          </p:blipFill>
          <p:spPr bwMode="auto">
            <a:xfrm>
              <a:off x="3563936" y="1911865"/>
              <a:ext cx="579537" cy="561268"/>
            </a:xfrm>
            <a:prstGeom prst="rect">
              <a:avLst/>
            </a:prstGeom>
            <a:noFill/>
            <a:ln w="9525">
              <a:noFill/>
              <a:miter lim="800000"/>
              <a:headEnd/>
              <a:tailEnd/>
            </a:ln>
          </p:spPr>
        </p:pic>
        <p:sp>
          <p:nvSpPr>
            <p:cNvPr id="6" name="Suorakulmio 5"/>
            <p:cNvSpPr/>
            <p:nvPr/>
          </p:nvSpPr>
          <p:spPr bwMode="auto">
            <a:xfrm>
              <a:off x="5953125" y="3624263"/>
              <a:ext cx="862013" cy="523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54000" anchor="ctr">
              <a:spAutoFit/>
            </a:bodyPr>
            <a:lstStyle/>
            <a:p>
              <a:pPr algn="ctr" eaLnBrk="0" hangingPunct="0">
                <a:defRPr/>
              </a:pPr>
              <a:r>
                <a:rPr lang="fi-FI" sz="900" b="1" dirty="0"/>
                <a:t>Crisis </a:t>
              </a:r>
            </a:p>
            <a:p>
              <a:pPr algn="ctr" eaLnBrk="0" hangingPunct="0">
                <a:defRPr/>
              </a:pPr>
              <a:r>
                <a:rPr lang="fi-FI" sz="900" b="1" dirty="0"/>
                <a:t>Management</a:t>
              </a:r>
            </a:p>
            <a:p>
              <a:pPr algn="ctr" eaLnBrk="0" hangingPunct="0">
                <a:defRPr/>
              </a:pPr>
              <a:r>
                <a:rPr lang="fi-FI" sz="900" b="1" dirty="0"/>
                <a:t>Operations</a:t>
              </a:r>
              <a:endParaRPr lang="fi-FI" sz="900" dirty="0"/>
            </a:p>
          </p:txBody>
        </p:sp>
        <p:sp>
          <p:nvSpPr>
            <p:cNvPr id="47" name="Suorakulmio 46"/>
            <p:cNvSpPr/>
            <p:nvPr/>
          </p:nvSpPr>
          <p:spPr bwMode="auto">
            <a:xfrm>
              <a:off x="5064125" y="4427538"/>
              <a:ext cx="727075" cy="231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54000" anchor="ctr">
              <a:spAutoFit/>
            </a:bodyPr>
            <a:lstStyle/>
            <a:p>
              <a:pPr algn="ctr" eaLnBrk="0" hangingPunct="0">
                <a:defRPr/>
              </a:pPr>
              <a:r>
                <a:rPr lang="fi-FI" sz="900" b="1" dirty="0"/>
                <a:t>EAPTC</a:t>
              </a:r>
              <a:endParaRPr lang="fi-FI" sz="900" dirty="0"/>
            </a:p>
          </p:txBody>
        </p:sp>
        <p:sp>
          <p:nvSpPr>
            <p:cNvPr id="52" name="Suorakulmio 51"/>
            <p:cNvSpPr/>
            <p:nvPr/>
          </p:nvSpPr>
          <p:spPr bwMode="auto">
            <a:xfrm>
              <a:off x="2441575" y="2055813"/>
              <a:ext cx="608013" cy="24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54000" anchor="ctr">
              <a:spAutoFit/>
            </a:bodyPr>
            <a:lstStyle/>
            <a:p>
              <a:pPr algn="ctr" eaLnBrk="0" hangingPunct="0"/>
              <a:r>
                <a:rPr lang="fi-FI" sz="900" b="1">
                  <a:solidFill>
                    <a:srgbClr val="FFFFFF"/>
                  </a:solidFill>
                  <a:cs typeface="Arial" charset="0"/>
                </a:rPr>
                <a:t>ESDC</a:t>
              </a:r>
              <a:endParaRPr lang="fi-FI" sz="900">
                <a:solidFill>
                  <a:srgbClr val="FFFFFF"/>
                </a:solidFill>
                <a:cs typeface="Arial" charset="0"/>
              </a:endParaRPr>
            </a:p>
          </p:txBody>
        </p:sp>
        <p:pic>
          <p:nvPicPr>
            <p:cNvPr id="40989" name="Kuva 3"/>
            <p:cNvPicPr>
              <a:picLocks noChangeAspect="1"/>
            </p:cNvPicPr>
            <p:nvPr/>
          </p:nvPicPr>
          <p:blipFill>
            <a:blip r:embed="rId14"/>
            <a:srcRect/>
            <a:stretch>
              <a:fillRect/>
            </a:stretch>
          </p:blipFill>
          <p:spPr bwMode="auto">
            <a:xfrm>
              <a:off x="4682004" y="1812535"/>
              <a:ext cx="632711" cy="612725"/>
            </a:xfrm>
            <a:prstGeom prst="rect">
              <a:avLst/>
            </a:prstGeom>
            <a:noFill/>
            <a:ln w="9525">
              <a:noFill/>
              <a:miter lim="800000"/>
              <a:headEnd/>
              <a:tailEnd/>
            </a:ln>
          </p:spPr>
        </p:pic>
        <p:sp>
          <p:nvSpPr>
            <p:cNvPr id="29" name="Suorakulmio 28"/>
            <p:cNvSpPr/>
            <p:nvPr/>
          </p:nvSpPr>
          <p:spPr bwMode="auto">
            <a:xfrm>
              <a:off x="5473700" y="1338263"/>
              <a:ext cx="981075" cy="88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pic>
          <p:nvPicPr>
            <p:cNvPr id="40991" name="Kuva 6"/>
            <p:cNvPicPr>
              <a:picLocks noChangeAspect="1"/>
            </p:cNvPicPr>
            <p:nvPr/>
          </p:nvPicPr>
          <p:blipFill>
            <a:blip r:embed="rId15"/>
            <a:srcRect/>
            <a:stretch>
              <a:fillRect/>
            </a:stretch>
          </p:blipFill>
          <p:spPr bwMode="auto">
            <a:xfrm>
              <a:off x="5559545" y="1422770"/>
              <a:ext cx="657023" cy="656889"/>
            </a:xfrm>
            <a:prstGeom prst="rect">
              <a:avLst/>
            </a:prstGeom>
            <a:noFill/>
            <a:ln w="9525">
              <a:noFill/>
              <a:miter lim="800000"/>
              <a:headEnd/>
              <a:tailEnd/>
            </a:ln>
          </p:spPr>
        </p:pic>
        <p:sp>
          <p:nvSpPr>
            <p:cNvPr id="30" name="Suorakulmio 29"/>
            <p:cNvSpPr/>
            <p:nvPr/>
          </p:nvSpPr>
          <p:spPr bwMode="auto">
            <a:xfrm>
              <a:off x="2684463" y="1470025"/>
              <a:ext cx="933450"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pic>
          <p:nvPicPr>
            <p:cNvPr id="40993" name="Picture 1" descr="IAPTC logo"/>
            <p:cNvPicPr>
              <a:picLocks noChangeAspect="1" noChangeArrowheads="1"/>
            </p:cNvPicPr>
            <p:nvPr/>
          </p:nvPicPr>
          <p:blipFill>
            <a:blip r:embed="rId16"/>
            <a:srcRect/>
            <a:stretch>
              <a:fillRect/>
            </a:stretch>
          </p:blipFill>
          <p:spPr bwMode="auto">
            <a:xfrm>
              <a:off x="2724262" y="1425288"/>
              <a:ext cx="808307" cy="416503"/>
            </a:xfrm>
            <a:prstGeom prst="rect">
              <a:avLst/>
            </a:prstGeom>
            <a:noFill/>
            <a:ln w="9525">
              <a:noFill/>
              <a:miter lim="800000"/>
              <a:headEnd/>
              <a:tailEnd/>
            </a:ln>
          </p:spPr>
        </p:pic>
        <p:pic>
          <p:nvPicPr>
            <p:cNvPr id="40994" name="Picture 13" descr="United_Nations_SIN"/>
            <p:cNvPicPr>
              <a:picLocks noChangeAspect="1" noChangeArrowheads="1"/>
            </p:cNvPicPr>
            <p:nvPr/>
          </p:nvPicPr>
          <p:blipFill>
            <a:blip r:embed="rId17">
              <a:clrChange>
                <a:clrFrom>
                  <a:srgbClr val="FDFDFD"/>
                </a:clrFrom>
                <a:clrTo>
                  <a:srgbClr val="FDFDFD">
                    <a:alpha val="0"/>
                  </a:srgbClr>
                </a:clrTo>
              </a:clrChange>
            </a:blip>
            <a:srcRect/>
            <a:stretch>
              <a:fillRect/>
            </a:stretch>
          </p:blipFill>
          <p:spPr bwMode="auto">
            <a:xfrm>
              <a:off x="4144163" y="954088"/>
              <a:ext cx="824434" cy="693720"/>
            </a:xfrm>
            <a:prstGeom prst="rect">
              <a:avLst/>
            </a:prstGeom>
            <a:noFill/>
            <a:ln w="9525">
              <a:noFill/>
              <a:miter lim="800000"/>
              <a:headEnd/>
              <a:tailEnd/>
            </a:ln>
          </p:spPr>
        </p:pic>
        <p:pic>
          <p:nvPicPr>
            <p:cNvPr id="40995" name="Kuva 2"/>
            <p:cNvPicPr>
              <a:picLocks noChangeAspect="1"/>
            </p:cNvPicPr>
            <p:nvPr/>
          </p:nvPicPr>
          <p:blipFill>
            <a:blip r:embed="rId18"/>
            <a:srcRect/>
            <a:stretch>
              <a:fillRect/>
            </a:stretch>
          </p:blipFill>
          <p:spPr bwMode="auto">
            <a:xfrm>
              <a:off x="5965269" y="2096398"/>
              <a:ext cx="763889" cy="763733"/>
            </a:xfrm>
            <a:prstGeom prst="rect">
              <a:avLst/>
            </a:prstGeom>
            <a:noFill/>
            <a:ln w="9525">
              <a:noFill/>
              <a:miter lim="800000"/>
              <a:headEnd/>
              <a:tailEnd/>
            </a:ln>
          </p:spPr>
        </p:pic>
      </p:grpSp>
      <p:pic>
        <p:nvPicPr>
          <p:cNvPr id="42" name="Kuva 3"/>
          <p:cNvPicPr>
            <a:picLocks noChangeAspect="1"/>
          </p:cNvPicPr>
          <p:nvPr/>
        </p:nvPicPr>
        <p:blipFill>
          <a:blip r:embed="rId19"/>
          <a:srcRect/>
          <a:stretch>
            <a:fillRect/>
          </a:stretch>
        </p:blipFill>
        <p:spPr bwMode="auto">
          <a:xfrm>
            <a:off x="4725986" y="3779837"/>
            <a:ext cx="954089" cy="2873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3"/>
          <p:cNvSpPr>
            <a:spLocks noGrp="1"/>
          </p:cNvSpPr>
          <p:nvPr>
            <p:ph type="title"/>
          </p:nvPr>
        </p:nvSpPr>
        <p:spPr>
          <a:xfrm>
            <a:off x="1243013" y="219075"/>
            <a:ext cx="5127625" cy="468313"/>
          </a:xfrm>
        </p:spPr>
        <p:txBody>
          <a:bodyPr/>
          <a:lstStyle/>
          <a:p>
            <a:pPr>
              <a:defRPr/>
            </a:pPr>
            <a:r>
              <a:rPr lang="fi-FI" altLang="fi-FI" sz="1750" dirty="0" err="1" smtClean="0"/>
              <a:t>Partnership</a:t>
            </a:r>
            <a:r>
              <a:rPr lang="fi-FI" altLang="fi-FI" sz="1750" dirty="0" smtClean="0"/>
              <a:t> Training and </a:t>
            </a:r>
            <a:r>
              <a:rPr lang="fi-FI" altLang="fi-FI" sz="1750" dirty="0" err="1" smtClean="0"/>
              <a:t>Education</a:t>
            </a:r>
            <a:r>
              <a:rPr lang="fi-FI" altLang="fi-FI" sz="1750" dirty="0" smtClean="0"/>
              <a:t> </a:t>
            </a:r>
            <a:r>
              <a:rPr lang="fi-FI" altLang="fi-FI" sz="1750" dirty="0" err="1" smtClean="0"/>
              <a:t>Centres</a:t>
            </a:r>
            <a:endParaRPr lang="fi-FI" altLang="fi-FI" sz="1750" dirty="0" smtClean="0"/>
          </a:p>
        </p:txBody>
      </p:sp>
      <p:sp>
        <p:nvSpPr>
          <p:cNvPr id="26" name="Rounded Rectangle 5"/>
          <p:cNvSpPr>
            <a:spLocks noChangeArrowheads="1"/>
          </p:cNvSpPr>
          <p:nvPr/>
        </p:nvSpPr>
        <p:spPr bwMode="auto">
          <a:xfrm>
            <a:off x="6562725" y="187325"/>
            <a:ext cx="1754188" cy="306388"/>
          </a:xfrm>
          <a:prstGeom prst="roundRect">
            <a:avLst>
              <a:gd name="adj" fmla="val 0"/>
            </a:avLst>
          </a:prstGeom>
          <a:solidFill>
            <a:schemeClr val="bg1"/>
          </a:solidFill>
          <a:ln w="9525" algn="ctr">
            <a:solidFill>
              <a:srgbClr val="385D8A"/>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00" dirty="0" smtClean="0">
                <a:latin typeface="+mn-lt"/>
                <a:cs typeface="Times New Roman" panose="02020603050405020304" pitchFamily="18" charset="0"/>
              </a:rPr>
              <a:t>Finnish Defence Forces International Centre </a:t>
            </a:r>
            <a:endParaRPr lang="en-US" altLang="fi-FI" sz="600" dirty="0" smtClean="0">
              <a:latin typeface="+mn-lt"/>
              <a:cs typeface="Times New Roman" panose="02020603050405020304" pitchFamily="18" charset="0"/>
            </a:endParaRPr>
          </a:p>
        </p:txBody>
      </p:sp>
      <p:sp>
        <p:nvSpPr>
          <p:cNvPr id="31" name="Rounded Rectangle 21"/>
          <p:cNvSpPr>
            <a:spLocks noChangeArrowheads="1"/>
          </p:cNvSpPr>
          <p:nvPr/>
        </p:nvSpPr>
        <p:spPr bwMode="auto">
          <a:xfrm>
            <a:off x="1311275" y="812800"/>
            <a:ext cx="1439863" cy="306388"/>
          </a:xfrm>
          <a:prstGeom prst="roundRect">
            <a:avLst>
              <a:gd name="adj" fmla="val 0"/>
            </a:avLst>
          </a:prstGeom>
          <a:solidFill>
            <a:schemeClr val="bg1"/>
          </a:solidFill>
          <a:ln w="9525" algn="ctr">
            <a:solidFill>
              <a:srgbClr val="385D8A"/>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50" dirty="0" smtClean="0">
                <a:latin typeface="+mn-lt"/>
                <a:cs typeface="Times New Roman" panose="02020603050405020304" pitchFamily="18" charset="0"/>
              </a:rPr>
              <a:t>Swedish Armed Forces International Centre  </a:t>
            </a:r>
          </a:p>
        </p:txBody>
      </p:sp>
      <p:sp>
        <p:nvSpPr>
          <p:cNvPr id="32" name="Rounded Rectangle 22"/>
          <p:cNvSpPr>
            <a:spLocks noChangeArrowheads="1"/>
          </p:cNvSpPr>
          <p:nvPr/>
        </p:nvSpPr>
        <p:spPr bwMode="auto">
          <a:xfrm>
            <a:off x="1311275" y="1174750"/>
            <a:ext cx="1439863" cy="306388"/>
          </a:xfrm>
          <a:prstGeom prst="roundRect">
            <a:avLst>
              <a:gd name="adj" fmla="val 0"/>
            </a:avLst>
          </a:prstGeom>
          <a:solidFill>
            <a:schemeClr val="bg1"/>
          </a:solidFill>
          <a:ln w="9525" algn="ctr">
            <a:solidFill>
              <a:srgbClr val="FF0000"/>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50" dirty="0" smtClean="0">
                <a:latin typeface="+mn-lt"/>
                <a:cs typeface="Times New Roman" panose="02020603050405020304" pitchFamily="18" charset="0"/>
              </a:rPr>
              <a:t>German Armed Forces United Nations Training Centre</a:t>
            </a:r>
            <a:endParaRPr lang="en-US" altLang="fi-FI" sz="650" dirty="0" smtClean="0">
              <a:latin typeface="+mn-lt"/>
              <a:cs typeface="Times New Roman" panose="02020603050405020304" pitchFamily="18" charset="0"/>
            </a:endParaRPr>
          </a:p>
        </p:txBody>
      </p:sp>
      <p:sp>
        <p:nvSpPr>
          <p:cNvPr id="34" name="Rounded Rectangle 23"/>
          <p:cNvSpPr>
            <a:spLocks noChangeArrowheads="1"/>
          </p:cNvSpPr>
          <p:nvPr/>
        </p:nvSpPr>
        <p:spPr bwMode="auto">
          <a:xfrm>
            <a:off x="1311275" y="1898650"/>
            <a:ext cx="1439863" cy="306388"/>
          </a:xfrm>
          <a:prstGeom prst="roundRect">
            <a:avLst>
              <a:gd name="adj" fmla="val 0"/>
            </a:avLst>
          </a:prstGeom>
          <a:solidFill>
            <a:schemeClr val="bg1"/>
          </a:solidFill>
          <a:ln w="9525" algn="ctr">
            <a:solidFill>
              <a:srgbClr val="FF0000"/>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50" dirty="0" smtClean="0">
                <a:latin typeface="+mn-lt"/>
                <a:cs typeface="Times New Roman" panose="02020603050405020304" pitchFamily="18" charset="0"/>
              </a:rPr>
              <a:t>Defence Academy of the </a:t>
            </a:r>
          </a:p>
          <a:p>
            <a:pPr>
              <a:spcBef>
                <a:spcPct val="0"/>
              </a:spcBef>
              <a:buFont typeface="Arial" panose="020B0604020202020204" pitchFamily="34" charset="0"/>
              <a:buNone/>
              <a:defRPr/>
            </a:pPr>
            <a:r>
              <a:rPr lang="en-GB" altLang="fi-FI" sz="650" dirty="0" smtClean="0">
                <a:latin typeface="+mn-lt"/>
                <a:cs typeface="Times New Roman" panose="02020603050405020304" pitchFamily="18" charset="0"/>
              </a:rPr>
              <a:t>United Kingdom</a:t>
            </a:r>
            <a:endParaRPr lang="en-US" altLang="fi-FI" sz="650" dirty="0" smtClean="0">
              <a:latin typeface="+mn-lt"/>
              <a:cs typeface="Times New Roman" panose="02020603050405020304" pitchFamily="18" charset="0"/>
            </a:endParaRPr>
          </a:p>
        </p:txBody>
      </p:sp>
      <p:sp>
        <p:nvSpPr>
          <p:cNvPr id="35" name="Rounded Rectangle 24"/>
          <p:cNvSpPr>
            <a:spLocks noChangeArrowheads="1"/>
          </p:cNvSpPr>
          <p:nvPr/>
        </p:nvSpPr>
        <p:spPr bwMode="auto">
          <a:xfrm>
            <a:off x="6562725" y="876300"/>
            <a:ext cx="1754188" cy="306388"/>
          </a:xfrm>
          <a:prstGeom prst="roundRect">
            <a:avLst>
              <a:gd name="adj" fmla="val 0"/>
            </a:avLst>
          </a:prstGeom>
          <a:solidFill>
            <a:schemeClr val="bg1"/>
          </a:solidFill>
          <a:ln w="9525" algn="ctr">
            <a:solidFill>
              <a:srgbClr val="FF0000"/>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US" altLang="fi-FI" sz="600" dirty="0" smtClean="0">
                <a:latin typeface="+mn-lt"/>
                <a:cs typeface="Times New Roman" panose="02020603050405020304" pitchFamily="18" charset="0"/>
              </a:rPr>
              <a:t>Slovak Armed Forces Academy of General M. R. </a:t>
            </a:r>
            <a:r>
              <a:rPr lang="en-US" altLang="fi-FI" sz="600" dirty="0" err="1" smtClean="0">
                <a:latin typeface="+mn-lt"/>
                <a:cs typeface="Times New Roman" panose="02020603050405020304" pitchFamily="18" charset="0"/>
              </a:rPr>
              <a:t>Stefanik</a:t>
            </a:r>
            <a:endParaRPr lang="en-US" altLang="fi-FI" sz="600" dirty="0" smtClean="0">
              <a:latin typeface="+mn-lt"/>
              <a:cs typeface="Times New Roman" panose="02020603050405020304" pitchFamily="18" charset="0"/>
            </a:endParaRPr>
          </a:p>
        </p:txBody>
      </p:sp>
      <p:sp>
        <p:nvSpPr>
          <p:cNvPr id="36" name="Rounded Rectangle 25"/>
          <p:cNvSpPr>
            <a:spLocks noChangeArrowheads="1"/>
          </p:cNvSpPr>
          <p:nvPr/>
        </p:nvSpPr>
        <p:spPr bwMode="auto">
          <a:xfrm>
            <a:off x="1311275" y="2620963"/>
            <a:ext cx="1439863" cy="306387"/>
          </a:xfrm>
          <a:prstGeom prst="roundRect">
            <a:avLst>
              <a:gd name="adj" fmla="val 0"/>
            </a:avLst>
          </a:prstGeom>
          <a:solidFill>
            <a:schemeClr val="bg1"/>
          </a:solidFill>
          <a:ln w="9525" algn="ctr">
            <a:solidFill>
              <a:srgbClr val="385D8A"/>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50" dirty="0" smtClean="0">
                <a:latin typeface="+mn-lt"/>
                <a:cs typeface="Times New Roman" panose="02020603050405020304" pitchFamily="18" charset="0"/>
              </a:rPr>
              <a:t>Geneva Centre for Security Policy, Switzerland </a:t>
            </a:r>
            <a:endParaRPr lang="en-US" altLang="fi-FI" sz="650" dirty="0" smtClean="0">
              <a:latin typeface="+mn-lt"/>
              <a:cs typeface="Times New Roman" panose="02020603050405020304" pitchFamily="18" charset="0"/>
            </a:endParaRPr>
          </a:p>
        </p:txBody>
      </p:sp>
      <p:sp>
        <p:nvSpPr>
          <p:cNvPr id="37" name="Rounded Rectangle 26"/>
          <p:cNvSpPr>
            <a:spLocks noChangeArrowheads="1"/>
          </p:cNvSpPr>
          <p:nvPr/>
        </p:nvSpPr>
        <p:spPr bwMode="auto">
          <a:xfrm>
            <a:off x="1311275" y="2259013"/>
            <a:ext cx="1439863" cy="306387"/>
          </a:xfrm>
          <a:prstGeom prst="roundRect">
            <a:avLst>
              <a:gd name="adj" fmla="val 0"/>
            </a:avLst>
          </a:prstGeom>
          <a:solidFill>
            <a:schemeClr val="bg1"/>
          </a:solidFill>
          <a:ln w="9525" algn="ctr">
            <a:solidFill>
              <a:srgbClr val="385D8A"/>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50" dirty="0" smtClean="0">
                <a:latin typeface="+mn-lt"/>
                <a:cs typeface="Times New Roman" panose="02020603050405020304" pitchFamily="18" charset="0"/>
              </a:rPr>
              <a:t>Training Centre Swiss Armed Forces International Command </a:t>
            </a:r>
            <a:endParaRPr lang="en-US" altLang="fi-FI" sz="650" dirty="0" smtClean="0">
              <a:latin typeface="+mn-lt"/>
              <a:cs typeface="Times New Roman" panose="02020603050405020304" pitchFamily="18" charset="0"/>
            </a:endParaRPr>
          </a:p>
        </p:txBody>
      </p:sp>
      <p:sp>
        <p:nvSpPr>
          <p:cNvPr id="38" name="Rounded Rectangle 27"/>
          <p:cNvSpPr>
            <a:spLocks noChangeArrowheads="1"/>
          </p:cNvSpPr>
          <p:nvPr/>
        </p:nvSpPr>
        <p:spPr bwMode="auto">
          <a:xfrm>
            <a:off x="157163" y="3697288"/>
            <a:ext cx="1081087" cy="306387"/>
          </a:xfrm>
          <a:prstGeom prst="roundRect">
            <a:avLst>
              <a:gd name="adj" fmla="val 0"/>
            </a:avLst>
          </a:prstGeom>
          <a:solidFill>
            <a:schemeClr val="bg1"/>
          </a:solidFill>
          <a:ln w="9525" algn="ctr">
            <a:solidFill>
              <a:srgbClr val="FF0000"/>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00" dirty="0" smtClean="0">
                <a:latin typeface="+mn-lt"/>
                <a:cs typeface="Times New Roman" panose="02020603050405020304" pitchFamily="18" charset="0"/>
              </a:rPr>
              <a:t>Naval Postgraduate School, United States </a:t>
            </a:r>
            <a:endParaRPr lang="en-US" altLang="fi-FI" sz="600" dirty="0" smtClean="0">
              <a:latin typeface="+mn-lt"/>
              <a:cs typeface="Times New Roman" panose="02020603050405020304" pitchFamily="18" charset="0"/>
            </a:endParaRPr>
          </a:p>
        </p:txBody>
      </p:sp>
      <p:sp>
        <p:nvSpPr>
          <p:cNvPr id="39" name="Rounded Rectangle 28"/>
          <p:cNvSpPr>
            <a:spLocks noChangeArrowheads="1"/>
          </p:cNvSpPr>
          <p:nvPr/>
        </p:nvSpPr>
        <p:spPr bwMode="auto">
          <a:xfrm>
            <a:off x="1311275" y="1536700"/>
            <a:ext cx="1439863" cy="306388"/>
          </a:xfrm>
          <a:prstGeom prst="roundRect">
            <a:avLst>
              <a:gd name="adj" fmla="val 0"/>
            </a:avLst>
          </a:prstGeom>
          <a:solidFill>
            <a:schemeClr val="bg1"/>
          </a:solidFill>
          <a:ln w="9525" algn="ctr">
            <a:solidFill>
              <a:srgbClr val="385D8A"/>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50" dirty="0" smtClean="0">
                <a:latin typeface="+mn-lt"/>
                <a:cs typeface="Times New Roman" panose="02020603050405020304" pitchFamily="18" charset="0"/>
              </a:rPr>
              <a:t>Austrian Armed Forces</a:t>
            </a:r>
            <a:br>
              <a:rPr lang="en-GB" altLang="fi-FI" sz="650" dirty="0" smtClean="0">
                <a:latin typeface="+mn-lt"/>
                <a:cs typeface="Times New Roman" panose="02020603050405020304" pitchFamily="18" charset="0"/>
              </a:rPr>
            </a:br>
            <a:r>
              <a:rPr lang="en-GB" altLang="fi-FI" sz="650" dirty="0" smtClean="0">
                <a:latin typeface="+mn-lt"/>
                <a:cs typeface="Times New Roman" panose="02020603050405020304" pitchFamily="18" charset="0"/>
              </a:rPr>
              <a:t>International Centre </a:t>
            </a:r>
            <a:endParaRPr lang="en-US" altLang="fi-FI" sz="650" dirty="0" smtClean="0">
              <a:latin typeface="+mn-lt"/>
              <a:cs typeface="Times New Roman" panose="02020603050405020304" pitchFamily="18" charset="0"/>
            </a:endParaRPr>
          </a:p>
        </p:txBody>
      </p:sp>
      <p:sp>
        <p:nvSpPr>
          <p:cNvPr id="40" name="Rounded Rectangle 29"/>
          <p:cNvSpPr>
            <a:spLocks noChangeArrowheads="1"/>
          </p:cNvSpPr>
          <p:nvPr/>
        </p:nvSpPr>
        <p:spPr bwMode="auto">
          <a:xfrm>
            <a:off x="1311275" y="2982913"/>
            <a:ext cx="1439863" cy="304800"/>
          </a:xfrm>
          <a:prstGeom prst="roundRect">
            <a:avLst>
              <a:gd name="adj" fmla="val 0"/>
            </a:avLst>
          </a:prstGeom>
          <a:solidFill>
            <a:schemeClr val="bg1"/>
          </a:solidFill>
          <a:ln w="9525" algn="ctr">
            <a:solidFill>
              <a:srgbClr val="FF0000"/>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50" dirty="0" smtClean="0">
                <a:latin typeface="+mn-lt"/>
                <a:cs typeface="Times New Roman" panose="02020603050405020304" pitchFamily="18" charset="0"/>
              </a:rPr>
              <a:t>Slovenian PFP Language</a:t>
            </a:r>
            <a:br>
              <a:rPr lang="en-GB" altLang="fi-FI" sz="650" dirty="0" smtClean="0">
                <a:latin typeface="+mn-lt"/>
                <a:cs typeface="Times New Roman" panose="02020603050405020304" pitchFamily="18" charset="0"/>
              </a:rPr>
            </a:br>
            <a:r>
              <a:rPr lang="en-GB" altLang="fi-FI" sz="650" dirty="0" smtClean="0">
                <a:latin typeface="+mn-lt"/>
                <a:cs typeface="Times New Roman" panose="02020603050405020304" pitchFamily="18" charset="0"/>
              </a:rPr>
              <a:t>Training Centre</a:t>
            </a:r>
            <a:endParaRPr lang="en-US" altLang="fi-FI" sz="650" dirty="0" smtClean="0">
              <a:latin typeface="+mn-lt"/>
              <a:cs typeface="Times New Roman" panose="02020603050405020304" pitchFamily="18" charset="0"/>
            </a:endParaRPr>
          </a:p>
        </p:txBody>
      </p:sp>
      <p:sp>
        <p:nvSpPr>
          <p:cNvPr id="41" name="Rounded Rectangle 30"/>
          <p:cNvSpPr>
            <a:spLocks noChangeArrowheads="1"/>
          </p:cNvSpPr>
          <p:nvPr/>
        </p:nvSpPr>
        <p:spPr bwMode="auto">
          <a:xfrm>
            <a:off x="1311275" y="3343275"/>
            <a:ext cx="1439863" cy="306388"/>
          </a:xfrm>
          <a:prstGeom prst="roundRect">
            <a:avLst>
              <a:gd name="adj" fmla="val 0"/>
            </a:avLst>
          </a:prstGeom>
          <a:solidFill>
            <a:schemeClr val="bg1"/>
          </a:solidFill>
          <a:ln w="9525" algn="ctr">
            <a:solidFill>
              <a:srgbClr val="FF0000"/>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US" altLang="fi-FI" sz="650" dirty="0" smtClean="0">
                <a:latin typeface="+mn-lt"/>
                <a:cs typeface="Times New Roman" panose="02020603050405020304" pitchFamily="18" charset="0"/>
              </a:rPr>
              <a:t>International Institute of Humanitarian Law, Italy</a:t>
            </a:r>
          </a:p>
        </p:txBody>
      </p:sp>
      <p:sp>
        <p:nvSpPr>
          <p:cNvPr id="42" name="Rounded Rectangle 31"/>
          <p:cNvSpPr>
            <a:spLocks noChangeArrowheads="1"/>
          </p:cNvSpPr>
          <p:nvPr/>
        </p:nvSpPr>
        <p:spPr bwMode="auto">
          <a:xfrm>
            <a:off x="3082925" y="4697413"/>
            <a:ext cx="1547813" cy="304800"/>
          </a:xfrm>
          <a:prstGeom prst="roundRect">
            <a:avLst>
              <a:gd name="adj" fmla="val 0"/>
            </a:avLst>
          </a:prstGeom>
          <a:solidFill>
            <a:schemeClr val="bg1"/>
          </a:solidFill>
          <a:ln w="9525" algn="ctr">
            <a:solidFill>
              <a:srgbClr val="FF0000"/>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00" dirty="0" smtClean="0">
                <a:latin typeface="+mn-lt"/>
                <a:cs typeface="Times New Roman" panose="02020603050405020304" pitchFamily="18" charset="0"/>
              </a:rPr>
              <a:t>Hellenic Multinational Peace Support Operations Training Centre, Greece</a:t>
            </a:r>
            <a:endParaRPr lang="en-US" altLang="fi-FI" sz="600" dirty="0" smtClean="0">
              <a:latin typeface="+mn-lt"/>
              <a:cs typeface="Times New Roman" panose="02020603050405020304" pitchFamily="18" charset="0"/>
            </a:endParaRPr>
          </a:p>
        </p:txBody>
      </p:sp>
      <p:sp>
        <p:nvSpPr>
          <p:cNvPr id="43" name="Rounded Rectangle 33"/>
          <p:cNvSpPr>
            <a:spLocks noChangeArrowheads="1"/>
          </p:cNvSpPr>
          <p:nvPr/>
        </p:nvSpPr>
        <p:spPr bwMode="auto">
          <a:xfrm>
            <a:off x="6562725" y="3979863"/>
            <a:ext cx="1754188" cy="304800"/>
          </a:xfrm>
          <a:prstGeom prst="roundRect">
            <a:avLst>
              <a:gd name="adj" fmla="val 0"/>
            </a:avLst>
          </a:prstGeom>
          <a:solidFill>
            <a:schemeClr val="bg1"/>
          </a:solidFill>
          <a:ln w="9525" algn="ctr">
            <a:solidFill>
              <a:srgbClr val="385D8A"/>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00" dirty="0" smtClean="0">
                <a:latin typeface="+mn-lt"/>
                <a:cs typeface="Times New Roman" panose="02020603050405020304" pitchFamily="18" charset="0"/>
              </a:rPr>
              <a:t>Jordan Armed Forces </a:t>
            </a:r>
          </a:p>
          <a:p>
            <a:pPr>
              <a:spcBef>
                <a:spcPct val="0"/>
              </a:spcBef>
              <a:buFont typeface="Arial" panose="020B0604020202020204" pitchFamily="34" charset="0"/>
              <a:buNone/>
              <a:defRPr/>
            </a:pPr>
            <a:r>
              <a:rPr lang="en-GB" altLang="fi-FI" sz="600" dirty="0" smtClean="0">
                <a:latin typeface="+mn-lt"/>
                <a:cs typeface="Times New Roman" panose="02020603050405020304" pitchFamily="18" charset="0"/>
              </a:rPr>
              <a:t>Language Institute</a:t>
            </a:r>
            <a:endParaRPr lang="en-US" altLang="fi-FI" sz="600" dirty="0" smtClean="0">
              <a:latin typeface="+mn-lt"/>
              <a:cs typeface="Times New Roman" panose="02020603050405020304" pitchFamily="18" charset="0"/>
            </a:endParaRPr>
          </a:p>
        </p:txBody>
      </p:sp>
      <p:sp>
        <p:nvSpPr>
          <p:cNvPr id="44" name="Rounded Rectangle 34"/>
          <p:cNvSpPr>
            <a:spLocks noChangeArrowheads="1"/>
          </p:cNvSpPr>
          <p:nvPr/>
        </p:nvSpPr>
        <p:spPr bwMode="auto">
          <a:xfrm>
            <a:off x="6562725" y="4668838"/>
            <a:ext cx="1754188" cy="306387"/>
          </a:xfrm>
          <a:prstGeom prst="roundRect">
            <a:avLst>
              <a:gd name="adj" fmla="val 0"/>
            </a:avLst>
          </a:prstGeom>
          <a:solidFill>
            <a:schemeClr val="bg1"/>
          </a:solidFill>
          <a:ln w="9525" algn="ctr">
            <a:solidFill>
              <a:srgbClr val="385D8A"/>
            </a:solidFill>
            <a:round/>
            <a:headEnd/>
            <a:tailEnd/>
          </a:ln>
        </p:spPr>
        <p:txBody>
          <a:bodyPr rIns="36000"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00" dirty="0" smtClean="0">
                <a:latin typeface="+mn-lt"/>
                <a:cs typeface="Times New Roman" panose="02020603050405020304" pitchFamily="18" charset="0"/>
              </a:rPr>
              <a:t>Cairo Centre for  Training on Conflict Resolution and Peacekeeping in Africa, Egypt </a:t>
            </a:r>
            <a:endParaRPr lang="en-US" altLang="fi-FI" sz="600" dirty="0" smtClean="0">
              <a:latin typeface="+mn-lt"/>
              <a:cs typeface="Times New Roman" panose="02020603050405020304" pitchFamily="18" charset="0"/>
            </a:endParaRPr>
          </a:p>
        </p:txBody>
      </p:sp>
      <p:sp>
        <p:nvSpPr>
          <p:cNvPr id="46" name="Rounded Rectangle 35"/>
          <p:cNvSpPr>
            <a:spLocks noChangeArrowheads="1"/>
          </p:cNvSpPr>
          <p:nvPr/>
        </p:nvSpPr>
        <p:spPr bwMode="auto">
          <a:xfrm>
            <a:off x="6562725" y="3289300"/>
            <a:ext cx="1754188" cy="306388"/>
          </a:xfrm>
          <a:prstGeom prst="roundRect">
            <a:avLst>
              <a:gd name="adj" fmla="val 0"/>
            </a:avLst>
          </a:prstGeom>
          <a:solidFill>
            <a:schemeClr val="bg1"/>
          </a:solidFill>
          <a:ln w="9525" algn="ctr">
            <a:solidFill>
              <a:srgbClr val="FF0000"/>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00" smtClean="0">
                <a:latin typeface="+mn-lt"/>
                <a:cs typeface="Times New Roman" panose="02020603050405020304" pitchFamily="18" charset="0"/>
              </a:rPr>
              <a:t>Turkish PFP Training Centre</a:t>
            </a:r>
          </a:p>
        </p:txBody>
      </p:sp>
      <p:sp>
        <p:nvSpPr>
          <p:cNvPr id="48" name="Rounded Rectangle 36"/>
          <p:cNvSpPr>
            <a:spLocks noChangeArrowheads="1"/>
          </p:cNvSpPr>
          <p:nvPr/>
        </p:nvSpPr>
        <p:spPr bwMode="auto">
          <a:xfrm>
            <a:off x="6562725" y="2944813"/>
            <a:ext cx="1754188" cy="306387"/>
          </a:xfrm>
          <a:prstGeom prst="roundRect">
            <a:avLst>
              <a:gd name="adj" fmla="val 0"/>
            </a:avLst>
          </a:prstGeom>
          <a:solidFill>
            <a:schemeClr val="bg1"/>
          </a:solidFill>
          <a:ln w="9525" algn="ctr">
            <a:solidFill>
              <a:srgbClr val="385D8A"/>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00" dirty="0" err="1" smtClean="0">
                <a:latin typeface="+mn-lt"/>
                <a:cs typeface="Times New Roman" panose="02020603050405020304" pitchFamily="18" charset="0"/>
              </a:rPr>
              <a:t>Sachkhere</a:t>
            </a:r>
            <a:r>
              <a:rPr lang="en-GB" altLang="fi-FI" sz="600" dirty="0" smtClean="0">
                <a:latin typeface="+mn-lt"/>
                <a:cs typeface="Times New Roman" panose="02020603050405020304" pitchFamily="18" charset="0"/>
              </a:rPr>
              <a:t> Mountain Training School, Georgia</a:t>
            </a:r>
          </a:p>
        </p:txBody>
      </p:sp>
      <p:sp>
        <p:nvSpPr>
          <p:cNvPr id="49" name="Rounded Rectangle 37"/>
          <p:cNvSpPr>
            <a:spLocks noChangeArrowheads="1"/>
          </p:cNvSpPr>
          <p:nvPr/>
        </p:nvSpPr>
        <p:spPr bwMode="auto">
          <a:xfrm>
            <a:off x="1311275" y="4606925"/>
            <a:ext cx="1439863" cy="395288"/>
          </a:xfrm>
          <a:prstGeom prst="roundRect">
            <a:avLst>
              <a:gd name="adj" fmla="val 0"/>
            </a:avLst>
          </a:prstGeom>
          <a:solidFill>
            <a:schemeClr val="bg1"/>
          </a:solidFill>
          <a:ln w="9525" algn="ctr">
            <a:solidFill>
              <a:srgbClr val="385D8A"/>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50" dirty="0" smtClean="0">
                <a:latin typeface="+mn-lt"/>
                <a:cs typeface="Times New Roman" panose="02020603050405020304" pitchFamily="18" charset="0"/>
              </a:rPr>
              <a:t>Public Affairs Regional Centre, </a:t>
            </a:r>
          </a:p>
          <a:p>
            <a:pPr>
              <a:spcBef>
                <a:spcPct val="0"/>
              </a:spcBef>
              <a:buFont typeface="Arial" panose="020B0604020202020204" pitchFamily="34" charset="0"/>
              <a:buNone/>
              <a:defRPr/>
            </a:pPr>
            <a:r>
              <a:rPr lang="en-US" altLang="fi-FI" sz="650" dirty="0" smtClean="0">
                <a:latin typeface="+mn-lt"/>
                <a:cs typeface="Times New Roman" panose="02020603050405020304" pitchFamily="18" charset="0"/>
              </a:rPr>
              <a:t>The Former Yugoslav Republic of Macedonia</a:t>
            </a:r>
          </a:p>
        </p:txBody>
      </p:sp>
      <p:sp>
        <p:nvSpPr>
          <p:cNvPr id="50" name="Rounded Rectangle 38"/>
          <p:cNvSpPr>
            <a:spLocks noChangeArrowheads="1"/>
          </p:cNvSpPr>
          <p:nvPr/>
        </p:nvSpPr>
        <p:spPr bwMode="auto">
          <a:xfrm>
            <a:off x="1311275" y="4156075"/>
            <a:ext cx="1439863" cy="395288"/>
          </a:xfrm>
          <a:prstGeom prst="roundRect">
            <a:avLst>
              <a:gd name="adj" fmla="val 0"/>
            </a:avLst>
          </a:prstGeom>
          <a:solidFill>
            <a:schemeClr val="bg1"/>
          </a:solidFill>
          <a:ln w="9525" algn="ctr">
            <a:solidFill>
              <a:srgbClr val="385D8A"/>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US" altLang="fi-FI" sz="650" dirty="0" smtClean="0">
                <a:latin typeface="+mn-lt"/>
                <a:cs typeface="Times New Roman" panose="02020603050405020304" pitchFamily="18" charset="0"/>
              </a:rPr>
              <a:t>Chemical, Biological, Radiological and Nuclear Training  Centre,  Serbia</a:t>
            </a:r>
          </a:p>
        </p:txBody>
      </p:sp>
      <p:sp>
        <p:nvSpPr>
          <p:cNvPr id="51" name="Rounded Rectangle 39"/>
          <p:cNvSpPr>
            <a:spLocks noChangeArrowheads="1"/>
          </p:cNvSpPr>
          <p:nvPr/>
        </p:nvSpPr>
        <p:spPr bwMode="auto">
          <a:xfrm>
            <a:off x="6562725" y="2255838"/>
            <a:ext cx="1754188" cy="306387"/>
          </a:xfrm>
          <a:prstGeom prst="roundRect">
            <a:avLst>
              <a:gd name="adj" fmla="val 0"/>
            </a:avLst>
          </a:prstGeom>
          <a:solidFill>
            <a:schemeClr val="bg1"/>
          </a:solidFill>
          <a:ln w="9525" algn="ctr">
            <a:solidFill>
              <a:srgbClr val="385D8A"/>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US" altLang="fi-FI" sz="600" dirty="0" smtClean="0">
                <a:latin typeface="+mn-lt"/>
                <a:cs typeface="Times New Roman" panose="02020603050405020304" pitchFamily="18" charset="0"/>
              </a:rPr>
              <a:t>Partnership for Peace Training Centre of the Army Academy, Kazakhstan </a:t>
            </a:r>
          </a:p>
        </p:txBody>
      </p:sp>
      <p:sp>
        <p:nvSpPr>
          <p:cNvPr id="53" name="Rounded Rectangle 40"/>
          <p:cNvSpPr>
            <a:spLocks noChangeArrowheads="1"/>
          </p:cNvSpPr>
          <p:nvPr/>
        </p:nvSpPr>
        <p:spPr bwMode="auto">
          <a:xfrm>
            <a:off x="4686300" y="4692650"/>
            <a:ext cx="1547813" cy="304800"/>
          </a:xfrm>
          <a:prstGeom prst="roundRect">
            <a:avLst>
              <a:gd name="adj" fmla="val 0"/>
            </a:avLst>
          </a:prstGeom>
          <a:solidFill>
            <a:schemeClr val="bg1"/>
          </a:solidFill>
          <a:ln w="9525" algn="ctr">
            <a:solidFill>
              <a:srgbClr val="385D8A"/>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US" altLang="fi-FI" sz="600" dirty="0" smtClean="0">
                <a:latin typeface="+mn-lt"/>
                <a:cs typeface="Times New Roman" panose="02020603050405020304" pitchFamily="18" charset="0"/>
              </a:rPr>
              <a:t>Foreign Languages Department of the National Military University, Bulgaria</a:t>
            </a:r>
          </a:p>
        </p:txBody>
      </p:sp>
      <p:sp>
        <p:nvSpPr>
          <p:cNvPr id="54" name="Rounded Rectangle 41"/>
          <p:cNvSpPr>
            <a:spLocks noChangeArrowheads="1"/>
          </p:cNvSpPr>
          <p:nvPr/>
        </p:nvSpPr>
        <p:spPr bwMode="auto">
          <a:xfrm>
            <a:off x="6562725" y="1911350"/>
            <a:ext cx="1754188" cy="304800"/>
          </a:xfrm>
          <a:prstGeom prst="roundRect">
            <a:avLst>
              <a:gd name="adj" fmla="val 0"/>
            </a:avLst>
          </a:prstGeom>
          <a:solidFill>
            <a:schemeClr val="bg1"/>
          </a:solidFill>
          <a:ln w="9525" algn="ctr">
            <a:solidFill>
              <a:srgbClr val="385D8A"/>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US" altLang="fi-FI" sz="600" dirty="0" smtClean="0">
                <a:latin typeface="+mn-lt"/>
                <a:cs typeface="Times New Roman" panose="02020603050405020304" pitchFamily="18" charset="0"/>
              </a:rPr>
              <a:t>Continuous Training Centre of the Armed Forces Military Academy, Moldova </a:t>
            </a:r>
          </a:p>
        </p:txBody>
      </p:sp>
      <p:sp>
        <p:nvSpPr>
          <p:cNvPr id="55" name="Rounded Rectangle 42"/>
          <p:cNvSpPr>
            <a:spLocks noChangeArrowheads="1"/>
          </p:cNvSpPr>
          <p:nvPr/>
        </p:nvSpPr>
        <p:spPr bwMode="auto">
          <a:xfrm>
            <a:off x="6562725" y="3635375"/>
            <a:ext cx="1754188" cy="304800"/>
          </a:xfrm>
          <a:prstGeom prst="roundRect">
            <a:avLst>
              <a:gd name="adj" fmla="val 0"/>
            </a:avLst>
          </a:prstGeom>
          <a:solidFill>
            <a:schemeClr val="bg1"/>
          </a:solidFill>
          <a:ln w="9525" algn="ctr">
            <a:solidFill>
              <a:srgbClr val="FF0000"/>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US" altLang="fi-FI" sz="600" dirty="0" smtClean="0">
                <a:latin typeface="+mn-lt"/>
                <a:cs typeface="Times New Roman" panose="02020603050405020304" pitchFamily="18" charset="0"/>
              </a:rPr>
              <a:t>Crisis Management and Multinational Operations Department, Romania</a:t>
            </a:r>
          </a:p>
        </p:txBody>
      </p:sp>
      <p:sp>
        <p:nvSpPr>
          <p:cNvPr id="56" name="Rounded Rectangle 43"/>
          <p:cNvSpPr>
            <a:spLocks noChangeArrowheads="1"/>
          </p:cNvSpPr>
          <p:nvPr/>
        </p:nvSpPr>
        <p:spPr bwMode="auto">
          <a:xfrm>
            <a:off x="6562725" y="2600325"/>
            <a:ext cx="1754188" cy="306388"/>
          </a:xfrm>
          <a:prstGeom prst="roundRect">
            <a:avLst>
              <a:gd name="adj" fmla="val 0"/>
            </a:avLst>
          </a:prstGeom>
          <a:solidFill>
            <a:schemeClr val="bg1"/>
          </a:solidFill>
          <a:ln w="9525" algn="ctr">
            <a:solidFill>
              <a:srgbClr val="FF0000"/>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00" dirty="0" smtClean="0">
                <a:latin typeface="+mn-lt"/>
                <a:cs typeface="Times New Roman" panose="02020603050405020304" pitchFamily="18" charset="0"/>
              </a:rPr>
              <a:t>Regional Department of Defence Resources Management Studies, Romania</a:t>
            </a:r>
            <a:endParaRPr lang="en-US" altLang="fi-FI" sz="600" dirty="0" smtClean="0">
              <a:latin typeface="+mn-lt"/>
              <a:cs typeface="Times New Roman" panose="02020603050405020304" pitchFamily="18" charset="0"/>
            </a:endParaRPr>
          </a:p>
        </p:txBody>
      </p:sp>
      <p:sp>
        <p:nvSpPr>
          <p:cNvPr id="57" name="Rounded Rectangle 44"/>
          <p:cNvSpPr>
            <a:spLocks noChangeArrowheads="1"/>
          </p:cNvSpPr>
          <p:nvPr/>
        </p:nvSpPr>
        <p:spPr bwMode="auto">
          <a:xfrm>
            <a:off x="6562725" y="1220788"/>
            <a:ext cx="1754188" cy="306387"/>
          </a:xfrm>
          <a:prstGeom prst="roundRect">
            <a:avLst>
              <a:gd name="adj" fmla="val 0"/>
            </a:avLst>
          </a:prstGeom>
          <a:solidFill>
            <a:schemeClr val="bg1"/>
          </a:solidFill>
          <a:ln w="9525" algn="ctr">
            <a:solidFill>
              <a:srgbClr val="385D8A"/>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US" altLang="fi-FI" sz="600" dirty="0" smtClean="0">
                <a:latin typeface="+mn-lt"/>
                <a:cs typeface="Times New Roman" panose="02020603050405020304" pitchFamily="18" charset="0"/>
              </a:rPr>
              <a:t>International Peacekeeping and Security Centre</a:t>
            </a:r>
            <a:r>
              <a:rPr lang="en-GB" altLang="fi-FI" sz="600" dirty="0" smtClean="0">
                <a:latin typeface="+mn-lt"/>
                <a:cs typeface="Times New Roman" panose="02020603050405020304" pitchFamily="18" charset="0"/>
              </a:rPr>
              <a:t>, Ukraine</a:t>
            </a:r>
            <a:endParaRPr lang="en-US" altLang="fi-FI" sz="600" dirty="0" smtClean="0">
              <a:latin typeface="+mn-lt"/>
              <a:cs typeface="Times New Roman" panose="02020603050405020304" pitchFamily="18" charset="0"/>
            </a:endParaRPr>
          </a:p>
        </p:txBody>
      </p:sp>
      <p:sp>
        <p:nvSpPr>
          <p:cNvPr id="58" name="Rounded Rectangle 45"/>
          <p:cNvSpPr>
            <a:spLocks noChangeArrowheads="1"/>
          </p:cNvSpPr>
          <p:nvPr/>
        </p:nvSpPr>
        <p:spPr bwMode="auto">
          <a:xfrm>
            <a:off x="1311275" y="3703638"/>
            <a:ext cx="1439863" cy="396875"/>
          </a:xfrm>
          <a:prstGeom prst="roundRect">
            <a:avLst>
              <a:gd name="adj" fmla="val 0"/>
            </a:avLst>
          </a:prstGeom>
          <a:solidFill>
            <a:schemeClr val="bg1"/>
          </a:solidFill>
          <a:ln w="9525" algn="ctr">
            <a:solidFill>
              <a:srgbClr val="385D8A"/>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50" dirty="0" smtClean="0">
                <a:latin typeface="+mn-lt"/>
                <a:cs typeface="Times New Roman" panose="02020603050405020304" pitchFamily="18" charset="0"/>
              </a:rPr>
              <a:t>Peace Support Operations Training Centre, Bosnia and Herzegovina</a:t>
            </a:r>
            <a:endParaRPr lang="en-US" altLang="fi-FI" sz="650" dirty="0" smtClean="0">
              <a:latin typeface="+mn-lt"/>
              <a:cs typeface="Times New Roman" panose="02020603050405020304" pitchFamily="18" charset="0"/>
            </a:endParaRPr>
          </a:p>
        </p:txBody>
      </p:sp>
      <p:sp>
        <p:nvSpPr>
          <p:cNvPr id="59" name="Rounded Rectangle 46"/>
          <p:cNvSpPr>
            <a:spLocks noChangeArrowheads="1"/>
          </p:cNvSpPr>
          <p:nvPr/>
        </p:nvSpPr>
        <p:spPr bwMode="auto">
          <a:xfrm>
            <a:off x="6562725" y="4324350"/>
            <a:ext cx="1754188" cy="306388"/>
          </a:xfrm>
          <a:prstGeom prst="roundRect">
            <a:avLst>
              <a:gd name="adj" fmla="val 0"/>
            </a:avLst>
          </a:prstGeom>
          <a:solidFill>
            <a:schemeClr val="bg1"/>
          </a:solidFill>
          <a:ln w="9525" algn="ctr">
            <a:solidFill>
              <a:srgbClr val="385D8A"/>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US" altLang="fi-FI" sz="600" dirty="0" smtClean="0">
                <a:latin typeface="+mn-lt"/>
                <a:cs typeface="Times New Roman" panose="02020603050405020304" pitchFamily="18" charset="0"/>
              </a:rPr>
              <a:t>Peace Operation Training Centre, Jordan</a:t>
            </a:r>
          </a:p>
        </p:txBody>
      </p:sp>
      <p:sp>
        <p:nvSpPr>
          <p:cNvPr id="108" name="Rounded Rectangle 104"/>
          <p:cNvSpPr>
            <a:spLocks noChangeArrowheads="1"/>
          </p:cNvSpPr>
          <p:nvPr/>
        </p:nvSpPr>
        <p:spPr bwMode="auto">
          <a:xfrm>
            <a:off x="6562725" y="531813"/>
            <a:ext cx="1754188" cy="306387"/>
          </a:xfrm>
          <a:prstGeom prst="roundRect">
            <a:avLst>
              <a:gd name="adj" fmla="val 0"/>
            </a:avLst>
          </a:prstGeom>
          <a:solidFill>
            <a:srgbClr val="FFFFCC"/>
          </a:solidFill>
          <a:ln w="9525" algn="ctr">
            <a:solidFill>
              <a:srgbClr val="FF0000"/>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00" dirty="0" smtClean="0">
                <a:latin typeface="+mn-lt"/>
                <a:cs typeface="Times New Roman" panose="02020603050405020304" pitchFamily="18" charset="0"/>
              </a:rPr>
              <a:t>Partner Language Training </a:t>
            </a:r>
            <a:r>
              <a:rPr lang="en-GB" altLang="fi-FI" sz="600" dirty="0" err="1" smtClean="0">
                <a:latin typeface="+mn-lt"/>
                <a:cs typeface="Times New Roman" panose="02020603050405020304" pitchFamily="18" charset="0"/>
              </a:rPr>
              <a:t>Center</a:t>
            </a:r>
            <a:r>
              <a:rPr lang="en-GB" altLang="fi-FI" sz="600" dirty="0" smtClean="0">
                <a:latin typeface="+mn-lt"/>
                <a:cs typeface="Times New Roman" panose="02020603050405020304" pitchFamily="18" charset="0"/>
              </a:rPr>
              <a:t> Europe, United States </a:t>
            </a:r>
            <a:endParaRPr lang="en-US" altLang="fi-FI" sz="600" dirty="0" smtClean="0">
              <a:latin typeface="+mn-lt"/>
              <a:cs typeface="Times New Roman" panose="02020603050405020304" pitchFamily="18" charset="0"/>
            </a:endParaRPr>
          </a:p>
        </p:txBody>
      </p:sp>
      <p:sp>
        <p:nvSpPr>
          <p:cNvPr id="110" name="Rounded Rectangle 146"/>
          <p:cNvSpPr>
            <a:spLocks noChangeArrowheads="1"/>
          </p:cNvSpPr>
          <p:nvPr/>
        </p:nvSpPr>
        <p:spPr bwMode="auto">
          <a:xfrm>
            <a:off x="157163" y="4083050"/>
            <a:ext cx="1081087" cy="306388"/>
          </a:xfrm>
          <a:prstGeom prst="roundRect">
            <a:avLst>
              <a:gd name="adj" fmla="val 0"/>
            </a:avLst>
          </a:prstGeom>
          <a:solidFill>
            <a:srgbClr val="FFFFCC"/>
          </a:solidFill>
          <a:ln w="9525" algn="ctr">
            <a:solidFill>
              <a:srgbClr val="FF0000"/>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GB" altLang="fi-FI" sz="600" dirty="0" smtClean="0">
                <a:latin typeface="+mn-lt"/>
                <a:cs typeface="Times New Roman" panose="02020603050405020304" pitchFamily="18" charset="0"/>
              </a:rPr>
              <a:t>Joint Special Operations University, United States </a:t>
            </a:r>
            <a:endParaRPr lang="en-US" altLang="fi-FI" sz="600" dirty="0" smtClean="0">
              <a:latin typeface="+mn-lt"/>
              <a:cs typeface="Times New Roman" panose="02020603050405020304" pitchFamily="18" charset="0"/>
            </a:endParaRPr>
          </a:p>
        </p:txBody>
      </p:sp>
      <p:grpSp>
        <p:nvGrpSpPr>
          <p:cNvPr id="43038" name="Ryhmä 292"/>
          <p:cNvGrpSpPr>
            <a:grpSpLocks/>
          </p:cNvGrpSpPr>
          <p:nvPr/>
        </p:nvGrpSpPr>
        <p:grpSpPr bwMode="auto">
          <a:xfrm>
            <a:off x="-125413" y="341313"/>
            <a:ext cx="8709026" cy="4481512"/>
            <a:chOff x="-125314" y="340791"/>
            <a:chExt cx="8708660" cy="4481918"/>
          </a:xfrm>
        </p:grpSpPr>
        <p:cxnSp>
          <p:nvCxnSpPr>
            <p:cNvPr id="43068" name="Straight Arrow Connector 70"/>
            <p:cNvCxnSpPr>
              <a:cxnSpLocks noChangeShapeType="1"/>
              <a:endCxn id="38" idx="1"/>
            </p:cNvCxnSpPr>
            <p:nvPr/>
          </p:nvCxnSpPr>
          <p:spPr bwMode="auto">
            <a:xfrm>
              <a:off x="-125314" y="3780008"/>
              <a:ext cx="282564" cy="70480"/>
            </a:xfrm>
            <a:prstGeom prst="straightConnector1">
              <a:avLst/>
            </a:prstGeom>
            <a:noFill/>
            <a:ln w="7620" cap="sq" algn="ctr">
              <a:solidFill>
                <a:schemeClr val="tx1"/>
              </a:solidFill>
              <a:bevel/>
              <a:headEnd type="none" w="sm" len="sm"/>
              <a:tailEnd type="none" w="sm" len="sm"/>
            </a:ln>
          </p:spPr>
        </p:cxnSp>
        <p:cxnSp>
          <p:nvCxnSpPr>
            <p:cNvPr id="43069" name="Straight Arrow Connector 70"/>
            <p:cNvCxnSpPr>
              <a:cxnSpLocks noChangeShapeType="1"/>
              <a:endCxn id="110" idx="1"/>
            </p:cNvCxnSpPr>
            <p:nvPr/>
          </p:nvCxnSpPr>
          <p:spPr bwMode="auto">
            <a:xfrm>
              <a:off x="-125314" y="4164096"/>
              <a:ext cx="282564" cy="72773"/>
            </a:xfrm>
            <a:prstGeom prst="straightConnector1">
              <a:avLst/>
            </a:prstGeom>
            <a:noFill/>
            <a:ln w="7620" cap="sq" algn="ctr">
              <a:solidFill>
                <a:schemeClr val="tx1"/>
              </a:solidFill>
              <a:bevel/>
              <a:headEnd type="none" w="sm" len="sm"/>
              <a:tailEnd type="none" w="sm" len="sm"/>
            </a:ln>
          </p:spPr>
        </p:cxnSp>
        <p:cxnSp>
          <p:nvCxnSpPr>
            <p:cNvPr id="43070" name="Straight Arrow Connector 68"/>
            <p:cNvCxnSpPr>
              <a:cxnSpLocks noChangeShapeType="1"/>
              <a:stCxn id="32" idx="3"/>
              <a:endCxn id="249" idx="0"/>
            </p:cNvCxnSpPr>
            <p:nvPr/>
          </p:nvCxnSpPr>
          <p:spPr bwMode="auto">
            <a:xfrm>
              <a:off x="2751116" y="1328659"/>
              <a:ext cx="1700142" cy="1356288"/>
            </a:xfrm>
            <a:prstGeom prst="straightConnector1">
              <a:avLst/>
            </a:prstGeom>
            <a:noFill/>
            <a:ln w="7620" cap="sq" algn="ctr">
              <a:solidFill>
                <a:schemeClr val="tx1"/>
              </a:solidFill>
              <a:bevel/>
              <a:headEnd type="none" w="sm" len="sm"/>
              <a:tailEnd type="none" w="sm" len="sm"/>
            </a:ln>
          </p:spPr>
        </p:cxnSp>
        <p:cxnSp>
          <p:nvCxnSpPr>
            <p:cNvPr id="43071" name="Straight Arrow Connector 70"/>
            <p:cNvCxnSpPr>
              <a:cxnSpLocks noChangeShapeType="1"/>
              <a:stCxn id="34" idx="3"/>
              <a:endCxn id="248" idx="0"/>
            </p:cNvCxnSpPr>
            <p:nvPr/>
          </p:nvCxnSpPr>
          <p:spPr bwMode="auto">
            <a:xfrm>
              <a:off x="2751116" y="2051840"/>
              <a:ext cx="1162001" cy="620406"/>
            </a:xfrm>
            <a:prstGeom prst="straightConnector1">
              <a:avLst/>
            </a:prstGeom>
            <a:noFill/>
            <a:ln w="7620" cap="sq" algn="ctr">
              <a:solidFill>
                <a:schemeClr val="tx1"/>
              </a:solidFill>
              <a:bevel/>
              <a:headEnd type="none" w="sm" len="sm"/>
              <a:tailEnd type="none" w="sm" len="sm"/>
            </a:ln>
          </p:spPr>
        </p:cxnSp>
        <p:cxnSp>
          <p:nvCxnSpPr>
            <p:cNvPr id="43072" name="Straight Arrow Connector 73"/>
            <p:cNvCxnSpPr>
              <a:cxnSpLocks noChangeShapeType="1"/>
              <a:stCxn id="108" idx="1"/>
              <a:endCxn id="252" idx="0"/>
            </p:cNvCxnSpPr>
            <p:nvPr/>
          </p:nvCxnSpPr>
          <p:spPr bwMode="auto">
            <a:xfrm flipH="1">
              <a:off x="4454433" y="685310"/>
              <a:ext cx="2108110" cy="2210793"/>
            </a:xfrm>
            <a:prstGeom prst="straightConnector1">
              <a:avLst/>
            </a:prstGeom>
            <a:noFill/>
            <a:ln w="7620" cap="sq" algn="ctr">
              <a:solidFill>
                <a:schemeClr val="tx1"/>
              </a:solidFill>
              <a:bevel/>
              <a:headEnd type="none" w="sm" len="sm"/>
              <a:tailEnd type="none" w="sm" len="sm"/>
            </a:ln>
          </p:spPr>
        </p:cxnSp>
        <p:cxnSp>
          <p:nvCxnSpPr>
            <p:cNvPr id="43073" name="Straight Arrow Connector 105"/>
            <p:cNvCxnSpPr>
              <a:cxnSpLocks noChangeShapeType="1"/>
              <a:endCxn id="26740" idx="1"/>
            </p:cNvCxnSpPr>
            <p:nvPr/>
          </p:nvCxnSpPr>
          <p:spPr bwMode="auto">
            <a:xfrm>
              <a:off x="2750484" y="897987"/>
              <a:ext cx="1858345" cy="1428267"/>
            </a:xfrm>
            <a:prstGeom prst="straightConnector1">
              <a:avLst/>
            </a:prstGeom>
            <a:noFill/>
            <a:ln w="7620" cap="sq" algn="ctr">
              <a:solidFill>
                <a:schemeClr val="tx1"/>
              </a:solidFill>
              <a:bevel/>
              <a:headEnd type="none" w="sm" len="sm"/>
              <a:tailEnd type="none" w="sm" len="sm"/>
            </a:ln>
          </p:spPr>
        </p:cxnSp>
        <p:cxnSp>
          <p:nvCxnSpPr>
            <p:cNvPr id="43074" name="Straight Arrow Connector 105"/>
            <p:cNvCxnSpPr>
              <a:cxnSpLocks noChangeShapeType="1"/>
              <a:stCxn id="26" idx="1"/>
              <a:endCxn id="270" idx="0"/>
            </p:cNvCxnSpPr>
            <p:nvPr/>
          </p:nvCxnSpPr>
          <p:spPr bwMode="auto">
            <a:xfrm flipH="1">
              <a:off x="5056069" y="340791"/>
              <a:ext cx="1506474" cy="1769429"/>
            </a:xfrm>
            <a:prstGeom prst="straightConnector1">
              <a:avLst/>
            </a:prstGeom>
            <a:noFill/>
            <a:ln w="7620" cap="sq" algn="ctr">
              <a:solidFill>
                <a:schemeClr val="tx1"/>
              </a:solidFill>
              <a:bevel/>
              <a:headEnd type="none" w="sm" len="sm"/>
              <a:tailEnd type="none" w="sm" len="sm"/>
            </a:ln>
          </p:spPr>
        </p:cxnSp>
        <p:cxnSp>
          <p:nvCxnSpPr>
            <p:cNvPr id="43075" name="Straight Arrow Connector 70"/>
            <p:cNvCxnSpPr>
              <a:cxnSpLocks noChangeShapeType="1"/>
              <a:stCxn id="36" idx="3"/>
              <a:endCxn id="250" idx="1"/>
            </p:cNvCxnSpPr>
            <p:nvPr/>
          </p:nvCxnSpPr>
          <p:spPr bwMode="auto">
            <a:xfrm>
              <a:off x="2751116" y="2775020"/>
              <a:ext cx="1562034" cy="236981"/>
            </a:xfrm>
            <a:prstGeom prst="straightConnector1">
              <a:avLst/>
            </a:prstGeom>
            <a:noFill/>
            <a:ln w="7620" cap="sq" algn="ctr">
              <a:solidFill>
                <a:schemeClr val="tx1"/>
              </a:solidFill>
              <a:bevel/>
              <a:headEnd type="none" w="sm" len="sm"/>
              <a:tailEnd type="none" w="sm" len="sm"/>
            </a:ln>
          </p:spPr>
        </p:cxnSp>
        <p:cxnSp>
          <p:nvCxnSpPr>
            <p:cNvPr id="43076" name="Straight Arrow Connector 70"/>
            <p:cNvCxnSpPr>
              <a:cxnSpLocks noChangeShapeType="1"/>
              <a:stCxn id="37" idx="3"/>
              <a:endCxn id="251" idx="1"/>
            </p:cNvCxnSpPr>
            <p:nvPr/>
          </p:nvCxnSpPr>
          <p:spPr bwMode="auto">
            <a:xfrm>
              <a:off x="2751116" y="2413429"/>
              <a:ext cx="1663630" cy="589046"/>
            </a:xfrm>
            <a:prstGeom prst="straightConnector1">
              <a:avLst/>
            </a:prstGeom>
            <a:noFill/>
            <a:ln w="7620" cap="sq" algn="ctr">
              <a:solidFill>
                <a:schemeClr val="tx1"/>
              </a:solidFill>
              <a:bevel/>
              <a:headEnd type="none" w="sm" len="sm"/>
              <a:tailEnd type="none" w="sm" len="sm"/>
            </a:ln>
          </p:spPr>
        </p:cxnSp>
        <p:cxnSp>
          <p:nvCxnSpPr>
            <p:cNvPr id="43077" name="Straight Arrow Connector 70"/>
            <p:cNvCxnSpPr>
              <a:cxnSpLocks noChangeShapeType="1"/>
              <a:stCxn id="39" idx="3"/>
              <a:endCxn id="253" idx="1"/>
            </p:cNvCxnSpPr>
            <p:nvPr/>
          </p:nvCxnSpPr>
          <p:spPr bwMode="auto">
            <a:xfrm>
              <a:off x="2751116" y="1690250"/>
              <a:ext cx="1874758" cy="1302700"/>
            </a:xfrm>
            <a:prstGeom prst="straightConnector1">
              <a:avLst/>
            </a:prstGeom>
            <a:noFill/>
            <a:ln w="7620" cap="sq" algn="ctr">
              <a:solidFill>
                <a:schemeClr val="tx1"/>
              </a:solidFill>
              <a:bevel/>
              <a:headEnd type="none" w="sm" len="sm"/>
              <a:tailEnd type="none" w="sm" len="sm"/>
            </a:ln>
          </p:spPr>
        </p:cxnSp>
        <p:cxnSp>
          <p:nvCxnSpPr>
            <p:cNvPr id="43078" name="Straight Arrow Connector 70"/>
            <p:cNvCxnSpPr>
              <a:cxnSpLocks noChangeShapeType="1"/>
              <a:stCxn id="40" idx="3"/>
              <a:endCxn id="254" idx="1"/>
            </p:cNvCxnSpPr>
            <p:nvPr/>
          </p:nvCxnSpPr>
          <p:spPr bwMode="auto">
            <a:xfrm flipV="1">
              <a:off x="2751116" y="3075507"/>
              <a:ext cx="1874758" cy="60308"/>
            </a:xfrm>
            <a:prstGeom prst="straightConnector1">
              <a:avLst/>
            </a:prstGeom>
            <a:noFill/>
            <a:ln w="7620" cap="sq" algn="ctr">
              <a:solidFill>
                <a:schemeClr val="tx1"/>
              </a:solidFill>
              <a:bevel/>
              <a:headEnd type="none" w="sm" len="sm"/>
              <a:tailEnd type="none" w="sm" len="sm"/>
            </a:ln>
          </p:spPr>
        </p:cxnSp>
        <p:cxnSp>
          <p:nvCxnSpPr>
            <p:cNvPr id="43079" name="Straight Arrow Connector 70"/>
            <p:cNvCxnSpPr>
              <a:cxnSpLocks noChangeShapeType="1"/>
              <a:stCxn id="41" idx="3"/>
              <a:endCxn id="255" idx="1"/>
            </p:cNvCxnSpPr>
            <p:nvPr/>
          </p:nvCxnSpPr>
          <p:spPr bwMode="auto">
            <a:xfrm flipV="1">
              <a:off x="2751116" y="3233477"/>
              <a:ext cx="1758876" cy="263135"/>
            </a:xfrm>
            <a:prstGeom prst="straightConnector1">
              <a:avLst/>
            </a:prstGeom>
            <a:noFill/>
            <a:ln w="7620" cap="sq" algn="ctr">
              <a:solidFill>
                <a:schemeClr val="tx1"/>
              </a:solidFill>
              <a:bevel/>
              <a:headEnd type="none" w="sm" len="sm"/>
              <a:tailEnd type="none" w="sm" len="sm"/>
            </a:ln>
          </p:spPr>
        </p:cxnSp>
        <p:cxnSp>
          <p:nvCxnSpPr>
            <p:cNvPr id="43080" name="Straight Arrow Connector 70"/>
            <p:cNvCxnSpPr>
              <a:cxnSpLocks noChangeShapeType="1"/>
              <a:stCxn id="58" idx="3"/>
              <a:endCxn id="257" idx="1"/>
            </p:cNvCxnSpPr>
            <p:nvPr/>
          </p:nvCxnSpPr>
          <p:spPr bwMode="auto">
            <a:xfrm flipV="1">
              <a:off x="2751116" y="3173941"/>
              <a:ext cx="2050964" cy="729510"/>
            </a:xfrm>
            <a:prstGeom prst="straightConnector1">
              <a:avLst/>
            </a:prstGeom>
            <a:noFill/>
            <a:ln w="7620" cap="sq" algn="ctr">
              <a:solidFill>
                <a:schemeClr val="tx1"/>
              </a:solidFill>
              <a:bevel/>
              <a:headEnd type="none" w="sm" len="sm"/>
              <a:tailEnd type="none" w="sm" len="sm"/>
            </a:ln>
          </p:spPr>
        </p:cxnSp>
        <p:cxnSp>
          <p:nvCxnSpPr>
            <p:cNvPr id="43081" name="Straight Arrow Connector 70"/>
            <p:cNvCxnSpPr>
              <a:cxnSpLocks noChangeShapeType="1"/>
              <a:stCxn id="42" idx="0"/>
              <a:endCxn id="260" idx="2"/>
            </p:cNvCxnSpPr>
            <p:nvPr/>
          </p:nvCxnSpPr>
          <p:spPr bwMode="auto">
            <a:xfrm flipV="1">
              <a:off x="3856764" y="3485119"/>
              <a:ext cx="1189781" cy="1212960"/>
            </a:xfrm>
            <a:prstGeom prst="straightConnector1">
              <a:avLst/>
            </a:prstGeom>
            <a:noFill/>
            <a:ln w="7620" cap="sq" algn="ctr">
              <a:solidFill>
                <a:schemeClr val="tx1"/>
              </a:solidFill>
              <a:bevel/>
              <a:headEnd type="none" w="sm" len="sm"/>
              <a:tailEnd type="none" w="sm" len="sm"/>
            </a:ln>
          </p:spPr>
        </p:cxnSp>
        <p:cxnSp>
          <p:nvCxnSpPr>
            <p:cNvPr id="43082" name="Straight Arrow Connector 70"/>
            <p:cNvCxnSpPr>
              <a:cxnSpLocks noChangeShapeType="1"/>
              <a:stCxn id="44" idx="1"/>
              <a:endCxn id="271" idx="2"/>
            </p:cNvCxnSpPr>
            <p:nvPr/>
          </p:nvCxnSpPr>
          <p:spPr bwMode="auto">
            <a:xfrm flipH="1" flipV="1">
              <a:off x="5503725" y="4207496"/>
              <a:ext cx="1058818" cy="615213"/>
            </a:xfrm>
            <a:prstGeom prst="straightConnector1">
              <a:avLst/>
            </a:prstGeom>
            <a:noFill/>
            <a:ln w="7620" cap="sq" algn="ctr">
              <a:solidFill>
                <a:schemeClr val="tx1"/>
              </a:solidFill>
              <a:bevel/>
              <a:headEnd type="none" w="sm" len="sm"/>
              <a:tailEnd type="none" w="sm" len="sm"/>
            </a:ln>
          </p:spPr>
        </p:cxnSp>
        <p:cxnSp>
          <p:nvCxnSpPr>
            <p:cNvPr id="43083" name="Straight Arrow Connector 70"/>
            <p:cNvCxnSpPr>
              <a:cxnSpLocks noChangeShapeType="1"/>
              <a:stCxn id="59" idx="1"/>
              <a:endCxn id="269" idx="2"/>
            </p:cNvCxnSpPr>
            <p:nvPr/>
          </p:nvCxnSpPr>
          <p:spPr bwMode="auto">
            <a:xfrm flipH="1" flipV="1">
              <a:off x="5806132" y="4043970"/>
              <a:ext cx="756411" cy="434220"/>
            </a:xfrm>
            <a:prstGeom prst="straightConnector1">
              <a:avLst/>
            </a:prstGeom>
            <a:noFill/>
            <a:ln w="7620" cap="sq" algn="ctr">
              <a:solidFill>
                <a:schemeClr val="tx1"/>
              </a:solidFill>
              <a:bevel/>
              <a:headEnd type="none" w="sm" len="sm"/>
              <a:tailEnd type="none" w="sm" len="sm"/>
            </a:ln>
          </p:spPr>
        </p:cxnSp>
        <p:cxnSp>
          <p:nvCxnSpPr>
            <p:cNvPr id="43084" name="Straight Arrow Connector 70"/>
            <p:cNvCxnSpPr>
              <a:cxnSpLocks noChangeShapeType="1"/>
              <a:stCxn id="43" idx="1"/>
              <a:endCxn id="268" idx="3"/>
            </p:cNvCxnSpPr>
            <p:nvPr/>
          </p:nvCxnSpPr>
          <p:spPr bwMode="auto">
            <a:xfrm flipH="1" flipV="1">
              <a:off x="5856136" y="3964588"/>
              <a:ext cx="706407" cy="168290"/>
            </a:xfrm>
            <a:prstGeom prst="straightConnector1">
              <a:avLst/>
            </a:prstGeom>
            <a:noFill/>
            <a:ln w="7620" cap="sq" algn="ctr">
              <a:solidFill>
                <a:schemeClr val="tx1"/>
              </a:solidFill>
              <a:bevel/>
              <a:headEnd type="none" w="sm" len="sm"/>
              <a:tailEnd type="none" w="sm" len="sm"/>
            </a:ln>
          </p:spPr>
        </p:cxnSp>
        <p:cxnSp>
          <p:nvCxnSpPr>
            <p:cNvPr id="43085" name="Straight Arrow Connector 70"/>
            <p:cNvCxnSpPr>
              <a:cxnSpLocks noChangeShapeType="1"/>
              <a:stCxn id="46" idx="1"/>
              <a:endCxn id="266" idx="3"/>
            </p:cNvCxnSpPr>
            <p:nvPr/>
          </p:nvCxnSpPr>
          <p:spPr bwMode="auto">
            <a:xfrm flipH="1" flipV="1">
              <a:off x="5749777" y="3439871"/>
              <a:ext cx="812766" cy="3175"/>
            </a:xfrm>
            <a:prstGeom prst="straightConnector1">
              <a:avLst/>
            </a:prstGeom>
            <a:noFill/>
            <a:ln w="7620" cap="sq" algn="ctr">
              <a:solidFill>
                <a:schemeClr val="tx1"/>
              </a:solidFill>
              <a:bevel/>
              <a:headEnd type="none" w="sm" len="sm"/>
              <a:tailEnd type="none" w="sm" len="sm"/>
            </a:ln>
          </p:spPr>
        </p:cxnSp>
        <p:cxnSp>
          <p:nvCxnSpPr>
            <p:cNvPr id="43086" name="Straight Arrow Connector 70"/>
            <p:cNvCxnSpPr>
              <a:cxnSpLocks noChangeShapeType="1"/>
              <a:stCxn id="48" idx="1"/>
              <a:endCxn id="267" idx="3"/>
            </p:cNvCxnSpPr>
            <p:nvPr/>
          </p:nvCxnSpPr>
          <p:spPr bwMode="auto">
            <a:xfrm flipH="1">
              <a:off x="6135524" y="3098528"/>
              <a:ext cx="427019" cy="216714"/>
            </a:xfrm>
            <a:prstGeom prst="straightConnector1">
              <a:avLst/>
            </a:prstGeom>
            <a:noFill/>
            <a:ln w="7620" cap="sq" algn="ctr">
              <a:solidFill>
                <a:schemeClr val="tx1"/>
              </a:solidFill>
              <a:bevel/>
              <a:headEnd type="none" w="sm" len="sm"/>
              <a:tailEnd type="none" w="sm" len="sm"/>
            </a:ln>
          </p:spPr>
        </p:cxnSp>
        <p:cxnSp>
          <p:nvCxnSpPr>
            <p:cNvPr id="43087" name="Straight Arrow Connector 105"/>
            <p:cNvCxnSpPr>
              <a:cxnSpLocks noChangeShapeType="1"/>
              <a:stCxn id="57" idx="1"/>
              <a:endCxn id="265" idx="3"/>
            </p:cNvCxnSpPr>
            <p:nvPr/>
          </p:nvCxnSpPr>
          <p:spPr bwMode="auto">
            <a:xfrm flipH="1">
              <a:off x="5162427" y="1374347"/>
              <a:ext cx="1400116" cy="1475714"/>
            </a:xfrm>
            <a:prstGeom prst="straightConnector1">
              <a:avLst/>
            </a:prstGeom>
            <a:noFill/>
            <a:ln w="7620" cap="sq" algn="ctr">
              <a:solidFill>
                <a:schemeClr val="tx1"/>
              </a:solidFill>
              <a:bevel/>
              <a:headEnd type="none" w="sm" len="sm"/>
              <a:tailEnd type="none" w="sm" len="sm"/>
            </a:ln>
          </p:spPr>
        </p:cxnSp>
        <p:cxnSp>
          <p:nvCxnSpPr>
            <p:cNvPr id="43088" name="Straight Arrow Connector 105"/>
            <p:cNvCxnSpPr>
              <a:cxnSpLocks noChangeShapeType="1"/>
              <a:stCxn id="56" idx="1"/>
              <a:endCxn id="263" idx="3"/>
            </p:cNvCxnSpPr>
            <p:nvPr/>
          </p:nvCxnSpPr>
          <p:spPr bwMode="auto">
            <a:xfrm flipH="1">
              <a:off x="5211638" y="2754009"/>
              <a:ext cx="1350905" cy="291333"/>
            </a:xfrm>
            <a:prstGeom prst="straightConnector1">
              <a:avLst/>
            </a:prstGeom>
            <a:noFill/>
            <a:ln w="7620" cap="sq" algn="ctr">
              <a:solidFill>
                <a:schemeClr val="tx1"/>
              </a:solidFill>
              <a:bevel/>
              <a:headEnd type="none" w="sm" len="sm"/>
              <a:tailEnd type="none" w="sm" len="sm"/>
            </a:ln>
          </p:spPr>
        </p:cxnSp>
        <p:cxnSp>
          <p:nvCxnSpPr>
            <p:cNvPr id="43089" name="Straight Arrow Connector 105"/>
            <p:cNvCxnSpPr>
              <a:cxnSpLocks noChangeShapeType="1"/>
              <a:stCxn id="55" idx="1"/>
              <a:endCxn id="262" idx="3"/>
            </p:cNvCxnSpPr>
            <p:nvPr/>
          </p:nvCxnSpPr>
          <p:spPr bwMode="auto">
            <a:xfrm flipH="1" flipV="1">
              <a:off x="5160840" y="3084239"/>
              <a:ext cx="1401703" cy="704120"/>
            </a:xfrm>
            <a:prstGeom prst="straightConnector1">
              <a:avLst/>
            </a:prstGeom>
            <a:noFill/>
            <a:ln w="7620" cap="sq" algn="ctr">
              <a:solidFill>
                <a:schemeClr val="tx1"/>
              </a:solidFill>
              <a:bevel/>
              <a:headEnd type="none" w="sm" len="sm"/>
              <a:tailEnd type="none" w="sm" len="sm"/>
            </a:ln>
          </p:spPr>
        </p:cxnSp>
        <p:cxnSp>
          <p:nvCxnSpPr>
            <p:cNvPr id="43090" name="Straight Arrow Connector 105"/>
            <p:cNvCxnSpPr>
              <a:cxnSpLocks noChangeShapeType="1"/>
              <a:stCxn id="54" idx="1"/>
              <a:endCxn id="264" idx="0"/>
            </p:cNvCxnSpPr>
            <p:nvPr/>
          </p:nvCxnSpPr>
          <p:spPr bwMode="auto">
            <a:xfrm flipH="1">
              <a:off x="5330696" y="2064178"/>
              <a:ext cx="1231847" cy="911307"/>
            </a:xfrm>
            <a:prstGeom prst="straightConnector1">
              <a:avLst/>
            </a:prstGeom>
            <a:noFill/>
            <a:ln w="7620" cap="sq" algn="ctr">
              <a:solidFill>
                <a:schemeClr val="tx1"/>
              </a:solidFill>
              <a:bevel/>
              <a:headEnd type="none" w="sm" len="sm"/>
              <a:tailEnd type="none" w="sm" len="sm"/>
            </a:ln>
          </p:spPr>
        </p:cxnSp>
        <p:cxnSp>
          <p:nvCxnSpPr>
            <p:cNvPr id="43091" name="Straight Arrow Connector 70"/>
            <p:cNvCxnSpPr>
              <a:cxnSpLocks noChangeShapeType="1"/>
              <a:stCxn id="50" idx="3"/>
              <a:endCxn id="258" idx="1"/>
            </p:cNvCxnSpPr>
            <p:nvPr/>
          </p:nvCxnSpPr>
          <p:spPr bwMode="auto">
            <a:xfrm flipV="1">
              <a:off x="2751116" y="3185055"/>
              <a:ext cx="2195420" cy="1169688"/>
            </a:xfrm>
            <a:prstGeom prst="straightConnector1">
              <a:avLst/>
            </a:prstGeom>
            <a:noFill/>
            <a:ln w="7620" cap="sq" algn="ctr">
              <a:solidFill>
                <a:schemeClr val="tx1"/>
              </a:solidFill>
              <a:bevel/>
              <a:headEnd type="none" w="sm" len="sm"/>
              <a:tailEnd type="none" w="sm" len="sm"/>
            </a:ln>
          </p:spPr>
        </p:cxnSp>
        <p:cxnSp>
          <p:nvCxnSpPr>
            <p:cNvPr id="43092" name="Straight Arrow Connector 70"/>
            <p:cNvCxnSpPr>
              <a:cxnSpLocks noChangeShapeType="1"/>
              <a:stCxn id="49" idx="3"/>
              <a:endCxn id="259" idx="2"/>
            </p:cNvCxnSpPr>
            <p:nvPr/>
          </p:nvCxnSpPr>
          <p:spPr bwMode="auto">
            <a:xfrm flipV="1">
              <a:off x="2751116" y="3286663"/>
              <a:ext cx="2231931" cy="1518581"/>
            </a:xfrm>
            <a:prstGeom prst="straightConnector1">
              <a:avLst/>
            </a:prstGeom>
            <a:noFill/>
            <a:ln w="7620" cap="sq" algn="ctr">
              <a:solidFill>
                <a:schemeClr val="tx1"/>
              </a:solidFill>
              <a:bevel/>
              <a:headEnd type="none" w="sm" len="sm"/>
              <a:tailEnd type="none" w="sm" len="sm"/>
            </a:ln>
          </p:spPr>
        </p:cxnSp>
        <p:cxnSp>
          <p:nvCxnSpPr>
            <p:cNvPr id="43093" name="Straight Arrow Connector 70"/>
            <p:cNvCxnSpPr>
              <a:cxnSpLocks noChangeShapeType="1"/>
              <a:stCxn id="53" idx="0"/>
              <a:endCxn id="261" idx="2"/>
            </p:cNvCxnSpPr>
            <p:nvPr/>
          </p:nvCxnSpPr>
          <p:spPr bwMode="auto">
            <a:xfrm flipH="1" flipV="1">
              <a:off x="5237037" y="3293014"/>
              <a:ext cx="222387" cy="1400302"/>
            </a:xfrm>
            <a:prstGeom prst="straightConnector1">
              <a:avLst/>
            </a:prstGeom>
            <a:noFill/>
            <a:ln w="7620" cap="sq" algn="ctr">
              <a:solidFill>
                <a:schemeClr val="tx1"/>
              </a:solidFill>
              <a:bevel/>
              <a:headEnd type="none" w="sm" len="sm"/>
              <a:tailEnd type="none" w="sm" len="sm"/>
            </a:ln>
          </p:spPr>
        </p:cxnSp>
        <p:cxnSp>
          <p:nvCxnSpPr>
            <p:cNvPr id="43094" name="Straight Arrow Connector 105"/>
            <p:cNvCxnSpPr>
              <a:cxnSpLocks noChangeShapeType="1"/>
              <a:stCxn id="51" idx="1"/>
              <a:endCxn id="272" idx="0"/>
            </p:cNvCxnSpPr>
            <p:nvPr/>
          </p:nvCxnSpPr>
          <p:spPr bwMode="auto">
            <a:xfrm flipH="1">
              <a:off x="6372052" y="2409491"/>
              <a:ext cx="190491" cy="418344"/>
            </a:xfrm>
            <a:prstGeom prst="straightConnector1">
              <a:avLst/>
            </a:prstGeom>
            <a:noFill/>
            <a:ln w="7620" cap="sq" algn="ctr">
              <a:solidFill>
                <a:schemeClr val="tx1"/>
              </a:solidFill>
              <a:bevel/>
              <a:headEnd type="none" w="sm" len="sm"/>
              <a:tailEnd type="none" w="sm" len="sm"/>
            </a:ln>
          </p:spPr>
        </p:cxnSp>
        <p:cxnSp>
          <p:nvCxnSpPr>
            <p:cNvPr id="43095" name="Straight Arrow Connector 70"/>
            <p:cNvCxnSpPr>
              <a:cxnSpLocks noChangeShapeType="1"/>
              <a:stCxn id="35" idx="1"/>
              <a:endCxn id="256" idx="0"/>
            </p:cNvCxnSpPr>
            <p:nvPr/>
          </p:nvCxnSpPr>
          <p:spPr bwMode="auto">
            <a:xfrm flipH="1">
              <a:off x="4857641" y="1029828"/>
              <a:ext cx="1704902" cy="1874213"/>
            </a:xfrm>
            <a:prstGeom prst="straightConnector1">
              <a:avLst/>
            </a:prstGeom>
            <a:noFill/>
            <a:ln w="7620" cap="sq" algn="ctr">
              <a:solidFill>
                <a:schemeClr val="tx1"/>
              </a:solidFill>
              <a:bevel/>
              <a:headEnd type="none" w="sm" len="sm"/>
              <a:tailEnd type="none" w="sm" len="sm"/>
            </a:ln>
          </p:spPr>
        </p:cxnSp>
        <p:cxnSp>
          <p:nvCxnSpPr>
            <p:cNvPr id="43096" name="Straight Arrow Connector 70"/>
            <p:cNvCxnSpPr>
              <a:cxnSpLocks noChangeShapeType="1"/>
              <a:stCxn id="113" idx="3"/>
              <a:endCxn id="273" idx="0"/>
            </p:cNvCxnSpPr>
            <p:nvPr/>
          </p:nvCxnSpPr>
          <p:spPr bwMode="auto">
            <a:xfrm>
              <a:off x="8316657" y="1718866"/>
              <a:ext cx="266689" cy="1177237"/>
            </a:xfrm>
            <a:prstGeom prst="straightConnector1">
              <a:avLst/>
            </a:prstGeom>
            <a:noFill/>
            <a:ln w="7620" cap="sq" algn="ctr">
              <a:solidFill>
                <a:schemeClr val="tx1"/>
              </a:solidFill>
              <a:bevel/>
              <a:headEnd type="none" w="sm" len="sm"/>
              <a:tailEnd type="none" w="sm" len="sm"/>
            </a:ln>
          </p:spPr>
        </p:cxnSp>
      </p:grpSp>
      <p:grpSp>
        <p:nvGrpSpPr>
          <p:cNvPr id="43039" name="Ryhmä 291"/>
          <p:cNvGrpSpPr>
            <a:grpSpLocks/>
          </p:cNvGrpSpPr>
          <p:nvPr/>
        </p:nvGrpSpPr>
        <p:grpSpPr bwMode="auto">
          <a:xfrm>
            <a:off x="3898900" y="2109788"/>
            <a:ext cx="4699000" cy="2097087"/>
            <a:chOff x="3899415" y="2109786"/>
            <a:chExt cx="4698331" cy="2096546"/>
          </a:xfrm>
        </p:grpSpPr>
        <p:sp>
          <p:nvSpPr>
            <p:cNvPr id="26740" name="Suorakulmio 26739"/>
            <p:cNvSpPr>
              <a:spLocks/>
            </p:cNvSpPr>
            <p:nvPr/>
          </p:nvSpPr>
          <p:spPr>
            <a:xfrm>
              <a:off x="4608927" y="2311346"/>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48" name="Suorakulmio 247"/>
            <p:cNvSpPr>
              <a:spLocks/>
            </p:cNvSpPr>
            <p:nvPr/>
          </p:nvSpPr>
          <p:spPr>
            <a:xfrm>
              <a:off x="3899415" y="2671616"/>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49" name="Suorakulmio 248"/>
            <p:cNvSpPr>
              <a:spLocks/>
            </p:cNvSpPr>
            <p:nvPr/>
          </p:nvSpPr>
          <p:spPr>
            <a:xfrm>
              <a:off x="4437501" y="2684313"/>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50" name="Suorakulmio 249"/>
            <p:cNvSpPr>
              <a:spLocks/>
            </p:cNvSpPr>
            <p:nvPr/>
          </p:nvSpPr>
          <p:spPr>
            <a:xfrm>
              <a:off x="4313694" y="2996969"/>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51" name="Suorakulmio 250"/>
            <p:cNvSpPr>
              <a:spLocks/>
            </p:cNvSpPr>
            <p:nvPr/>
          </p:nvSpPr>
          <p:spPr>
            <a:xfrm>
              <a:off x="4415280" y="2987447"/>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52" name="Suorakulmio 251"/>
            <p:cNvSpPr>
              <a:spLocks/>
            </p:cNvSpPr>
            <p:nvPr/>
          </p:nvSpPr>
          <p:spPr>
            <a:xfrm>
              <a:off x="4440676" y="2895395"/>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53" name="Suorakulmio 252"/>
            <p:cNvSpPr>
              <a:spLocks/>
            </p:cNvSpPr>
            <p:nvPr/>
          </p:nvSpPr>
          <p:spPr>
            <a:xfrm>
              <a:off x="4626386" y="2977924"/>
              <a:ext cx="30159"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54" name="Suorakulmio 253"/>
            <p:cNvSpPr>
              <a:spLocks/>
            </p:cNvSpPr>
            <p:nvPr/>
          </p:nvSpPr>
          <p:spPr>
            <a:xfrm>
              <a:off x="4626386" y="3060453"/>
              <a:ext cx="30159"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55" name="Suorakulmio 254"/>
            <p:cNvSpPr>
              <a:spLocks/>
            </p:cNvSpPr>
            <p:nvPr/>
          </p:nvSpPr>
          <p:spPr>
            <a:xfrm>
              <a:off x="4510516" y="3217575"/>
              <a:ext cx="28571" cy="3015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56" name="Suorakulmio 255"/>
            <p:cNvSpPr>
              <a:spLocks/>
            </p:cNvSpPr>
            <p:nvPr/>
          </p:nvSpPr>
          <p:spPr>
            <a:xfrm>
              <a:off x="4843844" y="2903331"/>
              <a:ext cx="28571" cy="3015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57" name="Suorakulmio 256"/>
            <p:cNvSpPr>
              <a:spLocks/>
            </p:cNvSpPr>
            <p:nvPr/>
          </p:nvSpPr>
          <p:spPr>
            <a:xfrm>
              <a:off x="4802574" y="3158852"/>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58" name="Suorakulmio 257"/>
            <p:cNvSpPr>
              <a:spLocks/>
            </p:cNvSpPr>
            <p:nvPr/>
          </p:nvSpPr>
          <p:spPr>
            <a:xfrm>
              <a:off x="4947016" y="3169962"/>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59" name="Suorakulmio 258"/>
            <p:cNvSpPr>
              <a:spLocks/>
            </p:cNvSpPr>
            <p:nvPr/>
          </p:nvSpPr>
          <p:spPr>
            <a:xfrm>
              <a:off x="4969238" y="3257252"/>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60" name="Suorakulmio 259"/>
            <p:cNvSpPr>
              <a:spLocks/>
            </p:cNvSpPr>
            <p:nvPr/>
          </p:nvSpPr>
          <p:spPr>
            <a:xfrm>
              <a:off x="5032729" y="3454051"/>
              <a:ext cx="28571" cy="3015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61" name="Suorakulmio 260"/>
            <p:cNvSpPr>
              <a:spLocks/>
            </p:cNvSpPr>
            <p:nvPr/>
          </p:nvSpPr>
          <p:spPr>
            <a:xfrm>
              <a:off x="5223202" y="3263600"/>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62" name="Suorakulmio 261"/>
            <p:cNvSpPr>
              <a:spLocks/>
            </p:cNvSpPr>
            <p:nvPr/>
          </p:nvSpPr>
          <p:spPr>
            <a:xfrm>
              <a:off x="5132727" y="3068389"/>
              <a:ext cx="28571" cy="3015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63" name="Suorakulmio 262"/>
            <p:cNvSpPr>
              <a:spLocks/>
            </p:cNvSpPr>
            <p:nvPr/>
          </p:nvSpPr>
          <p:spPr>
            <a:xfrm>
              <a:off x="5183520" y="3030298"/>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64" name="Suorakulmio 263"/>
            <p:cNvSpPr>
              <a:spLocks/>
            </p:cNvSpPr>
            <p:nvPr/>
          </p:nvSpPr>
          <p:spPr>
            <a:xfrm>
              <a:off x="5316851" y="2974750"/>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65" name="Suorakulmio 264"/>
            <p:cNvSpPr>
              <a:spLocks/>
            </p:cNvSpPr>
            <p:nvPr/>
          </p:nvSpPr>
          <p:spPr>
            <a:xfrm>
              <a:off x="5134314" y="2835086"/>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66" name="Suorakulmio 265"/>
            <p:cNvSpPr>
              <a:spLocks/>
            </p:cNvSpPr>
            <p:nvPr/>
          </p:nvSpPr>
          <p:spPr>
            <a:xfrm>
              <a:off x="5721606" y="3423897"/>
              <a:ext cx="28571" cy="3015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67" name="Suorakulmio 266"/>
            <p:cNvSpPr>
              <a:spLocks/>
            </p:cNvSpPr>
            <p:nvPr/>
          </p:nvSpPr>
          <p:spPr>
            <a:xfrm>
              <a:off x="6107314" y="3300104"/>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68" name="Suorakulmio 267"/>
            <p:cNvSpPr>
              <a:spLocks/>
            </p:cNvSpPr>
            <p:nvPr/>
          </p:nvSpPr>
          <p:spPr>
            <a:xfrm>
              <a:off x="5826366" y="3949223"/>
              <a:ext cx="30159"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69" name="Suorakulmio 268"/>
            <p:cNvSpPr>
              <a:spLocks/>
            </p:cNvSpPr>
            <p:nvPr/>
          </p:nvSpPr>
          <p:spPr>
            <a:xfrm>
              <a:off x="5791446" y="4014295"/>
              <a:ext cx="30159"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70" name="Suorakulmio 269"/>
            <p:cNvSpPr>
              <a:spLocks/>
            </p:cNvSpPr>
            <p:nvPr/>
          </p:nvSpPr>
          <p:spPr>
            <a:xfrm>
              <a:off x="5042252" y="2109786"/>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71" name="Suorakulmio 270"/>
            <p:cNvSpPr>
              <a:spLocks/>
            </p:cNvSpPr>
            <p:nvPr/>
          </p:nvSpPr>
          <p:spPr>
            <a:xfrm>
              <a:off x="5489864" y="4177764"/>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72" name="Suorakulmio 271"/>
            <p:cNvSpPr>
              <a:spLocks/>
            </p:cNvSpPr>
            <p:nvPr/>
          </p:nvSpPr>
          <p:spPr>
            <a:xfrm>
              <a:off x="6358103" y="2827151"/>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73" name="Suorakulmio 272"/>
            <p:cNvSpPr>
              <a:spLocks/>
            </p:cNvSpPr>
            <p:nvPr/>
          </p:nvSpPr>
          <p:spPr>
            <a:xfrm>
              <a:off x="8569175" y="2895395"/>
              <a:ext cx="28571" cy="285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grpSp>
      <p:sp>
        <p:nvSpPr>
          <p:cNvPr id="113" name="Rounded Rectangle 95"/>
          <p:cNvSpPr>
            <a:spLocks noChangeArrowheads="1"/>
          </p:cNvSpPr>
          <p:nvPr/>
        </p:nvSpPr>
        <p:spPr bwMode="auto">
          <a:xfrm>
            <a:off x="6562725" y="1565275"/>
            <a:ext cx="1754188" cy="306388"/>
          </a:xfrm>
          <a:prstGeom prst="roundRect">
            <a:avLst>
              <a:gd name="adj" fmla="val 0"/>
            </a:avLst>
          </a:prstGeom>
          <a:solidFill>
            <a:srgbClr val="FFFFCC"/>
          </a:solidFill>
          <a:ln w="9525" algn="ctr">
            <a:solidFill>
              <a:srgbClr val="385D8A"/>
            </a:solidFill>
            <a:round/>
            <a:headEnd/>
            <a:tailEnd/>
          </a:ln>
        </p:spPr>
        <p:txBody>
          <a:bodyPr anchor="ct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spcBef>
                <a:spcPct val="0"/>
              </a:spcBef>
              <a:buFont typeface="Arial" panose="020B0604020202020204" pitchFamily="34" charset="0"/>
              <a:buNone/>
              <a:defRPr/>
            </a:pPr>
            <a:r>
              <a:rPr lang="en-US" altLang="fi-FI" sz="600" dirty="0" smtClean="0">
                <a:latin typeface="+mn-lt"/>
                <a:cs typeface="Times New Roman" panose="02020603050405020304" pitchFamily="18" charset="0"/>
              </a:rPr>
              <a:t>Five Hills Peace Support Operations Training Centre, Mongolia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Otsikko 3"/>
          <p:cNvSpPr>
            <a:spLocks noGrp="1"/>
          </p:cNvSpPr>
          <p:nvPr>
            <p:ph type="title"/>
          </p:nvPr>
        </p:nvSpPr>
        <p:spPr/>
        <p:txBody>
          <a:bodyPr/>
          <a:lstStyle/>
          <a:p>
            <a:r>
              <a:rPr lang="fi-FI" altLang="fi-FI" smtClean="0"/>
              <a:t>Nordic Defence Cooperation</a:t>
            </a:r>
          </a:p>
        </p:txBody>
      </p:sp>
      <p:sp>
        <p:nvSpPr>
          <p:cNvPr id="45058" name="Sisällön paikkamerkki 4"/>
          <p:cNvSpPr>
            <a:spLocks noGrp="1"/>
          </p:cNvSpPr>
          <p:nvPr>
            <p:ph idx="1"/>
          </p:nvPr>
        </p:nvSpPr>
        <p:spPr>
          <a:xfrm>
            <a:off x="4370388" y="1898650"/>
            <a:ext cx="4214812" cy="2333625"/>
          </a:xfrm>
        </p:spPr>
        <p:txBody>
          <a:bodyPr anchor="ctr"/>
          <a:lstStyle/>
          <a:p>
            <a:pPr marL="0" indent="0" algn="ctr">
              <a:buFont typeface="Arial" charset="0"/>
              <a:buNone/>
            </a:pPr>
            <a:r>
              <a:rPr lang="en-US" altLang="fi-FI" sz="1600" smtClean="0"/>
              <a:t>The main aim and purpose of the Nordic Defence Cooperation (NORDEFCO) is to strengthen the participating nations’ national defence, explore common synergies and facilitate efficient common solutions.</a:t>
            </a:r>
          </a:p>
        </p:txBody>
      </p:sp>
      <p:sp>
        <p:nvSpPr>
          <p:cNvPr id="7"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45060" name="Dian numeron paikkamerkki 2"/>
          <p:cNvSpPr>
            <a:spLocks noGrp="1"/>
          </p:cNvSpPr>
          <p:nvPr>
            <p:ph type="sldNum" sz="quarter" idx="11"/>
          </p:nvPr>
        </p:nvSpPr>
        <p:spPr bwMode="auto">
          <a:noFill/>
          <a:ln>
            <a:miter lim="800000"/>
            <a:headEnd/>
            <a:tailEnd/>
          </a:ln>
        </p:spPr>
        <p:txBody>
          <a:bodyPr/>
          <a:lstStyle/>
          <a:p>
            <a:fld id="{83303FED-D642-4ECA-B907-513392C9AE93}" type="slidenum">
              <a:rPr lang="fi-FI" altLang="fi-FI" smtClean="0">
                <a:latin typeface="Arial" charset="0"/>
                <a:cs typeface="Arial" charset="0"/>
              </a:rPr>
              <a:pPr/>
              <a:t>21</a:t>
            </a:fld>
            <a:endParaRPr lang="fi-FI" altLang="fi-FI" smtClean="0">
              <a:latin typeface="Arial" charset="0"/>
              <a:cs typeface="Arial" charset="0"/>
            </a:endParaRPr>
          </a:p>
        </p:txBody>
      </p:sp>
      <p:pic>
        <p:nvPicPr>
          <p:cNvPr id="45061" name="Picture 37" descr="NORDEFCO_logo"/>
          <p:cNvPicPr>
            <a:picLocks noChangeAspect="1" noChangeArrowheads="1"/>
          </p:cNvPicPr>
          <p:nvPr/>
        </p:nvPicPr>
        <p:blipFill>
          <a:blip r:embed="rId3"/>
          <a:srcRect/>
          <a:stretch>
            <a:fillRect/>
          </a:stretch>
        </p:blipFill>
        <p:spPr bwMode="auto">
          <a:xfrm>
            <a:off x="5226050" y="1652588"/>
            <a:ext cx="2503488" cy="558800"/>
          </a:xfrm>
          <a:prstGeom prst="rect">
            <a:avLst/>
          </a:prstGeom>
          <a:noFill/>
          <a:ln w="9525">
            <a:noFill/>
            <a:miter lim="800000"/>
            <a:headEnd/>
            <a:tailEnd/>
          </a:ln>
        </p:spPr>
      </p:pic>
      <p:pic>
        <p:nvPicPr>
          <p:cNvPr id="45062" name="Picture 5" descr="Kuva1"/>
          <p:cNvPicPr>
            <a:picLocks noChangeAspect="1" noChangeArrowheads="1"/>
          </p:cNvPicPr>
          <p:nvPr/>
        </p:nvPicPr>
        <p:blipFill>
          <a:blip r:embed="rId4"/>
          <a:srcRect/>
          <a:stretch>
            <a:fillRect/>
          </a:stretch>
        </p:blipFill>
        <p:spPr bwMode="auto">
          <a:xfrm>
            <a:off x="739775" y="1584325"/>
            <a:ext cx="3384550" cy="249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uorakulmio 29"/>
          <p:cNvSpPr/>
          <p:nvPr/>
        </p:nvSpPr>
        <p:spPr>
          <a:xfrm>
            <a:off x="5481638" y="1149350"/>
            <a:ext cx="3194050" cy="2011363"/>
          </a:xfrm>
          <a:prstGeom prst="rect">
            <a:avLst/>
          </a:prstGeom>
          <a:solidFill>
            <a:srgbClr val="D8DD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dirty="0"/>
          </a:p>
        </p:txBody>
      </p:sp>
      <p:sp>
        <p:nvSpPr>
          <p:cNvPr id="47106" name="Otsikko 3"/>
          <p:cNvSpPr>
            <a:spLocks noGrp="1"/>
          </p:cNvSpPr>
          <p:nvPr>
            <p:ph type="title"/>
          </p:nvPr>
        </p:nvSpPr>
        <p:spPr>
          <a:xfrm>
            <a:off x="892175" y="138112"/>
            <a:ext cx="7427912" cy="857250"/>
          </a:xfrm>
        </p:spPr>
        <p:txBody>
          <a:bodyPr/>
          <a:lstStyle/>
          <a:p>
            <a:r>
              <a:rPr lang="fi-FI" altLang="fi-FI" dirty="0" err="1" smtClean="0"/>
              <a:t>Cooperation</a:t>
            </a:r>
            <a:r>
              <a:rPr lang="fi-FI" altLang="fi-FI" dirty="0" smtClean="0"/>
              <a:t> </a:t>
            </a:r>
            <a:r>
              <a:rPr lang="fi-FI" altLang="fi-FI" dirty="0" err="1" smtClean="0"/>
              <a:t>Areas</a:t>
            </a:r>
            <a:r>
              <a:rPr lang="fi-FI" altLang="fi-FI" dirty="0" smtClean="0"/>
              <a:t> HR &amp; </a:t>
            </a:r>
            <a:r>
              <a:rPr lang="fi-FI" altLang="fi-FI" dirty="0" err="1" smtClean="0"/>
              <a:t>Education</a:t>
            </a:r>
            <a:endParaRPr lang="fi-FI" altLang="fi-FI" dirty="0" smtClean="0"/>
          </a:p>
        </p:txBody>
      </p:sp>
      <p:sp>
        <p:nvSpPr>
          <p:cNvPr id="20"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47108" name="Dian numeron paikkamerkki 2"/>
          <p:cNvSpPr>
            <a:spLocks noGrp="1"/>
          </p:cNvSpPr>
          <p:nvPr>
            <p:ph type="sldNum" sz="quarter" idx="11"/>
          </p:nvPr>
        </p:nvSpPr>
        <p:spPr bwMode="auto">
          <a:noFill/>
          <a:ln>
            <a:miter lim="800000"/>
            <a:headEnd/>
            <a:tailEnd/>
          </a:ln>
        </p:spPr>
        <p:txBody>
          <a:bodyPr/>
          <a:lstStyle/>
          <a:p>
            <a:fld id="{FFE1F7B3-6B66-406A-917C-30B7880F432D}" type="slidenum">
              <a:rPr lang="fi-FI" altLang="fi-FI" smtClean="0">
                <a:latin typeface="Arial" charset="0"/>
                <a:cs typeface="Arial" charset="0"/>
              </a:rPr>
              <a:pPr/>
              <a:t>22</a:t>
            </a:fld>
            <a:endParaRPr lang="fi-FI" altLang="fi-FI" smtClean="0">
              <a:latin typeface="Arial" charset="0"/>
              <a:cs typeface="Arial" charset="0"/>
            </a:endParaRPr>
          </a:p>
        </p:txBody>
      </p:sp>
      <p:pic>
        <p:nvPicPr>
          <p:cNvPr id="47109" name="Picture 5"/>
          <p:cNvPicPr>
            <a:picLocks noChangeAspect="1" noChangeArrowheads="1"/>
          </p:cNvPicPr>
          <p:nvPr/>
        </p:nvPicPr>
        <p:blipFill>
          <a:blip r:embed="rId3"/>
          <a:srcRect/>
          <a:stretch>
            <a:fillRect/>
          </a:stretch>
        </p:blipFill>
        <p:spPr bwMode="auto">
          <a:xfrm>
            <a:off x="715963" y="1169988"/>
            <a:ext cx="3521075" cy="3216275"/>
          </a:xfrm>
          <a:prstGeom prst="rect">
            <a:avLst/>
          </a:prstGeom>
          <a:noFill/>
          <a:ln w="9525">
            <a:noFill/>
            <a:miter lim="800000"/>
            <a:headEnd/>
            <a:tailEnd/>
          </a:ln>
        </p:spPr>
      </p:pic>
      <p:sp>
        <p:nvSpPr>
          <p:cNvPr id="27654" name="Text Box 8"/>
          <p:cNvSpPr txBox="1">
            <a:spLocks noChangeArrowheads="1"/>
          </p:cNvSpPr>
          <p:nvPr/>
        </p:nvSpPr>
        <p:spPr bwMode="auto">
          <a:xfrm>
            <a:off x="1593850" y="1711325"/>
            <a:ext cx="977900" cy="276225"/>
          </a:xfrm>
          <a:prstGeom prst="rect">
            <a:avLst/>
          </a:prstGeom>
          <a:noFill/>
          <a:ln>
            <a:noFill/>
          </a:ln>
          <a:effectLst/>
          <a:extLst/>
        </p:spPr>
        <p:txBody>
          <a:bodyPr>
            <a:spAutoFit/>
          </a:bodyP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eaLnBrk="0" hangingPunct="0">
              <a:spcBef>
                <a:spcPct val="50000"/>
              </a:spcBef>
              <a:buFont typeface="Arial" panose="020B0604020202020204" pitchFamily="34" charset="0"/>
              <a:buNone/>
              <a:defRPr/>
            </a:pPr>
            <a:r>
              <a:rPr lang="en-GB" altLang="en-US" sz="1200" b="1" dirty="0" smtClean="0">
                <a:latin typeface="+mn-lt"/>
                <a:cs typeface="Arial" panose="020B0604020202020204" pitchFamily="34" charset="0"/>
              </a:rPr>
              <a:t>ICELAND</a:t>
            </a:r>
          </a:p>
        </p:txBody>
      </p:sp>
      <p:pic>
        <p:nvPicPr>
          <p:cNvPr id="47111" name="Picture 13" descr="islanninlippu"/>
          <p:cNvPicPr>
            <a:picLocks noChangeAspect="1" noChangeArrowheads="1"/>
          </p:cNvPicPr>
          <p:nvPr/>
        </p:nvPicPr>
        <p:blipFill>
          <a:blip r:embed="rId4"/>
          <a:srcRect/>
          <a:stretch>
            <a:fillRect/>
          </a:stretch>
        </p:blipFill>
        <p:spPr bwMode="auto">
          <a:xfrm>
            <a:off x="1697038" y="1258888"/>
            <a:ext cx="565150" cy="404812"/>
          </a:xfrm>
          <a:prstGeom prst="rect">
            <a:avLst/>
          </a:prstGeom>
          <a:noFill/>
          <a:ln w="6350">
            <a:solidFill>
              <a:srgbClr val="000000"/>
            </a:solidFill>
            <a:miter lim="800000"/>
            <a:headEnd/>
            <a:tailEnd/>
          </a:ln>
        </p:spPr>
      </p:pic>
      <p:sp>
        <p:nvSpPr>
          <p:cNvPr id="56" name="Rectangle 20"/>
          <p:cNvSpPr>
            <a:spLocks noChangeArrowheads="1"/>
          </p:cNvSpPr>
          <p:nvPr/>
        </p:nvSpPr>
        <p:spPr bwMode="auto">
          <a:xfrm>
            <a:off x="5643563" y="1355725"/>
            <a:ext cx="2870200" cy="1570038"/>
          </a:xfrm>
          <a:prstGeom prst="rect">
            <a:avLst/>
          </a:prstGeom>
          <a:noFill/>
          <a:ln>
            <a:noFill/>
          </a:ln>
          <a:effectLst/>
          <a:extLst/>
        </p:spPr>
        <p:txBody>
          <a:bodyPr>
            <a:spAutoFit/>
          </a:bodyPr>
          <a:lstStyle/>
          <a:p>
            <a:pPr marL="180000" indent="-180000" algn="ctr" eaLnBrk="0" hangingPunct="0">
              <a:buFont typeface="Arial" panose="020B0604020202020204" pitchFamily="34" charset="0"/>
              <a:buChar char="•"/>
              <a:defRPr/>
            </a:pPr>
            <a:r>
              <a:rPr lang="sv-SE" altLang="en-US" sz="1600" dirty="0">
                <a:latin typeface="+mn-lt"/>
                <a:cs typeface="Arial" panose="020B0604020202020204" pitchFamily="34" charset="0"/>
              </a:rPr>
              <a:t>Competent </a:t>
            </a:r>
            <a:r>
              <a:rPr lang="sv-SE" altLang="en-US" sz="1600" dirty="0" err="1">
                <a:latin typeface="+mn-lt"/>
                <a:cs typeface="Arial" panose="020B0604020202020204" pitchFamily="34" charset="0"/>
              </a:rPr>
              <a:t>instructors</a:t>
            </a:r>
            <a:endParaRPr lang="sv-SE" altLang="en-US" sz="1600" dirty="0">
              <a:latin typeface="+mn-lt"/>
              <a:cs typeface="Arial" panose="020B0604020202020204" pitchFamily="34" charset="0"/>
            </a:endParaRPr>
          </a:p>
          <a:p>
            <a:pPr marL="180000" indent="-180000" algn="ctr" eaLnBrk="0" hangingPunct="0">
              <a:buFont typeface="Arial" panose="020B0604020202020204" pitchFamily="34" charset="0"/>
              <a:buChar char="•"/>
              <a:defRPr/>
            </a:pPr>
            <a:r>
              <a:rPr lang="sv-SE" altLang="en-US" sz="1600" dirty="0" err="1">
                <a:latin typeface="+mn-lt"/>
                <a:cs typeface="Arial" panose="020B0604020202020204" pitchFamily="34" charset="0"/>
              </a:rPr>
              <a:t>Build-up</a:t>
            </a:r>
            <a:r>
              <a:rPr lang="sv-SE" altLang="en-US" sz="1600" dirty="0">
                <a:latin typeface="+mn-lt"/>
                <a:cs typeface="Arial" panose="020B0604020202020204" pitchFamily="34" charset="0"/>
              </a:rPr>
              <a:t> of </a:t>
            </a:r>
            <a:r>
              <a:rPr lang="sv-SE" altLang="en-US" sz="1600" dirty="0" err="1">
                <a:latin typeface="+mn-lt"/>
                <a:cs typeface="Arial" panose="020B0604020202020204" pitchFamily="34" charset="0"/>
              </a:rPr>
              <a:t>expertise</a:t>
            </a:r>
            <a:endParaRPr lang="sv-SE" altLang="en-US" sz="1600" dirty="0">
              <a:latin typeface="+mn-lt"/>
              <a:cs typeface="Arial" panose="020B0604020202020204" pitchFamily="34" charset="0"/>
            </a:endParaRPr>
          </a:p>
          <a:p>
            <a:pPr marL="180000" indent="-180000" algn="ctr" eaLnBrk="0" hangingPunct="0">
              <a:buFont typeface="Arial" panose="020B0604020202020204" pitchFamily="34" charset="0"/>
              <a:buChar char="•"/>
              <a:defRPr/>
            </a:pPr>
            <a:r>
              <a:rPr lang="sv-SE" altLang="en-US" sz="1600" dirty="0">
                <a:latin typeface="+mn-lt"/>
                <a:cs typeface="Arial" panose="020B0604020202020204" pitchFamily="34" charset="0"/>
              </a:rPr>
              <a:t>National </a:t>
            </a:r>
            <a:r>
              <a:rPr lang="sv-SE" altLang="en-US" sz="1600" dirty="0" err="1">
                <a:latin typeface="+mn-lt"/>
                <a:cs typeface="Arial" panose="020B0604020202020204" pitchFamily="34" charset="0"/>
              </a:rPr>
              <a:t>control</a:t>
            </a:r>
            <a:endParaRPr lang="sv-SE" altLang="en-US" sz="1600" dirty="0">
              <a:latin typeface="+mn-lt"/>
              <a:cs typeface="Arial" panose="020B0604020202020204" pitchFamily="34" charset="0"/>
            </a:endParaRPr>
          </a:p>
          <a:p>
            <a:pPr algn="ctr" eaLnBrk="0" hangingPunct="0">
              <a:defRPr/>
            </a:pPr>
            <a:endParaRPr lang="sv-SE" altLang="en-US" sz="1600" dirty="0">
              <a:latin typeface="+mn-lt"/>
              <a:cs typeface="Arial" panose="020B0604020202020204" pitchFamily="34" charset="0"/>
            </a:endParaRPr>
          </a:p>
          <a:p>
            <a:pPr algn="ctr" eaLnBrk="0" hangingPunct="0">
              <a:defRPr/>
            </a:pPr>
            <a:r>
              <a:rPr lang="sv-SE" altLang="en-US" sz="1600" b="1" dirty="0">
                <a:latin typeface="+mn-lt"/>
                <a:cs typeface="Arial" panose="020B0604020202020204" pitchFamily="34" charset="0"/>
              </a:rPr>
              <a:t>A </a:t>
            </a:r>
            <a:r>
              <a:rPr lang="sv-SE" altLang="en-US" sz="1600" b="1" dirty="0" err="1">
                <a:latin typeface="+mn-lt"/>
                <a:cs typeface="Arial" panose="020B0604020202020204" pitchFamily="34" charset="0"/>
              </a:rPr>
              <a:t>cost-effective</a:t>
            </a:r>
            <a:r>
              <a:rPr lang="sv-SE" altLang="en-US" sz="1600" b="1" dirty="0">
                <a:latin typeface="+mn-lt"/>
                <a:cs typeface="Arial" panose="020B0604020202020204" pitchFamily="34" charset="0"/>
              </a:rPr>
              <a:t> </a:t>
            </a:r>
            <a:br>
              <a:rPr lang="sv-SE" altLang="en-US" sz="1600" b="1" dirty="0">
                <a:latin typeface="+mn-lt"/>
                <a:cs typeface="Arial" panose="020B0604020202020204" pitchFamily="34" charset="0"/>
              </a:rPr>
            </a:br>
            <a:r>
              <a:rPr lang="sv-SE" altLang="en-US" sz="1600" b="1" dirty="0">
                <a:latin typeface="+mn-lt"/>
                <a:cs typeface="Arial" panose="020B0604020202020204" pitchFamily="34" charset="0"/>
              </a:rPr>
              <a:t>”</a:t>
            </a:r>
            <a:r>
              <a:rPr lang="sv-SE" altLang="en-US" sz="1600" b="1" dirty="0" err="1">
                <a:latin typeface="+mn-lt"/>
                <a:cs typeface="Arial" panose="020B0604020202020204" pitchFamily="34" charset="0"/>
              </a:rPr>
              <a:t>win-win</a:t>
            </a:r>
            <a:r>
              <a:rPr lang="sv-SE" altLang="en-US" sz="1600" b="1" dirty="0">
                <a:latin typeface="+mn-lt"/>
                <a:cs typeface="Arial" panose="020B0604020202020204" pitchFamily="34" charset="0"/>
              </a:rPr>
              <a:t>” situation</a:t>
            </a:r>
          </a:p>
        </p:txBody>
      </p:sp>
      <p:pic>
        <p:nvPicPr>
          <p:cNvPr id="47113" name="Picture 37" descr="NORDEFCO_logo"/>
          <p:cNvPicPr>
            <a:picLocks noChangeAspect="1" noChangeArrowheads="1"/>
          </p:cNvPicPr>
          <p:nvPr/>
        </p:nvPicPr>
        <p:blipFill>
          <a:blip r:embed="rId5"/>
          <a:srcRect/>
          <a:stretch>
            <a:fillRect/>
          </a:stretch>
        </p:blipFill>
        <p:spPr bwMode="auto">
          <a:xfrm>
            <a:off x="6619875" y="3903663"/>
            <a:ext cx="1866900" cy="415925"/>
          </a:xfrm>
          <a:prstGeom prst="rect">
            <a:avLst/>
          </a:prstGeom>
          <a:noFill/>
          <a:ln w="9525">
            <a:noFill/>
            <a:miter lim="800000"/>
            <a:headEnd/>
            <a:tailEnd/>
          </a:ln>
        </p:spPr>
      </p:pic>
      <p:sp>
        <p:nvSpPr>
          <p:cNvPr id="22" name="Text Box 8"/>
          <p:cNvSpPr txBox="1">
            <a:spLocks noChangeArrowheads="1"/>
          </p:cNvSpPr>
          <p:nvPr/>
        </p:nvSpPr>
        <p:spPr bwMode="auto">
          <a:xfrm>
            <a:off x="776288" y="2776538"/>
            <a:ext cx="1085850" cy="438150"/>
          </a:xfrm>
          <a:prstGeom prst="rect">
            <a:avLst/>
          </a:prstGeom>
          <a:noFill/>
          <a:ln>
            <a:noFill/>
          </a:ln>
          <a:effectLst/>
          <a:extLst/>
        </p:spPr>
        <p:txBody>
          <a:bodyPr>
            <a:spAutoFit/>
          </a:bodyP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eaLnBrk="0" hangingPunct="0">
              <a:spcBef>
                <a:spcPts val="0"/>
              </a:spcBef>
              <a:buFont typeface="Arial" panose="020B0604020202020204" pitchFamily="34" charset="0"/>
              <a:buNone/>
              <a:defRPr/>
            </a:pPr>
            <a:r>
              <a:rPr lang="en-GB" altLang="en-US" sz="1200" b="1" dirty="0" smtClean="0">
                <a:latin typeface="+mn-lt"/>
                <a:cs typeface="Arial" panose="020B0604020202020204" pitchFamily="34" charset="0"/>
              </a:rPr>
              <a:t>NORWAY</a:t>
            </a:r>
          </a:p>
          <a:p>
            <a:pPr marL="171450" indent="-171450" eaLnBrk="0" hangingPunct="0">
              <a:spcBef>
                <a:spcPts val="0"/>
              </a:spcBef>
              <a:defRPr/>
            </a:pPr>
            <a:r>
              <a:rPr lang="en-GB" altLang="en-US" sz="1050" b="1" dirty="0" smtClean="0">
                <a:latin typeface="+mn-lt"/>
                <a:cs typeface="Arial" panose="020B0604020202020204" pitchFamily="34" charset="0"/>
              </a:rPr>
              <a:t>Logistics</a:t>
            </a:r>
          </a:p>
        </p:txBody>
      </p:sp>
      <p:pic>
        <p:nvPicPr>
          <p:cNvPr id="47115" name="Kuva 3"/>
          <p:cNvPicPr>
            <a:picLocks noChangeAspect="1"/>
          </p:cNvPicPr>
          <p:nvPr/>
        </p:nvPicPr>
        <p:blipFill>
          <a:blip r:embed="rId6"/>
          <a:srcRect/>
          <a:stretch>
            <a:fillRect/>
          </a:stretch>
        </p:blipFill>
        <p:spPr bwMode="auto">
          <a:xfrm>
            <a:off x="884238" y="2325688"/>
            <a:ext cx="654050" cy="414337"/>
          </a:xfrm>
          <a:prstGeom prst="rect">
            <a:avLst/>
          </a:prstGeom>
          <a:noFill/>
          <a:ln w="6350">
            <a:solidFill>
              <a:schemeClr val="tx1"/>
            </a:solidFill>
            <a:miter lim="800000"/>
            <a:headEnd/>
            <a:tailEnd/>
          </a:ln>
        </p:spPr>
      </p:pic>
      <p:pic>
        <p:nvPicPr>
          <p:cNvPr id="47116" name="Picture 17" descr="Flag-Denmark"/>
          <p:cNvPicPr>
            <a:picLocks noChangeAspect="1" noChangeArrowheads="1"/>
          </p:cNvPicPr>
          <p:nvPr/>
        </p:nvPicPr>
        <p:blipFill>
          <a:blip r:embed="rId7"/>
          <a:srcRect/>
          <a:stretch>
            <a:fillRect/>
          </a:stretch>
        </p:blipFill>
        <p:spPr bwMode="auto">
          <a:xfrm>
            <a:off x="995363" y="3676650"/>
            <a:ext cx="654050" cy="415925"/>
          </a:xfrm>
          <a:prstGeom prst="rect">
            <a:avLst/>
          </a:prstGeom>
          <a:noFill/>
          <a:ln w="6350">
            <a:solidFill>
              <a:srgbClr val="000000"/>
            </a:solidFill>
            <a:miter lim="800000"/>
            <a:headEnd/>
            <a:tailEnd/>
          </a:ln>
        </p:spPr>
      </p:pic>
      <p:sp>
        <p:nvSpPr>
          <p:cNvPr id="26" name="Text Box 8"/>
          <p:cNvSpPr txBox="1">
            <a:spLocks noChangeArrowheads="1"/>
          </p:cNvSpPr>
          <p:nvPr/>
        </p:nvSpPr>
        <p:spPr bwMode="auto">
          <a:xfrm>
            <a:off x="892175" y="4141788"/>
            <a:ext cx="1293813" cy="600075"/>
          </a:xfrm>
          <a:prstGeom prst="rect">
            <a:avLst/>
          </a:prstGeom>
          <a:noFill/>
          <a:ln>
            <a:noFill/>
          </a:ln>
          <a:effectLst/>
          <a:extLst/>
        </p:spPr>
        <p:txBody>
          <a:bodyPr>
            <a:spAutoFit/>
          </a:bodyP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eaLnBrk="0" hangingPunct="0">
              <a:spcBef>
                <a:spcPts val="0"/>
              </a:spcBef>
              <a:buFont typeface="Arial" panose="020B0604020202020204" pitchFamily="34" charset="0"/>
              <a:buNone/>
              <a:defRPr/>
            </a:pPr>
            <a:r>
              <a:rPr lang="en-GB" altLang="en-US" sz="1200" b="1" dirty="0" smtClean="0">
                <a:latin typeface="+mn-lt"/>
                <a:cs typeface="Arial" panose="020B0604020202020204" pitchFamily="34" charset="0"/>
              </a:rPr>
              <a:t>DENMARK</a:t>
            </a:r>
          </a:p>
          <a:p>
            <a:pPr marL="171450" indent="-171450" eaLnBrk="0" hangingPunct="0">
              <a:spcBef>
                <a:spcPts val="0"/>
              </a:spcBef>
              <a:defRPr/>
            </a:pPr>
            <a:r>
              <a:rPr lang="en-GB" altLang="en-US" sz="1050" b="1" dirty="0" smtClean="0">
                <a:latin typeface="+mn-lt"/>
                <a:cs typeface="Arial" panose="020B0604020202020204" pitchFamily="34" charset="0"/>
              </a:rPr>
              <a:t>CIMIC</a:t>
            </a:r>
          </a:p>
          <a:p>
            <a:pPr marL="171450" indent="-171450" eaLnBrk="0" hangingPunct="0">
              <a:spcBef>
                <a:spcPts val="0"/>
              </a:spcBef>
              <a:defRPr/>
            </a:pPr>
            <a:r>
              <a:rPr lang="en-GB" altLang="en-US" sz="1050" b="1" dirty="0" smtClean="0">
                <a:latin typeface="+mn-lt"/>
                <a:cs typeface="Arial" panose="020B0604020202020204" pitchFamily="34" charset="0"/>
              </a:rPr>
              <a:t>Military Police</a:t>
            </a:r>
          </a:p>
        </p:txBody>
      </p:sp>
      <p:pic>
        <p:nvPicPr>
          <p:cNvPr id="47118" name="Picture 15" descr="Sweden"/>
          <p:cNvPicPr>
            <a:picLocks noChangeAspect="1" noChangeArrowheads="1"/>
          </p:cNvPicPr>
          <p:nvPr/>
        </p:nvPicPr>
        <p:blipFill>
          <a:blip r:embed="rId8"/>
          <a:srcRect/>
          <a:stretch>
            <a:fillRect/>
          </a:stretch>
        </p:blipFill>
        <p:spPr bwMode="auto">
          <a:xfrm>
            <a:off x="3267075" y="3881438"/>
            <a:ext cx="496888" cy="355600"/>
          </a:xfrm>
          <a:prstGeom prst="rect">
            <a:avLst/>
          </a:prstGeom>
          <a:noFill/>
          <a:ln w="6350" algn="ctr">
            <a:solidFill>
              <a:schemeClr val="tx1"/>
            </a:solidFill>
            <a:miter lim="800000"/>
            <a:headEnd/>
            <a:tailEnd/>
          </a:ln>
        </p:spPr>
      </p:pic>
      <p:sp>
        <p:nvSpPr>
          <p:cNvPr id="27" name="Text Box 8"/>
          <p:cNvSpPr txBox="1">
            <a:spLocks noChangeArrowheads="1"/>
          </p:cNvSpPr>
          <p:nvPr/>
        </p:nvSpPr>
        <p:spPr bwMode="auto">
          <a:xfrm>
            <a:off x="3160713" y="4302125"/>
            <a:ext cx="1293812" cy="598488"/>
          </a:xfrm>
          <a:prstGeom prst="rect">
            <a:avLst/>
          </a:prstGeom>
          <a:noFill/>
          <a:ln>
            <a:noFill/>
          </a:ln>
          <a:effectLst/>
          <a:extLst/>
        </p:spPr>
        <p:txBody>
          <a:bodyPr>
            <a:spAutoFit/>
          </a:bodyP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eaLnBrk="0" hangingPunct="0">
              <a:spcBef>
                <a:spcPts val="0"/>
              </a:spcBef>
              <a:buFont typeface="Arial" panose="020B0604020202020204" pitchFamily="34" charset="0"/>
              <a:buNone/>
              <a:defRPr/>
            </a:pPr>
            <a:r>
              <a:rPr lang="en-GB" altLang="en-US" sz="1200" b="1" dirty="0" smtClean="0">
                <a:latin typeface="+mn-lt"/>
                <a:cs typeface="Arial" panose="020B0604020202020204" pitchFamily="34" charset="0"/>
              </a:rPr>
              <a:t>SWEDEN</a:t>
            </a:r>
          </a:p>
          <a:p>
            <a:pPr marL="171450" indent="-171450" eaLnBrk="0" hangingPunct="0">
              <a:spcBef>
                <a:spcPts val="0"/>
              </a:spcBef>
              <a:defRPr/>
            </a:pPr>
            <a:r>
              <a:rPr lang="en-GB" altLang="en-US" sz="1050" b="1" dirty="0" smtClean="0">
                <a:latin typeface="+mn-lt"/>
                <a:cs typeface="Arial" panose="020B0604020202020204" pitchFamily="34" charset="0"/>
              </a:rPr>
              <a:t>Staff Duties</a:t>
            </a:r>
          </a:p>
          <a:p>
            <a:pPr marL="171450" indent="-171450" eaLnBrk="0" hangingPunct="0">
              <a:spcBef>
                <a:spcPts val="0"/>
              </a:spcBef>
              <a:defRPr/>
            </a:pPr>
            <a:r>
              <a:rPr lang="en-GB" altLang="en-US" sz="1050" b="1" dirty="0" smtClean="0">
                <a:latin typeface="+mn-lt"/>
                <a:cs typeface="Arial" panose="020B0604020202020204" pitchFamily="34" charset="0"/>
              </a:rPr>
              <a:t>Gender</a:t>
            </a:r>
          </a:p>
        </p:txBody>
      </p:sp>
      <p:pic>
        <p:nvPicPr>
          <p:cNvPr id="47120" name="Picture 16" descr="Finland"/>
          <p:cNvPicPr>
            <a:picLocks noChangeAspect="1" noChangeArrowheads="1"/>
          </p:cNvPicPr>
          <p:nvPr/>
        </p:nvPicPr>
        <p:blipFill>
          <a:blip r:embed="rId9"/>
          <a:srcRect/>
          <a:stretch>
            <a:fillRect/>
          </a:stretch>
        </p:blipFill>
        <p:spPr bwMode="auto">
          <a:xfrm>
            <a:off x="4305300" y="2924175"/>
            <a:ext cx="563563" cy="376238"/>
          </a:xfrm>
          <a:prstGeom prst="rect">
            <a:avLst/>
          </a:prstGeom>
          <a:noFill/>
          <a:ln w="9525">
            <a:noFill/>
            <a:miter lim="800000"/>
            <a:headEnd/>
            <a:tailEnd/>
          </a:ln>
        </p:spPr>
      </p:pic>
      <p:sp>
        <p:nvSpPr>
          <p:cNvPr id="28" name="Text Box 8"/>
          <p:cNvSpPr txBox="1">
            <a:spLocks noChangeArrowheads="1"/>
          </p:cNvSpPr>
          <p:nvPr/>
        </p:nvSpPr>
        <p:spPr bwMode="auto">
          <a:xfrm>
            <a:off x="4202113" y="3360738"/>
            <a:ext cx="2274887" cy="923330"/>
          </a:xfrm>
          <a:prstGeom prst="rect">
            <a:avLst/>
          </a:prstGeom>
          <a:noFill/>
          <a:ln>
            <a:noFill/>
          </a:ln>
          <a:effectLst/>
          <a:extLst/>
        </p:spPr>
        <p:txBody>
          <a:bodyPr>
            <a:spAutoFit/>
          </a:bodyPr>
          <a:lstStyle>
            <a:lvl1pPr>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eaLnBrk="0" hangingPunct="0">
              <a:spcBef>
                <a:spcPts val="0"/>
              </a:spcBef>
              <a:buFont typeface="Arial" panose="020B0604020202020204" pitchFamily="34" charset="0"/>
              <a:buNone/>
              <a:defRPr/>
            </a:pPr>
            <a:r>
              <a:rPr lang="en-GB" altLang="en-US" sz="1200" b="1" dirty="0" smtClean="0">
                <a:latin typeface="+mn-lt"/>
                <a:cs typeface="Arial" panose="020B0604020202020204" pitchFamily="34" charset="0"/>
              </a:rPr>
              <a:t>FINLAND</a:t>
            </a:r>
          </a:p>
          <a:p>
            <a:pPr marL="171450" indent="-171450" eaLnBrk="0" hangingPunct="0">
              <a:spcBef>
                <a:spcPts val="0"/>
              </a:spcBef>
              <a:defRPr/>
            </a:pPr>
            <a:r>
              <a:rPr lang="en-GB" altLang="en-US" sz="1050" b="1" dirty="0" smtClean="0">
                <a:latin typeface="+mn-lt"/>
                <a:cs typeface="Arial" panose="020B0604020202020204" pitchFamily="34" charset="0"/>
              </a:rPr>
              <a:t>Military Experts on Mission</a:t>
            </a:r>
          </a:p>
          <a:p>
            <a:pPr marL="171450" indent="-171450" eaLnBrk="0" hangingPunct="0">
              <a:spcBef>
                <a:spcPts val="0"/>
              </a:spcBef>
              <a:defRPr/>
            </a:pPr>
            <a:r>
              <a:rPr lang="en-GB" altLang="en-US" sz="1050" b="1" dirty="0" smtClean="0">
                <a:latin typeface="+mn-lt"/>
                <a:cs typeface="Arial" panose="020B0604020202020204" pitchFamily="34" charset="0"/>
              </a:rPr>
              <a:t>LNO (Liaison Officer)</a:t>
            </a:r>
          </a:p>
          <a:p>
            <a:pPr marL="171450" indent="-171450" eaLnBrk="0" hangingPunct="0">
              <a:spcBef>
                <a:spcPts val="0"/>
              </a:spcBef>
              <a:defRPr/>
            </a:pPr>
            <a:r>
              <a:rPr lang="fi-FI" sz="1050" b="1" dirty="0" smtClean="0"/>
              <a:t>CIS </a:t>
            </a:r>
            <a:r>
              <a:rPr lang="fi-FI" sz="1050" b="1" dirty="0" err="1" smtClean="0"/>
              <a:t>Communication</a:t>
            </a:r>
            <a:r>
              <a:rPr lang="fi-FI" sz="1050" b="1" dirty="0" smtClean="0"/>
              <a:t> </a:t>
            </a:r>
            <a:r>
              <a:rPr lang="fi-FI" sz="1050" b="1" dirty="0"/>
              <a:t>and </a:t>
            </a:r>
            <a:r>
              <a:rPr lang="fi-FI" sz="1050" b="1" dirty="0" err="1" smtClean="0"/>
              <a:t>Information</a:t>
            </a:r>
            <a:endParaRPr lang="en-GB" altLang="en-US" sz="1050" b="1" dirty="0" smtClean="0">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Otsikko 3"/>
          <p:cNvSpPr>
            <a:spLocks noGrp="1"/>
          </p:cNvSpPr>
          <p:nvPr>
            <p:ph type="title"/>
          </p:nvPr>
        </p:nvSpPr>
        <p:spPr/>
        <p:txBody>
          <a:bodyPr/>
          <a:lstStyle/>
          <a:p>
            <a:r>
              <a:rPr lang="en-US" altLang="fi-FI" smtClean="0"/>
              <a:t>Finnish Centre of Expertise in</a:t>
            </a:r>
            <a:br>
              <a:rPr lang="en-US" altLang="fi-FI" smtClean="0"/>
            </a:br>
            <a:r>
              <a:rPr lang="en-US" altLang="fi-FI" smtClean="0"/>
              <a:t>Comprehensive Crisis Management</a:t>
            </a:r>
            <a:endParaRPr lang="fi-FI" altLang="fi-FI" smtClean="0"/>
          </a:p>
        </p:txBody>
      </p:sp>
      <p:sp>
        <p:nvSpPr>
          <p:cNvPr id="12"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49155" name="Dian numeron paikkamerkki 2"/>
          <p:cNvSpPr>
            <a:spLocks noGrp="1"/>
          </p:cNvSpPr>
          <p:nvPr>
            <p:ph type="sldNum" sz="quarter" idx="11"/>
          </p:nvPr>
        </p:nvSpPr>
        <p:spPr bwMode="auto">
          <a:noFill/>
          <a:ln>
            <a:miter lim="800000"/>
            <a:headEnd/>
            <a:tailEnd/>
          </a:ln>
        </p:spPr>
        <p:txBody>
          <a:bodyPr/>
          <a:lstStyle/>
          <a:p>
            <a:fld id="{594BA319-4160-4877-9D5D-EDAC01DEB6DC}" type="slidenum">
              <a:rPr lang="fi-FI" altLang="fi-FI" smtClean="0">
                <a:latin typeface="Arial" charset="0"/>
                <a:cs typeface="Arial" charset="0"/>
              </a:rPr>
              <a:pPr/>
              <a:t>23</a:t>
            </a:fld>
            <a:endParaRPr lang="fi-FI" altLang="fi-FI" smtClean="0">
              <a:latin typeface="Arial" charset="0"/>
              <a:cs typeface="Arial" charset="0"/>
            </a:endParaRPr>
          </a:p>
        </p:txBody>
      </p:sp>
      <p:sp>
        <p:nvSpPr>
          <p:cNvPr id="49156" name="Sisällön paikkamerkki 4"/>
          <p:cNvSpPr txBox="1">
            <a:spLocks/>
          </p:cNvSpPr>
          <p:nvPr/>
        </p:nvSpPr>
        <p:spPr bwMode="auto">
          <a:xfrm>
            <a:off x="6519863" y="2636838"/>
            <a:ext cx="2274887" cy="1284287"/>
          </a:xfrm>
          <a:prstGeom prst="rect">
            <a:avLst/>
          </a:prstGeom>
          <a:noFill/>
          <a:ln w="9525">
            <a:noFill/>
            <a:miter lim="800000"/>
            <a:headEnd/>
            <a:tailEnd/>
          </a:ln>
        </p:spPr>
        <p:txBody>
          <a:bodyPr anchor="ctr"/>
          <a:lstStyle/>
          <a:p>
            <a:pPr algn="ctr" eaLnBrk="0" hangingPunct="0">
              <a:spcBef>
                <a:spcPct val="20000"/>
              </a:spcBef>
              <a:buFont typeface="Arial" charset="0"/>
              <a:buNone/>
            </a:pPr>
            <a:r>
              <a:rPr lang="en-US" altLang="fi-FI" sz="2000" b="1">
                <a:solidFill>
                  <a:schemeClr val="accent1"/>
                </a:solidFill>
              </a:rPr>
              <a:t>Promoting Comprehensive Approach</a:t>
            </a:r>
          </a:p>
        </p:txBody>
      </p:sp>
      <p:pic>
        <p:nvPicPr>
          <p:cNvPr id="49157" name="Kuva 14"/>
          <p:cNvPicPr>
            <a:picLocks noChangeAspect="1"/>
          </p:cNvPicPr>
          <p:nvPr/>
        </p:nvPicPr>
        <p:blipFill>
          <a:blip r:embed="rId3"/>
          <a:srcRect/>
          <a:stretch>
            <a:fillRect/>
          </a:stretch>
        </p:blipFill>
        <p:spPr bwMode="auto">
          <a:xfrm>
            <a:off x="1331913" y="1370013"/>
            <a:ext cx="906462" cy="906462"/>
          </a:xfrm>
          <a:prstGeom prst="rect">
            <a:avLst/>
          </a:prstGeom>
          <a:noFill/>
          <a:ln w="9525">
            <a:noFill/>
            <a:miter lim="800000"/>
            <a:headEnd/>
            <a:tailEnd/>
          </a:ln>
        </p:spPr>
      </p:pic>
      <p:pic>
        <p:nvPicPr>
          <p:cNvPr id="49158" name="Kuva 3"/>
          <p:cNvPicPr>
            <a:picLocks noChangeAspect="1"/>
          </p:cNvPicPr>
          <p:nvPr/>
        </p:nvPicPr>
        <p:blipFill>
          <a:blip r:embed="rId4"/>
          <a:srcRect/>
          <a:stretch>
            <a:fillRect/>
          </a:stretch>
        </p:blipFill>
        <p:spPr bwMode="auto">
          <a:xfrm>
            <a:off x="3725863" y="1536700"/>
            <a:ext cx="1908175" cy="574675"/>
          </a:xfrm>
          <a:prstGeom prst="rect">
            <a:avLst/>
          </a:prstGeom>
          <a:noFill/>
          <a:ln w="9525">
            <a:noFill/>
            <a:miter lim="800000"/>
            <a:headEnd/>
            <a:tailEnd/>
          </a:ln>
        </p:spPr>
      </p:pic>
      <p:pic>
        <p:nvPicPr>
          <p:cNvPr id="49159" name="Kuva 6"/>
          <p:cNvPicPr>
            <a:picLocks noChangeAspect="1"/>
          </p:cNvPicPr>
          <p:nvPr/>
        </p:nvPicPr>
        <p:blipFill>
          <a:blip r:embed="rId5"/>
          <a:srcRect/>
          <a:stretch>
            <a:fillRect/>
          </a:stretch>
        </p:blipFill>
        <p:spPr bwMode="auto">
          <a:xfrm>
            <a:off x="6643688" y="1455738"/>
            <a:ext cx="1914525" cy="776287"/>
          </a:xfrm>
          <a:prstGeom prst="rect">
            <a:avLst/>
          </a:prstGeom>
          <a:noFill/>
          <a:ln w="9525">
            <a:noFill/>
            <a:miter lim="800000"/>
            <a:headEnd/>
            <a:tailEnd/>
          </a:ln>
        </p:spPr>
      </p:pic>
      <p:sp>
        <p:nvSpPr>
          <p:cNvPr id="7" name="Equal 6"/>
          <p:cNvSpPr/>
          <p:nvPr/>
        </p:nvSpPr>
        <p:spPr>
          <a:xfrm>
            <a:off x="5761038" y="2962275"/>
            <a:ext cx="690562" cy="628650"/>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49161" name="Kuva 6"/>
          <p:cNvPicPr>
            <a:picLocks noChangeAspect="1"/>
          </p:cNvPicPr>
          <p:nvPr/>
        </p:nvPicPr>
        <p:blipFill>
          <a:blip r:embed="rId5"/>
          <a:srcRect/>
          <a:stretch>
            <a:fillRect/>
          </a:stretch>
        </p:blipFill>
        <p:spPr bwMode="auto">
          <a:xfrm>
            <a:off x="6700838" y="1500188"/>
            <a:ext cx="1912937" cy="776287"/>
          </a:xfrm>
          <a:prstGeom prst="rect">
            <a:avLst/>
          </a:prstGeom>
          <a:noFill/>
          <a:ln w="9525">
            <a:noFill/>
            <a:miter lim="800000"/>
            <a:headEnd/>
            <a:tailEnd/>
          </a:ln>
        </p:spPr>
      </p:pic>
      <p:pic>
        <p:nvPicPr>
          <p:cNvPr id="49162" name="Kuva 2"/>
          <p:cNvPicPr>
            <a:picLocks noChangeAspect="1"/>
          </p:cNvPicPr>
          <p:nvPr/>
        </p:nvPicPr>
        <p:blipFill>
          <a:blip r:embed="rId6"/>
          <a:srcRect/>
          <a:stretch>
            <a:fillRect/>
          </a:stretch>
        </p:blipFill>
        <p:spPr bwMode="auto">
          <a:xfrm>
            <a:off x="619125" y="2500313"/>
            <a:ext cx="2332038" cy="1897062"/>
          </a:xfrm>
          <a:prstGeom prst="rect">
            <a:avLst/>
          </a:prstGeom>
          <a:noFill/>
          <a:ln w="9525">
            <a:noFill/>
            <a:miter lim="800000"/>
            <a:headEnd/>
            <a:tailEnd/>
          </a:ln>
        </p:spPr>
      </p:pic>
      <p:pic>
        <p:nvPicPr>
          <p:cNvPr id="49163" name="Kuva 4"/>
          <p:cNvPicPr>
            <a:picLocks noChangeAspect="1"/>
          </p:cNvPicPr>
          <p:nvPr/>
        </p:nvPicPr>
        <p:blipFill>
          <a:blip r:embed="rId7"/>
          <a:srcRect/>
          <a:stretch>
            <a:fillRect/>
          </a:stretch>
        </p:blipFill>
        <p:spPr bwMode="auto">
          <a:xfrm>
            <a:off x="3732213" y="2501900"/>
            <a:ext cx="1895475" cy="1895475"/>
          </a:xfrm>
          <a:prstGeom prst="rect">
            <a:avLst/>
          </a:prstGeom>
          <a:noFill/>
          <a:ln w="9525">
            <a:noFill/>
            <a:miter lim="800000"/>
            <a:headEnd/>
            <a:tailEnd/>
          </a:ln>
        </p:spPr>
      </p:pic>
      <p:sp>
        <p:nvSpPr>
          <p:cNvPr id="6" name="Plus 5"/>
          <p:cNvSpPr/>
          <p:nvPr/>
        </p:nvSpPr>
        <p:spPr>
          <a:xfrm>
            <a:off x="3038475" y="2976563"/>
            <a:ext cx="608013" cy="601662"/>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Otsikko 3"/>
          <p:cNvSpPr>
            <a:spLocks noGrp="1"/>
          </p:cNvSpPr>
          <p:nvPr>
            <p:ph type="title"/>
          </p:nvPr>
        </p:nvSpPr>
        <p:spPr/>
        <p:txBody>
          <a:bodyPr/>
          <a:lstStyle/>
          <a:p>
            <a:r>
              <a:rPr lang="fi-FI" altLang="fi-FI" smtClean="0"/>
              <a:t>MC2PS Department Head FINCENT</a:t>
            </a:r>
          </a:p>
        </p:txBody>
      </p:sp>
      <p:sp>
        <p:nvSpPr>
          <p:cNvPr id="38"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53251" name="Dian numeron paikkamerkki 2"/>
          <p:cNvSpPr>
            <a:spLocks noGrp="1"/>
          </p:cNvSpPr>
          <p:nvPr>
            <p:ph type="sldNum" sz="quarter" idx="11"/>
          </p:nvPr>
        </p:nvSpPr>
        <p:spPr bwMode="auto">
          <a:noFill/>
          <a:ln>
            <a:miter lim="800000"/>
            <a:headEnd/>
            <a:tailEnd/>
          </a:ln>
        </p:spPr>
        <p:txBody>
          <a:bodyPr/>
          <a:lstStyle/>
          <a:p>
            <a:fld id="{EDB3D51C-89FE-493A-A02C-FB9F0925A300}" type="slidenum">
              <a:rPr lang="fi-FI" altLang="fi-FI" smtClean="0">
                <a:latin typeface="Arial" charset="0"/>
                <a:cs typeface="Arial" charset="0"/>
              </a:rPr>
              <a:pPr/>
              <a:t>24</a:t>
            </a:fld>
            <a:endParaRPr lang="fi-FI" altLang="fi-FI" smtClean="0">
              <a:latin typeface="Arial" charset="0"/>
              <a:cs typeface="Arial" charset="0"/>
            </a:endParaRPr>
          </a:p>
        </p:txBody>
      </p:sp>
      <p:sp>
        <p:nvSpPr>
          <p:cNvPr id="53252" name="AutoShape 31"/>
          <p:cNvSpPr>
            <a:spLocks noChangeAspect="1" noChangeArrowheads="1" noTextEdit="1"/>
          </p:cNvSpPr>
          <p:nvPr/>
        </p:nvSpPr>
        <p:spPr bwMode="auto">
          <a:xfrm>
            <a:off x="1236663" y="1163638"/>
            <a:ext cx="6392862" cy="3455987"/>
          </a:xfrm>
          <a:prstGeom prst="rect">
            <a:avLst/>
          </a:prstGeom>
          <a:noFill/>
          <a:ln w="9525">
            <a:noFill/>
            <a:miter lim="800000"/>
            <a:headEnd/>
            <a:tailEnd/>
          </a:ln>
        </p:spPr>
        <p:txBody>
          <a:bodyPr anchor="ctr"/>
          <a:lstStyle/>
          <a:p>
            <a:endParaRPr lang="fi-FI"/>
          </a:p>
        </p:txBody>
      </p:sp>
      <p:sp>
        <p:nvSpPr>
          <p:cNvPr id="53253" name="Rectangle 33"/>
          <p:cNvSpPr>
            <a:spLocks noChangeArrowheads="1"/>
          </p:cNvSpPr>
          <p:nvPr/>
        </p:nvSpPr>
        <p:spPr bwMode="auto">
          <a:xfrm>
            <a:off x="1235075" y="4176713"/>
            <a:ext cx="6392863" cy="442912"/>
          </a:xfrm>
          <a:prstGeom prst="rect">
            <a:avLst/>
          </a:prstGeom>
          <a:solidFill>
            <a:srgbClr val="7F7F7F"/>
          </a:solidFill>
          <a:ln w="9525">
            <a:noFill/>
            <a:miter lim="800000"/>
            <a:headEnd/>
            <a:tailEnd/>
          </a:ln>
        </p:spPr>
        <p:txBody>
          <a:bodyPr anchor="ctr"/>
          <a:lstStyle/>
          <a:p>
            <a:pPr algn="ctr" eaLnBrk="0" hangingPunct="0"/>
            <a:r>
              <a:rPr lang="fi-FI" altLang="fi-FI" sz="1400" b="1">
                <a:solidFill>
                  <a:srgbClr val="FFFFFF"/>
                </a:solidFill>
              </a:rPr>
              <a:t>PSO Trends – AU, EU, NATO, UN</a:t>
            </a:r>
          </a:p>
        </p:txBody>
      </p:sp>
      <p:sp>
        <p:nvSpPr>
          <p:cNvPr id="53254" name="Rectangle 34"/>
          <p:cNvSpPr>
            <a:spLocks noChangeArrowheads="1"/>
          </p:cNvSpPr>
          <p:nvPr/>
        </p:nvSpPr>
        <p:spPr bwMode="auto">
          <a:xfrm>
            <a:off x="1235075" y="1165225"/>
            <a:ext cx="6392863" cy="442913"/>
          </a:xfrm>
          <a:prstGeom prst="rect">
            <a:avLst/>
          </a:prstGeom>
          <a:solidFill>
            <a:srgbClr val="7F7F7F"/>
          </a:solidFill>
          <a:ln w="9525">
            <a:noFill/>
            <a:miter lim="800000"/>
            <a:headEnd/>
            <a:tailEnd/>
          </a:ln>
        </p:spPr>
        <p:txBody>
          <a:bodyPr anchor="ctr"/>
          <a:lstStyle/>
          <a:p>
            <a:pPr algn="ctr" eaLnBrk="0" hangingPunct="0"/>
            <a:r>
              <a:rPr lang="fi-FI" altLang="fi-FI" sz="1400" b="1">
                <a:solidFill>
                  <a:srgbClr val="FFFFFF"/>
                </a:solidFill>
              </a:rPr>
              <a:t>Political / Military Direction &amp; Guidance</a:t>
            </a:r>
          </a:p>
        </p:txBody>
      </p:sp>
      <p:sp>
        <p:nvSpPr>
          <p:cNvPr id="53255" name="Rectangle 35"/>
          <p:cNvSpPr>
            <a:spLocks noChangeArrowheads="1"/>
          </p:cNvSpPr>
          <p:nvPr/>
        </p:nvSpPr>
        <p:spPr bwMode="auto">
          <a:xfrm>
            <a:off x="1243013" y="1931988"/>
            <a:ext cx="4195762" cy="1919287"/>
          </a:xfrm>
          <a:prstGeom prst="rect">
            <a:avLst/>
          </a:prstGeom>
          <a:solidFill>
            <a:srgbClr val="FFFFFF"/>
          </a:solidFill>
          <a:ln w="9525">
            <a:noFill/>
            <a:miter lim="800000"/>
            <a:headEnd/>
            <a:tailEnd/>
          </a:ln>
        </p:spPr>
        <p:txBody>
          <a:bodyPr anchor="ctr"/>
          <a:lstStyle/>
          <a:p>
            <a:pPr eaLnBrk="0" hangingPunct="0"/>
            <a:endParaRPr lang="fi-FI" altLang="fi-FI"/>
          </a:p>
        </p:txBody>
      </p:sp>
      <p:sp>
        <p:nvSpPr>
          <p:cNvPr id="53256" name="Freeform 36"/>
          <p:cNvSpPr>
            <a:spLocks noEditPoints="1"/>
          </p:cNvSpPr>
          <p:nvPr/>
        </p:nvSpPr>
        <p:spPr bwMode="auto">
          <a:xfrm>
            <a:off x="1235075" y="1927225"/>
            <a:ext cx="4210050" cy="1930400"/>
          </a:xfrm>
          <a:custGeom>
            <a:avLst/>
            <a:gdLst>
              <a:gd name="T0" fmla="*/ 2147483647 w 2736"/>
              <a:gd name="T1" fmla="*/ 2147483647 h 1255"/>
              <a:gd name="T2" fmla="*/ 2147483647 w 2736"/>
              <a:gd name="T3" fmla="*/ 2147483647 h 1255"/>
              <a:gd name="T4" fmla="*/ 2147483647 w 2736"/>
              <a:gd name="T5" fmla="*/ 2147483647 h 1255"/>
              <a:gd name="T6" fmla="*/ 2147483647 w 2736"/>
              <a:gd name="T7" fmla="*/ 2147483647 h 1255"/>
              <a:gd name="T8" fmla="*/ 2147483647 w 2736"/>
              <a:gd name="T9" fmla="*/ 2147483647 h 1255"/>
              <a:gd name="T10" fmla="*/ 2147483647 w 2736"/>
              <a:gd name="T11" fmla="*/ 0 h 1255"/>
              <a:gd name="T12" fmla="*/ 0 w 2736"/>
              <a:gd name="T13" fmla="*/ 0 h 1255"/>
              <a:gd name="T14" fmla="*/ 0 w 2736"/>
              <a:gd name="T15" fmla="*/ 2147483647 h 1255"/>
              <a:gd name="T16" fmla="*/ 2147483647 w 2736"/>
              <a:gd name="T17" fmla="*/ 2147483647 h 1255"/>
              <a:gd name="T18" fmla="*/ 2147483647 w 2736"/>
              <a:gd name="T19" fmla="*/ 0 h 1255"/>
              <a:gd name="T20" fmla="*/ 2147483647 w 2736"/>
              <a:gd name="T21" fmla="*/ 0 h 1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6"/>
              <a:gd name="T34" fmla="*/ 0 h 1255"/>
              <a:gd name="T35" fmla="*/ 2736 w 2736"/>
              <a:gd name="T36" fmla="*/ 1255 h 12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6" h="1255">
                <a:moveTo>
                  <a:pt x="2729" y="8"/>
                </a:moveTo>
                <a:lnTo>
                  <a:pt x="2729" y="1246"/>
                </a:lnTo>
                <a:lnTo>
                  <a:pt x="9" y="1246"/>
                </a:lnTo>
                <a:lnTo>
                  <a:pt x="9" y="8"/>
                </a:lnTo>
                <a:lnTo>
                  <a:pt x="2729" y="8"/>
                </a:lnTo>
                <a:close/>
                <a:moveTo>
                  <a:pt x="2736" y="0"/>
                </a:moveTo>
                <a:lnTo>
                  <a:pt x="0" y="0"/>
                </a:lnTo>
                <a:lnTo>
                  <a:pt x="0" y="1255"/>
                </a:lnTo>
                <a:lnTo>
                  <a:pt x="2736" y="1255"/>
                </a:lnTo>
                <a:lnTo>
                  <a:pt x="2736" y="0"/>
                </a:lnTo>
                <a:close/>
              </a:path>
            </a:pathLst>
          </a:custGeom>
          <a:solidFill>
            <a:srgbClr val="4D4D4D"/>
          </a:solidFill>
          <a:ln w="9525">
            <a:noFill/>
            <a:round/>
            <a:headEnd/>
            <a:tailEnd/>
          </a:ln>
        </p:spPr>
        <p:txBody>
          <a:bodyPr anchor="ctr"/>
          <a:lstStyle/>
          <a:p>
            <a:endParaRPr lang="fi-FI"/>
          </a:p>
        </p:txBody>
      </p:sp>
      <p:sp>
        <p:nvSpPr>
          <p:cNvPr id="53257" name="Freeform 37"/>
          <p:cNvSpPr>
            <a:spLocks noEditPoints="1"/>
          </p:cNvSpPr>
          <p:nvPr/>
        </p:nvSpPr>
        <p:spPr bwMode="auto">
          <a:xfrm>
            <a:off x="1235075" y="1927225"/>
            <a:ext cx="4210050" cy="1930400"/>
          </a:xfrm>
          <a:custGeom>
            <a:avLst/>
            <a:gdLst>
              <a:gd name="T0" fmla="*/ 2147483647 w 2736"/>
              <a:gd name="T1" fmla="*/ 2147483647 h 1255"/>
              <a:gd name="T2" fmla="*/ 2147483647 w 2736"/>
              <a:gd name="T3" fmla="*/ 2147483647 h 1255"/>
              <a:gd name="T4" fmla="*/ 2147483647 w 2736"/>
              <a:gd name="T5" fmla="*/ 2147483647 h 1255"/>
              <a:gd name="T6" fmla="*/ 2147483647 w 2736"/>
              <a:gd name="T7" fmla="*/ 2147483647 h 1255"/>
              <a:gd name="T8" fmla="*/ 2147483647 w 2736"/>
              <a:gd name="T9" fmla="*/ 2147483647 h 1255"/>
              <a:gd name="T10" fmla="*/ 2147483647 w 2736"/>
              <a:gd name="T11" fmla="*/ 0 h 1255"/>
              <a:gd name="T12" fmla="*/ 0 w 2736"/>
              <a:gd name="T13" fmla="*/ 0 h 1255"/>
              <a:gd name="T14" fmla="*/ 0 w 2736"/>
              <a:gd name="T15" fmla="*/ 2147483647 h 1255"/>
              <a:gd name="T16" fmla="*/ 2147483647 w 2736"/>
              <a:gd name="T17" fmla="*/ 2147483647 h 1255"/>
              <a:gd name="T18" fmla="*/ 2147483647 w 2736"/>
              <a:gd name="T19" fmla="*/ 0 h 1255"/>
              <a:gd name="T20" fmla="*/ 2147483647 w 2736"/>
              <a:gd name="T21" fmla="*/ 0 h 1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6"/>
              <a:gd name="T34" fmla="*/ 0 h 1255"/>
              <a:gd name="T35" fmla="*/ 2736 w 2736"/>
              <a:gd name="T36" fmla="*/ 1255 h 12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6" h="1255">
                <a:moveTo>
                  <a:pt x="2729" y="8"/>
                </a:moveTo>
                <a:lnTo>
                  <a:pt x="2729" y="1246"/>
                </a:lnTo>
                <a:lnTo>
                  <a:pt x="9" y="1246"/>
                </a:lnTo>
                <a:lnTo>
                  <a:pt x="9" y="8"/>
                </a:lnTo>
                <a:lnTo>
                  <a:pt x="2729" y="8"/>
                </a:lnTo>
                <a:moveTo>
                  <a:pt x="2736" y="0"/>
                </a:moveTo>
                <a:lnTo>
                  <a:pt x="0" y="0"/>
                </a:lnTo>
                <a:lnTo>
                  <a:pt x="0" y="1255"/>
                </a:lnTo>
                <a:lnTo>
                  <a:pt x="2736" y="1255"/>
                </a:lnTo>
                <a:lnTo>
                  <a:pt x="2736" y="0"/>
                </a:lnTo>
              </a:path>
            </a:pathLst>
          </a:custGeom>
          <a:noFill/>
          <a:ln w="9525">
            <a:noFill/>
            <a:round/>
            <a:headEnd/>
            <a:tailEnd/>
          </a:ln>
        </p:spPr>
        <p:txBody>
          <a:bodyPr anchor="ctr"/>
          <a:lstStyle/>
          <a:p>
            <a:endParaRPr lang="fi-FI"/>
          </a:p>
        </p:txBody>
      </p:sp>
      <p:sp>
        <p:nvSpPr>
          <p:cNvPr id="53258" name="Rectangle 38"/>
          <p:cNvSpPr>
            <a:spLocks noChangeArrowheads="1"/>
          </p:cNvSpPr>
          <p:nvPr/>
        </p:nvSpPr>
        <p:spPr bwMode="auto">
          <a:xfrm>
            <a:off x="6264275" y="1895475"/>
            <a:ext cx="1363663" cy="1992313"/>
          </a:xfrm>
          <a:prstGeom prst="rect">
            <a:avLst/>
          </a:prstGeom>
          <a:solidFill>
            <a:schemeClr val="accent1"/>
          </a:solidFill>
          <a:ln w="9525">
            <a:noFill/>
            <a:miter lim="800000"/>
            <a:headEnd/>
            <a:tailEnd/>
          </a:ln>
        </p:spPr>
        <p:txBody>
          <a:bodyPr anchor="ctr"/>
          <a:lstStyle/>
          <a:p>
            <a:pPr algn="ctr" eaLnBrk="0" hangingPunct="0"/>
            <a:r>
              <a:rPr lang="fi-FI" altLang="fi-FI" sz="1400" b="1">
                <a:solidFill>
                  <a:srgbClr val="FFFFFF"/>
                </a:solidFill>
              </a:rPr>
              <a:t>Global Standard</a:t>
            </a:r>
          </a:p>
          <a:p>
            <a:pPr algn="ctr" eaLnBrk="0" hangingPunct="0"/>
            <a:endParaRPr lang="fi-FI" altLang="fi-FI" sz="1400" b="1">
              <a:solidFill>
                <a:srgbClr val="FFFFFF"/>
              </a:solidFill>
            </a:endParaRPr>
          </a:p>
          <a:p>
            <a:pPr algn="ctr" eaLnBrk="0" hangingPunct="0"/>
            <a:r>
              <a:rPr lang="fi-FI" altLang="fi-FI" sz="1400" b="1">
                <a:solidFill>
                  <a:srgbClr val="FFFFFF"/>
                </a:solidFill>
              </a:rPr>
              <a:t>Right Training for Right People in PSO</a:t>
            </a:r>
          </a:p>
        </p:txBody>
      </p:sp>
      <p:sp>
        <p:nvSpPr>
          <p:cNvPr id="53259" name="Freeform 39"/>
          <p:cNvSpPr>
            <a:spLocks/>
          </p:cNvSpPr>
          <p:nvPr/>
        </p:nvSpPr>
        <p:spPr bwMode="auto">
          <a:xfrm>
            <a:off x="1382713" y="2354263"/>
            <a:ext cx="1220787" cy="814387"/>
          </a:xfrm>
          <a:custGeom>
            <a:avLst/>
            <a:gdLst>
              <a:gd name="T0" fmla="*/ 2147483647 w 1100"/>
              <a:gd name="T1" fmla="*/ 2147483647 h 735"/>
              <a:gd name="T2" fmla="*/ 2147483647 w 1100"/>
              <a:gd name="T3" fmla="*/ 0 h 735"/>
              <a:gd name="T4" fmla="*/ 0 w 1100"/>
              <a:gd name="T5" fmla="*/ 0 h 735"/>
              <a:gd name="T6" fmla="*/ 0 w 1100"/>
              <a:gd name="T7" fmla="*/ 2147483647 h 735"/>
              <a:gd name="T8" fmla="*/ 2147483647 w 1100"/>
              <a:gd name="T9" fmla="*/ 2147483647 h 735"/>
              <a:gd name="T10" fmla="*/ 2147483647 w 1100"/>
              <a:gd name="T11" fmla="*/ 2147483647 h 735"/>
              <a:gd name="T12" fmla="*/ 0 60000 65536"/>
              <a:gd name="T13" fmla="*/ 0 60000 65536"/>
              <a:gd name="T14" fmla="*/ 0 60000 65536"/>
              <a:gd name="T15" fmla="*/ 0 60000 65536"/>
              <a:gd name="T16" fmla="*/ 0 60000 65536"/>
              <a:gd name="T17" fmla="*/ 0 60000 65536"/>
              <a:gd name="T18" fmla="*/ 0 w 1100"/>
              <a:gd name="T19" fmla="*/ 0 h 735"/>
              <a:gd name="T20" fmla="*/ 1100 w 1100"/>
              <a:gd name="T21" fmla="*/ 735 h 735"/>
            </a:gdLst>
            <a:ahLst/>
            <a:cxnLst>
              <a:cxn ang="T12">
                <a:pos x="T0" y="T1"/>
              </a:cxn>
              <a:cxn ang="T13">
                <a:pos x="T2" y="T3"/>
              </a:cxn>
              <a:cxn ang="T14">
                <a:pos x="T4" y="T5"/>
              </a:cxn>
              <a:cxn ang="T15">
                <a:pos x="T6" y="T7"/>
              </a:cxn>
              <a:cxn ang="T16">
                <a:pos x="T8" y="T9"/>
              </a:cxn>
              <a:cxn ang="T17">
                <a:pos x="T10" y="T11"/>
              </a:cxn>
            </a:cxnLst>
            <a:rect l="T18" t="T19" r="T20" b="T21"/>
            <a:pathLst>
              <a:path w="1100" h="735">
                <a:moveTo>
                  <a:pt x="1100" y="1"/>
                </a:moveTo>
                <a:cubicBezTo>
                  <a:pt x="1100" y="0"/>
                  <a:pt x="1100" y="0"/>
                  <a:pt x="1099" y="0"/>
                </a:cubicBezTo>
                <a:cubicBezTo>
                  <a:pt x="0" y="0"/>
                  <a:pt x="0" y="0"/>
                  <a:pt x="0" y="0"/>
                </a:cubicBezTo>
                <a:cubicBezTo>
                  <a:pt x="0" y="735"/>
                  <a:pt x="0" y="735"/>
                  <a:pt x="0" y="735"/>
                </a:cubicBezTo>
                <a:cubicBezTo>
                  <a:pt x="1100" y="486"/>
                  <a:pt x="1100" y="486"/>
                  <a:pt x="1100" y="486"/>
                </a:cubicBezTo>
                <a:lnTo>
                  <a:pt x="1100" y="1"/>
                </a:lnTo>
                <a:close/>
              </a:path>
            </a:pathLst>
          </a:custGeom>
          <a:solidFill>
            <a:srgbClr val="4D4D4D"/>
          </a:solidFill>
          <a:ln w="9525">
            <a:noFill/>
            <a:round/>
            <a:headEnd/>
            <a:tailEnd/>
          </a:ln>
        </p:spPr>
        <p:txBody>
          <a:bodyPr anchor="ctr"/>
          <a:lstStyle/>
          <a:p>
            <a:endParaRPr lang="fi-FI"/>
          </a:p>
        </p:txBody>
      </p:sp>
      <p:sp>
        <p:nvSpPr>
          <p:cNvPr id="53260" name="Freeform 40"/>
          <p:cNvSpPr>
            <a:spLocks/>
          </p:cNvSpPr>
          <p:nvPr/>
        </p:nvSpPr>
        <p:spPr bwMode="auto">
          <a:xfrm>
            <a:off x="1382713" y="2936875"/>
            <a:ext cx="1220787" cy="787400"/>
          </a:xfrm>
          <a:custGeom>
            <a:avLst/>
            <a:gdLst>
              <a:gd name="T0" fmla="*/ 2147483647 w 1100"/>
              <a:gd name="T1" fmla="*/ 2147483647 h 710"/>
              <a:gd name="T2" fmla="*/ 2147483647 w 1100"/>
              <a:gd name="T3" fmla="*/ 2147483647 h 710"/>
              <a:gd name="T4" fmla="*/ 2147483647 w 1100"/>
              <a:gd name="T5" fmla="*/ 2147483647 h 710"/>
              <a:gd name="T6" fmla="*/ 2147483647 w 1100"/>
              <a:gd name="T7" fmla="*/ 0 h 710"/>
              <a:gd name="T8" fmla="*/ 0 w 1100"/>
              <a:gd name="T9" fmla="*/ 2147483647 h 710"/>
              <a:gd name="T10" fmla="*/ 0 w 1100"/>
              <a:gd name="T11" fmla="*/ 2147483647 h 710"/>
              <a:gd name="T12" fmla="*/ 2147483647 w 1100"/>
              <a:gd name="T13" fmla="*/ 2147483647 h 710"/>
              <a:gd name="T14" fmla="*/ 0 60000 65536"/>
              <a:gd name="T15" fmla="*/ 0 60000 65536"/>
              <a:gd name="T16" fmla="*/ 0 60000 65536"/>
              <a:gd name="T17" fmla="*/ 0 60000 65536"/>
              <a:gd name="T18" fmla="*/ 0 60000 65536"/>
              <a:gd name="T19" fmla="*/ 0 60000 65536"/>
              <a:gd name="T20" fmla="*/ 0 60000 65536"/>
              <a:gd name="T21" fmla="*/ 0 w 1100"/>
              <a:gd name="T22" fmla="*/ 0 h 710"/>
              <a:gd name="T23" fmla="*/ 1100 w 1100"/>
              <a:gd name="T24" fmla="*/ 710 h 7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0" h="710">
                <a:moveTo>
                  <a:pt x="1" y="710"/>
                </a:moveTo>
                <a:cubicBezTo>
                  <a:pt x="1100" y="710"/>
                  <a:pt x="1100" y="710"/>
                  <a:pt x="1100" y="710"/>
                </a:cubicBezTo>
                <a:cubicBezTo>
                  <a:pt x="1100" y="710"/>
                  <a:pt x="1100" y="709"/>
                  <a:pt x="1100" y="709"/>
                </a:cubicBezTo>
                <a:cubicBezTo>
                  <a:pt x="1100" y="0"/>
                  <a:pt x="1100" y="0"/>
                  <a:pt x="1100" y="0"/>
                </a:cubicBezTo>
                <a:cubicBezTo>
                  <a:pt x="0" y="249"/>
                  <a:pt x="0" y="249"/>
                  <a:pt x="0" y="249"/>
                </a:cubicBezTo>
                <a:cubicBezTo>
                  <a:pt x="0" y="709"/>
                  <a:pt x="0" y="709"/>
                  <a:pt x="0" y="709"/>
                </a:cubicBezTo>
                <a:cubicBezTo>
                  <a:pt x="0" y="709"/>
                  <a:pt x="1" y="710"/>
                  <a:pt x="1" y="710"/>
                </a:cubicBezTo>
                <a:close/>
              </a:path>
            </a:pathLst>
          </a:custGeom>
          <a:solidFill>
            <a:schemeClr val="accent1"/>
          </a:solidFill>
          <a:ln w="9525">
            <a:noFill/>
            <a:round/>
            <a:headEnd/>
            <a:tailEnd/>
          </a:ln>
        </p:spPr>
        <p:txBody>
          <a:bodyPr anchor="ctr"/>
          <a:lstStyle/>
          <a:p>
            <a:endParaRPr lang="fi-FI"/>
          </a:p>
        </p:txBody>
      </p:sp>
      <p:sp>
        <p:nvSpPr>
          <p:cNvPr id="25" name="Rectangle 41"/>
          <p:cNvSpPr>
            <a:spLocks noChangeArrowheads="1"/>
          </p:cNvSpPr>
          <p:nvPr/>
        </p:nvSpPr>
        <p:spPr bwMode="auto">
          <a:xfrm>
            <a:off x="3228975" y="2403475"/>
            <a:ext cx="1917700" cy="177800"/>
          </a:xfrm>
          <a:prstGeom prst="rect">
            <a:avLst/>
          </a:prstGeom>
          <a:solidFill>
            <a:schemeClr val="accent5"/>
          </a:solidFill>
          <a:ln>
            <a:noFill/>
          </a:ln>
        </p:spPr>
        <p:txBody>
          <a:bodyPr anchor="ctr"/>
          <a:lstStyle/>
          <a:p>
            <a:pPr algn="ctr" eaLnBrk="0" hangingPunct="0">
              <a:defRPr/>
            </a:pPr>
            <a:r>
              <a:rPr lang="fi-FI" sz="850" b="1" dirty="0" err="1">
                <a:solidFill>
                  <a:srgbClr val="FFFFFF"/>
                </a:solidFill>
                <a:latin typeface="Arial"/>
                <a:cs typeface="Arial" panose="020B0604020202020204" pitchFamily="34" charset="0"/>
              </a:rPr>
              <a:t>Holistic</a:t>
            </a:r>
            <a:r>
              <a:rPr lang="fi-FI" sz="850" b="1" dirty="0">
                <a:solidFill>
                  <a:srgbClr val="FFFFFF"/>
                </a:solidFill>
                <a:latin typeface="Arial"/>
                <a:cs typeface="Arial" panose="020B0604020202020204" pitchFamily="34" charset="0"/>
              </a:rPr>
              <a:t> </a:t>
            </a:r>
            <a:r>
              <a:rPr lang="fi-FI" sz="850" b="1" dirty="0" err="1">
                <a:solidFill>
                  <a:srgbClr val="FFFFFF"/>
                </a:solidFill>
                <a:latin typeface="Arial"/>
                <a:cs typeface="Arial" panose="020B0604020202020204" pitchFamily="34" charset="0"/>
              </a:rPr>
              <a:t>View</a:t>
            </a:r>
            <a:endParaRPr lang="fi-FI" sz="850" dirty="0">
              <a:solidFill>
                <a:srgbClr val="262626"/>
              </a:solidFill>
              <a:latin typeface="Arial" panose="020B0604020202020204" pitchFamily="34" charset="0"/>
              <a:cs typeface="Arial" panose="020B0604020202020204" pitchFamily="34" charset="0"/>
            </a:endParaRPr>
          </a:p>
        </p:txBody>
      </p:sp>
      <p:sp>
        <p:nvSpPr>
          <p:cNvPr id="26" name="Freeform 42"/>
          <p:cNvSpPr>
            <a:spLocks/>
          </p:cNvSpPr>
          <p:nvPr/>
        </p:nvSpPr>
        <p:spPr bwMode="auto">
          <a:xfrm>
            <a:off x="5062538" y="2312988"/>
            <a:ext cx="176212" cy="360362"/>
          </a:xfrm>
          <a:custGeom>
            <a:avLst/>
            <a:gdLst>
              <a:gd name="T0" fmla="*/ 0 w 115"/>
              <a:gd name="T1" fmla="*/ 0 h 234"/>
              <a:gd name="T2" fmla="*/ 115 w 115"/>
              <a:gd name="T3" fmla="*/ 117 h 234"/>
              <a:gd name="T4" fmla="*/ 0 w 115"/>
              <a:gd name="T5" fmla="*/ 234 h 234"/>
              <a:gd name="T6" fmla="*/ 0 w 115"/>
              <a:gd name="T7" fmla="*/ 0 h 234"/>
            </a:gdLst>
            <a:ahLst/>
            <a:cxnLst>
              <a:cxn ang="0">
                <a:pos x="T0" y="T1"/>
              </a:cxn>
              <a:cxn ang="0">
                <a:pos x="T2" y="T3"/>
              </a:cxn>
              <a:cxn ang="0">
                <a:pos x="T4" y="T5"/>
              </a:cxn>
              <a:cxn ang="0">
                <a:pos x="T6" y="T7"/>
              </a:cxn>
            </a:cxnLst>
            <a:rect l="0" t="0" r="r" b="b"/>
            <a:pathLst>
              <a:path w="115" h="234">
                <a:moveTo>
                  <a:pt x="0" y="0"/>
                </a:moveTo>
                <a:lnTo>
                  <a:pt x="115" y="117"/>
                </a:lnTo>
                <a:lnTo>
                  <a:pt x="0" y="234"/>
                </a:lnTo>
                <a:lnTo>
                  <a:pt x="0" y="0"/>
                </a:lnTo>
                <a:close/>
              </a:path>
            </a:pathLst>
          </a:custGeom>
          <a:solidFill>
            <a:schemeClr val="accent5"/>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27" name="Rectangle 43"/>
          <p:cNvSpPr>
            <a:spLocks noChangeArrowheads="1"/>
          </p:cNvSpPr>
          <p:nvPr/>
        </p:nvSpPr>
        <p:spPr bwMode="auto">
          <a:xfrm>
            <a:off x="2781300" y="2649538"/>
            <a:ext cx="2224088" cy="282575"/>
          </a:xfrm>
          <a:prstGeom prst="rect">
            <a:avLst/>
          </a:prstGeom>
          <a:solidFill>
            <a:schemeClr val="accent5"/>
          </a:solidFill>
          <a:ln>
            <a:noFill/>
          </a:ln>
        </p:spPr>
        <p:txBody>
          <a:bodyPr anchor="ctr"/>
          <a:lstStyle/>
          <a:p>
            <a:pPr algn="ctr" eaLnBrk="0" hangingPunct="0">
              <a:defRPr/>
            </a:pPr>
            <a:r>
              <a:rPr lang="fi-FI" sz="1000" b="1">
                <a:solidFill>
                  <a:srgbClr val="FFFFFF"/>
                </a:solidFill>
                <a:latin typeface="Arial"/>
                <a:cs typeface="Arial" panose="020B0604020202020204" pitchFamily="34" charset="0"/>
              </a:rPr>
              <a:t>Training Requirements Analysis</a:t>
            </a:r>
            <a:endParaRPr lang="fi-FI" sz="1000" dirty="0">
              <a:solidFill>
                <a:srgbClr val="262626"/>
              </a:solidFill>
              <a:latin typeface="Arial" panose="020B0604020202020204" pitchFamily="34" charset="0"/>
              <a:cs typeface="Arial" panose="020B0604020202020204" pitchFamily="34" charset="0"/>
            </a:endParaRPr>
          </a:p>
        </p:txBody>
      </p:sp>
      <p:sp>
        <p:nvSpPr>
          <p:cNvPr id="28" name="Rectangle 44"/>
          <p:cNvSpPr>
            <a:spLocks noChangeArrowheads="1"/>
          </p:cNvSpPr>
          <p:nvPr/>
        </p:nvSpPr>
        <p:spPr bwMode="auto">
          <a:xfrm>
            <a:off x="3228975" y="2974975"/>
            <a:ext cx="1917700" cy="177800"/>
          </a:xfrm>
          <a:prstGeom prst="rect">
            <a:avLst/>
          </a:prstGeom>
          <a:solidFill>
            <a:schemeClr val="accent5"/>
          </a:solidFill>
          <a:ln>
            <a:noFill/>
          </a:ln>
        </p:spPr>
        <p:txBody>
          <a:bodyPr anchor="ctr"/>
          <a:lstStyle/>
          <a:p>
            <a:pPr algn="ctr" eaLnBrk="0" hangingPunct="0">
              <a:defRPr/>
            </a:pPr>
            <a:r>
              <a:rPr lang="fi-FI" sz="850" b="1">
                <a:solidFill>
                  <a:srgbClr val="FFFFFF"/>
                </a:solidFill>
                <a:latin typeface="Arial"/>
                <a:cs typeface="Arial" panose="020B0604020202020204" pitchFamily="34" charset="0"/>
              </a:rPr>
              <a:t>Programme</a:t>
            </a:r>
            <a:endParaRPr lang="fi-FI" sz="850" dirty="0">
              <a:solidFill>
                <a:srgbClr val="262626"/>
              </a:solidFill>
              <a:latin typeface="Arial" panose="020B0604020202020204" pitchFamily="34" charset="0"/>
              <a:cs typeface="Arial" panose="020B0604020202020204" pitchFamily="34" charset="0"/>
            </a:endParaRPr>
          </a:p>
        </p:txBody>
      </p:sp>
      <p:sp>
        <p:nvSpPr>
          <p:cNvPr id="29" name="Freeform 45"/>
          <p:cNvSpPr>
            <a:spLocks/>
          </p:cNvSpPr>
          <p:nvPr/>
        </p:nvSpPr>
        <p:spPr bwMode="auto">
          <a:xfrm>
            <a:off x="5062538" y="2882900"/>
            <a:ext cx="176212" cy="360363"/>
          </a:xfrm>
          <a:custGeom>
            <a:avLst/>
            <a:gdLst>
              <a:gd name="T0" fmla="*/ 0 w 115"/>
              <a:gd name="T1" fmla="*/ 0 h 234"/>
              <a:gd name="T2" fmla="*/ 115 w 115"/>
              <a:gd name="T3" fmla="*/ 117 h 234"/>
              <a:gd name="T4" fmla="*/ 0 w 115"/>
              <a:gd name="T5" fmla="*/ 234 h 234"/>
              <a:gd name="T6" fmla="*/ 0 w 115"/>
              <a:gd name="T7" fmla="*/ 0 h 234"/>
            </a:gdLst>
            <a:ahLst/>
            <a:cxnLst>
              <a:cxn ang="0">
                <a:pos x="T0" y="T1"/>
              </a:cxn>
              <a:cxn ang="0">
                <a:pos x="T2" y="T3"/>
              </a:cxn>
              <a:cxn ang="0">
                <a:pos x="T4" y="T5"/>
              </a:cxn>
              <a:cxn ang="0">
                <a:pos x="T6" y="T7"/>
              </a:cxn>
            </a:cxnLst>
            <a:rect l="0" t="0" r="r" b="b"/>
            <a:pathLst>
              <a:path w="115" h="234">
                <a:moveTo>
                  <a:pt x="0" y="0"/>
                </a:moveTo>
                <a:lnTo>
                  <a:pt x="115" y="117"/>
                </a:lnTo>
                <a:lnTo>
                  <a:pt x="0" y="234"/>
                </a:lnTo>
                <a:lnTo>
                  <a:pt x="0" y="0"/>
                </a:lnTo>
                <a:close/>
              </a:path>
            </a:pathLst>
          </a:custGeom>
          <a:solidFill>
            <a:schemeClr val="accent5"/>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53266" name="Rectangle 46"/>
          <p:cNvSpPr>
            <a:spLocks noChangeArrowheads="1"/>
          </p:cNvSpPr>
          <p:nvPr/>
        </p:nvSpPr>
        <p:spPr bwMode="auto">
          <a:xfrm>
            <a:off x="2781300" y="3221038"/>
            <a:ext cx="2224088" cy="282575"/>
          </a:xfrm>
          <a:prstGeom prst="rect">
            <a:avLst/>
          </a:prstGeom>
          <a:solidFill>
            <a:schemeClr val="accent1"/>
          </a:solidFill>
          <a:ln w="9525">
            <a:noFill/>
            <a:miter lim="800000"/>
            <a:headEnd/>
            <a:tailEnd/>
          </a:ln>
        </p:spPr>
        <p:txBody>
          <a:bodyPr anchor="ctr"/>
          <a:lstStyle/>
          <a:p>
            <a:pPr algn="ctr" eaLnBrk="0" hangingPunct="0"/>
            <a:r>
              <a:rPr lang="fi-FI" altLang="fi-FI" sz="1000" b="1">
                <a:solidFill>
                  <a:srgbClr val="FFFFFF"/>
                </a:solidFill>
              </a:rPr>
              <a:t>Training Needs Analysis</a:t>
            </a:r>
            <a:endParaRPr lang="fi-FI" altLang="fi-FI" sz="1000">
              <a:solidFill>
                <a:srgbClr val="262626"/>
              </a:solidFill>
            </a:endParaRPr>
          </a:p>
        </p:txBody>
      </p:sp>
      <p:sp>
        <p:nvSpPr>
          <p:cNvPr id="35841" name="Rectangle 47"/>
          <p:cNvSpPr>
            <a:spLocks noChangeArrowheads="1"/>
          </p:cNvSpPr>
          <p:nvPr/>
        </p:nvSpPr>
        <p:spPr bwMode="auto">
          <a:xfrm>
            <a:off x="3228975" y="3544888"/>
            <a:ext cx="1917700" cy="179387"/>
          </a:xfrm>
          <a:prstGeom prst="rect">
            <a:avLst/>
          </a:prstGeom>
          <a:solidFill>
            <a:schemeClr val="accent1"/>
          </a:solidFill>
          <a:ln>
            <a:noFill/>
          </a:ln>
        </p:spPr>
        <p:txBody>
          <a:bodyPr anchor="ctr"/>
          <a:lstStyle/>
          <a:p>
            <a:pPr algn="ctr" eaLnBrk="0" hangingPunct="0">
              <a:defRPr/>
            </a:pPr>
            <a:r>
              <a:rPr lang="fi-FI" sz="850" b="1" dirty="0">
                <a:solidFill>
                  <a:srgbClr val="FFFFFF"/>
                </a:solidFill>
                <a:latin typeface="Arial"/>
                <a:cs typeface="Arial" panose="020B0604020202020204" pitchFamily="34" charset="0"/>
              </a:rPr>
              <a:t>Courses</a:t>
            </a:r>
            <a:endParaRPr lang="fi-FI" sz="850" dirty="0">
              <a:solidFill>
                <a:srgbClr val="262626"/>
              </a:solidFill>
              <a:latin typeface="Arial" panose="020B0604020202020204" pitchFamily="34" charset="0"/>
              <a:cs typeface="Arial" panose="020B0604020202020204" pitchFamily="34" charset="0"/>
            </a:endParaRPr>
          </a:p>
        </p:txBody>
      </p:sp>
      <p:sp>
        <p:nvSpPr>
          <p:cNvPr id="53268" name="Freeform 48"/>
          <p:cNvSpPr>
            <a:spLocks/>
          </p:cNvSpPr>
          <p:nvPr/>
        </p:nvSpPr>
        <p:spPr bwMode="auto">
          <a:xfrm>
            <a:off x="5062538" y="3454400"/>
            <a:ext cx="176212" cy="360363"/>
          </a:xfrm>
          <a:custGeom>
            <a:avLst/>
            <a:gdLst>
              <a:gd name="T0" fmla="*/ 0 w 115"/>
              <a:gd name="T1" fmla="*/ 0 h 234"/>
              <a:gd name="T2" fmla="*/ 2147483647 w 115"/>
              <a:gd name="T3" fmla="*/ 2147483647 h 234"/>
              <a:gd name="T4" fmla="*/ 0 w 115"/>
              <a:gd name="T5" fmla="*/ 2147483647 h 234"/>
              <a:gd name="T6" fmla="*/ 0 w 115"/>
              <a:gd name="T7" fmla="*/ 0 h 234"/>
              <a:gd name="T8" fmla="*/ 0 60000 65536"/>
              <a:gd name="T9" fmla="*/ 0 60000 65536"/>
              <a:gd name="T10" fmla="*/ 0 60000 65536"/>
              <a:gd name="T11" fmla="*/ 0 60000 65536"/>
              <a:gd name="T12" fmla="*/ 0 w 115"/>
              <a:gd name="T13" fmla="*/ 0 h 234"/>
              <a:gd name="T14" fmla="*/ 115 w 115"/>
              <a:gd name="T15" fmla="*/ 234 h 234"/>
            </a:gdLst>
            <a:ahLst/>
            <a:cxnLst>
              <a:cxn ang="T8">
                <a:pos x="T0" y="T1"/>
              </a:cxn>
              <a:cxn ang="T9">
                <a:pos x="T2" y="T3"/>
              </a:cxn>
              <a:cxn ang="T10">
                <a:pos x="T4" y="T5"/>
              </a:cxn>
              <a:cxn ang="T11">
                <a:pos x="T6" y="T7"/>
              </a:cxn>
            </a:cxnLst>
            <a:rect l="T12" t="T13" r="T14" b="T15"/>
            <a:pathLst>
              <a:path w="115" h="234">
                <a:moveTo>
                  <a:pt x="0" y="0"/>
                </a:moveTo>
                <a:lnTo>
                  <a:pt x="115" y="117"/>
                </a:lnTo>
                <a:lnTo>
                  <a:pt x="0" y="234"/>
                </a:lnTo>
                <a:lnTo>
                  <a:pt x="0" y="0"/>
                </a:lnTo>
                <a:close/>
              </a:path>
            </a:pathLst>
          </a:custGeom>
          <a:solidFill>
            <a:schemeClr val="accent1"/>
          </a:solidFill>
          <a:ln w="9525">
            <a:noFill/>
            <a:round/>
            <a:headEnd/>
            <a:tailEnd/>
          </a:ln>
        </p:spPr>
        <p:txBody>
          <a:bodyPr anchor="ctr"/>
          <a:lstStyle/>
          <a:p>
            <a:endParaRPr lang="fi-FI"/>
          </a:p>
        </p:txBody>
      </p:sp>
      <p:sp>
        <p:nvSpPr>
          <p:cNvPr id="2" name="Freeform 49"/>
          <p:cNvSpPr>
            <a:spLocks/>
          </p:cNvSpPr>
          <p:nvPr/>
        </p:nvSpPr>
        <p:spPr bwMode="auto">
          <a:xfrm>
            <a:off x="2293938" y="1663700"/>
            <a:ext cx="358775" cy="176213"/>
          </a:xfrm>
          <a:custGeom>
            <a:avLst/>
            <a:gdLst>
              <a:gd name="T0" fmla="*/ 116 w 233"/>
              <a:gd name="T1" fmla="*/ 115 h 115"/>
              <a:gd name="T2" fmla="*/ 233 w 233"/>
              <a:gd name="T3" fmla="*/ 0 h 115"/>
              <a:gd name="T4" fmla="*/ 0 w 233"/>
              <a:gd name="T5" fmla="*/ 0 h 115"/>
              <a:gd name="T6" fmla="*/ 116 w 233"/>
              <a:gd name="T7" fmla="*/ 115 h 115"/>
            </a:gdLst>
            <a:ahLst/>
            <a:cxnLst>
              <a:cxn ang="0">
                <a:pos x="T0" y="T1"/>
              </a:cxn>
              <a:cxn ang="0">
                <a:pos x="T2" y="T3"/>
              </a:cxn>
              <a:cxn ang="0">
                <a:pos x="T4" y="T5"/>
              </a:cxn>
              <a:cxn ang="0">
                <a:pos x="T6" y="T7"/>
              </a:cxn>
            </a:cxnLst>
            <a:rect l="0" t="0" r="r" b="b"/>
            <a:pathLst>
              <a:path w="233" h="115">
                <a:moveTo>
                  <a:pt x="116" y="115"/>
                </a:moveTo>
                <a:lnTo>
                  <a:pt x="233" y="0"/>
                </a:lnTo>
                <a:lnTo>
                  <a:pt x="0" y="0"/>
                </a:lnTo>
                <a:lnTo>
                  <a:pt x="116" y="115"/>
                </a:lnTo>
                <a:close/>
              </a:path>
            </a:pathLst>
          </a:custGeom>
          <a:solidFill>
            <a:schemeClr val="accent6"/>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3" name="Freeform 50"/>
          <p:cNvSpPr>
            <a:spLocks/>
          </p:cNvSpPr>
          <p:nvPr/>
        </p:nvSpPr>
        <p:spPr bwMode="auto">
          <a:xfrm>
            <a:off x="4006850" y="1663700"/>
            <a:ext cx="360363" cy="176213"/>
          </a:xfrm>
          <a:custGeom>
            <a:avLst/>
            <a:gdLst>
              <a:gd name="T0" fmla="*/ 0 w 234"/>
              <a:gd name="T1" fmla="*/ 0 h 115"/>
              <a:gd name="T2" fmla="*/ 117 w 234"/>
              <a:gd name="T3" fmla="*/ 115 h 115"/>
              <a:gd name="T4" fmla="*/ 234 w 234"/>
              <a:gd name="T5" fmla="*/ 0 h 115"/>
              <a:gd name="T6" fmla="*/ 0 w 234"/>
              <a:gd name="T7" fmla="*/ 0 h 115"/>
            </a:gdLst>
            <a:ahLst/>
            <a:cxnLst>
              <a:cxn ang="0">
                <a:pos x="T0" y="T1"/>
              </a:cxn>
              <a:cxn ang="0">
                <a:pos x="T2" y="T3"/>
              </a:cxn>
              <a:cxn ang="0">
                <a:pos x="T4" y="T5"/>
              </a:cxn>
              <a:cxn ang="0">
                <a:pos x="T6" y="T7"/>
              </a:cxn>
            </a:cxnLst>
            <a:rect l="0" t="0" r="r" b="b"/>
            <a:pathLst>
              <a:path w="234" h="115">
                <a:moveTo>
                  <a:pt x="0" y="0"/>
                </a:moveTo>
                <a:lnTo>
                  <a:pt x="117" y="115"/>
                </a:lnTo>
                <a:lnTo>
                  <a:pt x="234" y="0"/>
                </a:lnTo>
                <a:lnTo>
                  <a:pt x="0" y="0"/>
                </a:lnTo>
                <a:close/>
              </a:path>
            </a:pathLst>
          </a:custGeom>
          <a:solidFill>
            <a:schemeClr val="accent6"/>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4" name="Freeform 51"/>
          <p:cNvSpPr>
            <a:spLocks/>
          </p:cNvSpPr>
          <p:nvPr/>
        </p:nvSpPr>
        <p:spPr bwMode="auto">
          <a:xfrm>
            <a:off x="4006850" y="3956050"/>
            <a:ext cx="360363" cy="176213"/>
          </a:xfrm>
          <a:custGeom>
            <a:avLst/>
            <a:gdLst>
              <a:gd name="T0" fmla="*/ 117 w 234"/>
              <a:gd name="T1" fmla="*/ 0 h 115"/>
              <a:gd name="T2" fmla="*/ 0 w 234"/>
              <a:gd name="T3" fmla="*/ 115 h 115"/>
              <a:gd name="T4" fmla="*/ 234 w 234"/>
              <a:gd name="T5" fmla="*/ 115 h 115"/>
              <a:gd name="T6" fmla="*/ 117 w 234"/>
              <a:gd name="T7" fmla="*/ 0 h 115"/>
            </a:gdLst>
            <a:ahLst/>
            <a:cxnLst>
              <a:cxn ang="0">
                <a:pos x="T0" y="T1"/>
              </a:cxn>
              <a:cxn ang="0">
                <a:pos x="T2" y="T3"/>
              </a:cxn>
              <a:cxn ang="0">
                <a:pos x="T4" y="T5"/>
              </a:cxn>
              <a:cxn ang="0">
                <a:pos x="T6" y="T7"/>
              </a:cxn>
            </a:cxnLst>
            <a:rect l="0" t="0" r="r" b="b"/>
            <a:pathLst>
              <a:path w="234" h="115">
                <a:moveTo>
                  <a:pt x="117" y="0"/>
                </a:moveTo>
                <a:lnTo>
                  <a:pt x="0" y="115"/>
                </a:lnTo>
                <a:lnTo>
                  <a:pt x="234" y="115"/>
                </a:lnTo>
                <a:lnTo>
                  <a:pt x="117" y="0"/>
                </a:lnTo>
                <a:close/>
              </a:path>
            </a:pathLst>
          </a:custGeom>
          <a:solidFill>
            <a:schemeClr val="accent6"/>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5" name="Freeform 52"/>
          <p:cNvSpPr>
            <a:spLocks/>
          </p:cNvSpPr>
          <p:nvPr/>
        </p:nvSpPr>
        <p:spPr bwMode="auto">
          <a:xfrm>
            <a:off x="2293938" y="3956050"/>
            <a:ext cx="358775" cy="176213"/>
          </a:xfrm>
          <a:custGeom>
            <a:avLst/>
            <a:gdLst>
              <a:gd name="T0" fmla="*/ 233 w 233"/>
              <a:gd name="T1" fmla="*/ 115 h 115"/>
              <a:gd name="T2" fmla="*/ 116 w 233"/>
              <a:gd name="T3" fmla="*/ 0 h 115"/>
              <a:gd name="T4" fmla="*/ 0 w 233"/>
              <a:gd name="T5" fmla="*/ 115 h 115"/>
              <a:gd name="T6" fmla="*/ 233 w 233"/>
              <a:gd name="T7" fmla="*/ 115 h 115"/>
            </a:gdLst>
            <a:ahLst/>
            <a:cxnLst>
              <a:cxn ang="0">
                <a:pos x="T0" y="T1"/>
              </a:cxn>
              <a:cxn ang="0">
                <a:pos x="T2" y="T3"/>
              </a:cxn>
              <a:cxn ang="0">
                <a:pos x="T4" y="T5"/>
              </a:cxn>
              <a:cxn ang="0">
                <a:pos x="T6" y="T7"/>
              </a:cxn>
            </a:cxnLst>
            <a:rect l="0" t="0" r="r" b="b"/>
            <a:pathLst>
              <a:path w="233" h="115">
                <a:moveTo>
                  <a:pt x="233" y="115"/>
                </a:moveTo>
                <a:lnTo>
                  <a:pt x="116" y="0"/>
                </a:lnTo>
                <a:lnTo>
                  <a:pt x="0" y="115"/>
                </a:lnTo>
                <a:lnTo>
                  <a:pt x="233" y="115"/>
                </a:lnTo>
                <a:close/>
              </a:path>
            </a:pathLst>
          </a:custGeom>
          <a:solidFill>
            <a:schemeClr val="accent6"/>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6" name="Freeform 53"/>
          <p:cNvSpPr>
            <a:spLocks/>
          </p:cNvSpPr>
          <p:nvPr/>
        </p:nvSpPr>
        <p:spPr bwMode="auto">
          <a:xfrm>
            <a:off x="5595938" y="2170113"/>
            <a:ext cx="571500" cy="1444625"/>
          </a:xfrm>
          <a:custGeom>
            <a:avLst/>
            <a:gdLst>
              <a:gd name="T0" fmla="*/ 0 w 371"/>
              <a:gd name="T1" fmla="*/ 0 h 939"/>
              <a:gd name="T2" fmla="*/ 371 w 371"/>
              <a:gd name="T3" fmla="*/ 469 h 939"/>
              <a:gd name="T4" fmla="*/ 0 w 371"/>
              <a:gd name="T5" fmla="*/ 939 h 939"/>
              <a:gd name="T6" fmla="*/ 0 w 371"/>
              <a:gd name="T7" fmla="*/ 0 h 939"/>
            </a:gdLst>
            <a:ahLst/>
            <a:cxnLst>
              <a:cxn ang="0">
                <a:pos x="T0" y="T1"/>
              </a:cxn>
              <a:cxn ang="0">
                <a:pos x="T2" y="T3"/>
              </a:cxn>
              <a:cxn ang="0">
                <a:pos x="T4" y="T5"/>
              </a:cxn>
              <a:cxn ang="0">
                <a:pos x="T6" y="T7"/>
              </a:cxn>
            </a:cxnLst>
            <a:rect l="0" t="0" r="r" b="b"/>
            <a:pathLst>
              <a:path w="371" h="939">
                <a:moveTo>
                  <a:pt x="0" y="0"/>
                </a:moveTo>
                <a:lnTo>
                  <a:pt x="371" y="469"/>
                </a:lnTo>
                <a:lnTo>
                  <a:pt x="0" y="939"/>
                </a:lnTo>
                <a:lnTo>
                  <a:pt x="0" y="0"/>
                </a:lnTo>
                <a:close/>
              </a:path>
            </a:pathLst>
          </a:custGeom>
          <a:solidFill>
            <a:schemeClr val="accent6"/>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7" name="Rectangle 54"/>
          <p:cNvSpPr>
            <a:spLocks noChangeArrowheads="1"/>
          </p:cNvSpPr>
          <p:nvPr/>
        </p:nvSpPr>
        <p:spPr bwMode="auto">
          <a:xfrm>
            <a:off x="2781300" y="2078038"/>
            <a:ext cx="2224088" cy="285750"/>
          </a:xfrm>
          <a:prstGeom prst="rect">
            <a:avLst/>
          </a:prstGeom>
          <a:solidFill>
            <a:schemeClr val="accent5"/>
          </a:solidFill>
          <a:ln>
            <a:noFill/>
          </a:ln>
        </p:spPr>
        <p:txBody>
          <a:bodyPr anchor="ctr"/>
          <a:lstStyle/>
          <a:p>
            <a:pPr algn="ctr" eaLnBrk="0" hangingPunct="0">
              <a:defRPr/>
            </a:pPr>
            <a:r>
              <a:rPr lang="fi-FI" sz="1000" b="1">
                <a:solidFill>
                  <a:srgbClr val="FFFFFF"/>
                </a:solidFill>
                <a:latin typeface="Arial"/>
                <a:cs typeface="Arial" panose="020B0604020202020204" pitchFamily="34" charset="0"/>
              </a:rPr>
              <a:t>Strategic Training Plan</a:t>
            </a:r>
            <a:endParaRPr lang="fi-FI" sz="1000" dirty="0">
              <a:solidFill>
                <a:srgbClr val="262626"/>
              </a:solidFill>
              <a:latin typeface="Arial" panose="020B0604020202020204" pitchFamily="34" charset="0"/>
              <a:cs typeface="Arial" panose="020B0604020202020204" pitchFamily="34" charset="0"/>
            </a:endParaRPr>
          </a:p>
        </p:txBody>
      </p:sp>
      <p:sp>
        <p:nvSpPr>
          <p:cNvPr id="56" name="Tekstiruutu 55"/>
          <p:cNvSpPr txBox="1"/>
          <p:nvPr/>
        </p:nvSpPr>
        <p:spPr>
          <a:xfrm>
            <a:off x="1419225" y="2574925"/>
            <a:ext cx="1128713" cy="307975"/>
          </a:xfrm>
          <a:prstGeom prst="rect">
            <a:avLst/>
          </a:prstGeom>
          <a:noFill/>
        </p:spPr>
        <p:txBody>
          <a:bodyPr>
            <a:spAutoFit/>
          </a:bodyPr>
          <a:lstStyle/>
          <a:p>
            <a:pPr algn="ctr" eaLnBrk="0" hangingPunct="0">
              <a:defRPr/>
            </a:pPr>
            <a:r>
              <a:rPr lang="fi-FI" sz="1400" b="1" dirty="0">
                <a:solidFill>
                  <a:schemeClr val="bg1"/>
                </a:solidFill>
                <a:latin typeface="+mn-lt"/>
                <a:cs typeface="Arial" panose="020B0604020202020204" pitchFamily="34" charset="0"/>
              </a:rPr>
              <a:t>NATO</a:t>
            </a:r>
          </a:p>
        </p:txBody>
      </p:sp>
      <p:sp>
        <p:nvSpPr>
          <p:cNvPr id="57" name="Tekstiruutu 56"/>
          <p:cNvSpPr txBox="1"/>
          <p:nvPr/>
        </p:nvSpPr>
        <p:spPr>
          <a:xfrm>
            <a:off x="1419225" y="3333750"/>
            <a:ext cx="1128713" cy="307975"/>
          </a:xfrm>
          <a:prstGeom prst="rect">
            <a:avLst/>
          </a:prstGeom>
          <a:noFill/>
        </p:spPr>
        <p:txBody>
          <a:bodyPr>
            <a:spAutoFit/>
          </a:bodyPr>
          <a:lstStyle/>
          <a:p>
            <a:pPr algn="ctr" eaLnBrk="0" hangingPunct="0">
              <a:defRPr/>
            </a:pPr>
            <a:r>
              <a:rPr lang="fi-FI" sz="1400" b="1" dirty="0">
                <a:solidFill>
                  <a:schemeClr val="bg1"/>
                </a:solidFill>
                <a:latin typeface="+mn-lt"/>
                <a:cs typeface="Arial" panose="020B0604020202020204" pitchFamily="34" charset="0"/>
              </a:rPr>
              <a:t>FINCENT</a:t>
            </a:r>
          </a:p>
        </p:txBody>
      </p:sp>
      <p:sp>
        <p:nvSpPr>
          <p:cNvPr id="58" name="Tekstiruutu 57"/>
          <p:cNvSpPr txBox="1"/>
          <p:nvPr/>
        </p:nvSpPr>
        <p:spPr>
          <a:xfrm>
            <a:off x="1428750" y="2043113"/>
            <a:ext cx="1128713" cy="307975"/>
          </a:xfrm>
          <a:prstGeom prst="rect">
            <a:avLst/>
          </a:prstGeom>
          <a:noFill/>
        </p:spPr>
        <p:txBody>
          <a:bodyPr>
            <a:spAutoFit/>
          </a:bodyPr>
          <a:lstStyle/>
          <a:p>
            <a:pPr algn="ctr" eaLnBrk="0" hangingPunct="0">
              <a:defRPr/>
            </a:pPr>
            <a:r>
              <a:rPr lang="fi-FI" sz="1400" b="1" dirty="0">
                <a:latin typeface="+mn-lt"/>
                <a:cs typeface="Arial" panose="020B0604020202020204" pitchFamily="34" charset="0"/>
              </a:rPr>
              <a:t>PSO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Otsikko 3"/>
          <p:cNvSpPr>
            <a:spLocks noGrp="1"/>
          </p:cNvSpPr>
          <p:nvPr>
            <p:ph type="title"/>
          </p:nvPr>
        </p:nvSpPr>
        <p:spPr/>
        <p:txBody>
          <a:bodyPr/>
          <a:lstStyle/>
          <a:p>
            <a:r>
              <a:rPr lang="fi-FI" altLang="fi-FI" smtClean="0"/>
              <a:t>Becoming a DH</a:t>
            </a:r>
          </a:p>
        </p:txBody>
      </p:sp>
      <p:sp>
        <p:nvSpPr>
          <p:cNvPr id="55298" name="Sisällön paikkamerkki 4"/>
          <p:cNvSpPr>
            <a:spLocks noGrp="1"/>
          </p:cNvSpPr>
          <p:nvPr>
            <p:ph idx="1"/>
          </p:nvPr>
        </p:nvSpPr>
        <p:spPr>
          <a:xfrm>
            <a:off x="1258888" y="1200150"/>
            <a:ext cx="6764337" cy="3316288"/>
          </a:xfrm>
        </p:spPr>
        <p:txBody>
          <a:bodyPr/>
          <a:lstStyle/>
          <a:p>
            <a:r>
              <a:rPr lang="en-US" altLang="fi-FI" sz="1600" dirty="0" smtClean="0"/>
              <a:t>March 2012: First discussion with JFT</a:t>
            </a:r>
          </a:p>
          <a:p>
            <a:r>
              <a:rPr lang="en-US" altLang="fi-FI" sz="1600" dirty="0" smtClean="0"/>
              <a:t>September 2012: National approval intention</a:t>
            </a:r>
          </a:p>
          <a:p>
            <a:r>
              <a:rPr lang="en-US" altLang="fi-FI" sz="1600" dirty="0" smtClean="0"/>
              <a:t>Chicago Summit: Political declaration</a:t>
            </a:r>
          </a:p>
          <a:p>
            <a:r>
              <a:rPr lang="en-US" altLang="fi-FI" sz="1600" dirty="0" smtClean="0"/>
              <a:t>November 2012: First MOU Draft</a:t>
            </a:r>
          </a:p>
          <a:p>
            <a:r>
              <a:rPr lang="en-US" altLang="fi-FI" sz="1600" dirty="0" smtClean="0"/>
              <a:t>February 2013: First STP Draft</a:t>
            </a:r>
          </a:p>
          <a:p>
            <a:r>
              <a:rPr lang="en-US" altLang="fi-FI" sz="1600" dirty="0" smtClean="0"/>
              <a:t>January 2014: RA Appointment</a:t>
            </a:r>
          </a:p>
          <a:p>
            <a:r>
              <a:rPr lang="en-US" altLang="fi-FI" sz="1600" dirty="0" smtClean="0"/>
              <a:t>June 2014: Third STP Draft, staffing</a:t>
            </a:r>
          </a:p>
          <a:p>
            <a:r>
              <a:rPr lang="en-US" altLang="fi-FI" sz="1600" dirty="0" smtClean="0"/>
              <a:t>September 2014: MC2PS (AJP 3.4.1)</a:t>
            </a:r>
          </a:p>
          <a:p>
            <a:r>
              <a:rPr lang="en-US" altLang="fi-FI" sz="1600" dirty="0" smtClean="0"/>
              <a:t>November 2014: Final STP</a:t>
            </a:r>
          </a:p>
          <a:p>
            <a:r>
              <a:rPr lang="en-US" altLang="fi-FI" sz="1600" dirty="0" smtClean="0"/>
              <a:t>April 2015: BI-SC agreed (STP)</a:t>
            </a:r>
          </a:p>
          <a:p>
            <a:r>
              <a:rPr lang="en-US" altLang="fi-FI" sz="1600" dirty="0" smtClean="0"/>
              <a:t>June 2015: STP staffing by MC   </a:t>
            </a:r>
          </a:p>
          <a:p>
            <a:endParaRPr lang="en-US" altLang="fi-FI" sz="1600" dirty="0" smtClean="0"/>
          </a:p>
        </p:txBody>
      </p:sp>
      <p:sp>
        <p:nvSpPr>
          <p:cNvPr id="6"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55300" name="Dian numeron paikkamerkki 2"/>
          <p:cNvSpPr>
            <a:spLocks noGrp="1"/>
          </p:cNvSpPr>
          <p:nvPr>
            <p:ph type="sldNum" sz="quarter" idx="11"/>
          </p:nvPr>
        </p:nvSpPr>
        <p:spPr bwMode="auto">
          <a:noFill/>
          <a:ln>
            <a:miter lim="800000"/>
            <a:headEnd/>
            <a:tailEnd/>
          </a:ln>
        </p:spPr>
        <p:txBody>
          <a:bodyPr/>
          <a:lstStyle/>
          <a:p>
            <a:fld id="{ABC788AD-A03F-48D7-AA26-71222E8F29DD}" type="slidenum">
              <a:rPr lang="fi-FI" altLang="fi-FI" smtClean="0">
                <a:latin typeface="Arial" charset="0"/>
                <a:cs typeface="Arial" charset="0"/>
              </a:rPr>
              <a:pPr/>
              <a:t>25</a:t>
            </a:fld>
            <a:endParaRPr lang="fi-FI" altLang="fi-FI"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Otsikko 3"/>
          <p:cNvSpPr>
            <a:spLocks noGrp="1"/>
          </p:cNvSpPr>
          <p:nvPr>
            <p:ph type="title"/>
          </p:nvPr>
        </p:nvSpPr>
        <p:spPr/>
        <p:txBody>
          <a:bodyPr/>
          <a:lstStyle/>
          <a:p>
            <a:r>
              <a:rPr lang="fi-FI" altLang="fi-FI" smtClean="0"/>
              <a:t>Tasks for DH</a:t>
            </a:r>
          </a:p>
        </p:txBody>
      </p:sp>
      <p:sp>
        <p:nvSpPr>
          <p:cNvPr id="57346" name="Sisällön paikkamerkki 4"/>
          <p:cNvSpPr>
            <a:spLocks noGrp="1"/>
          </p:cNvSpPr>
          <p:nvPr>
            <p:ph idx="1"/>
          </p:nvPr>
        </p:nvSpPr>
        <p:spPr>
          <a:xfrm>
            <a:off x="1258888" y="1200150"/>
            <a:ext cx="5416550" cy="3316288"/>
          </a:xfrm>
        </p:spPr>
        <p:txBody>
          <a:bodyPr/>
          <a:lstStyle/>
          <a:p>
            <a:r>
              <a:rPr lang="en-GB" altLang="fi-FI" smtClean="0"/>
              <a:t>To improve partners’ future interoperability with NATO through the preparation for their MC2PS</a:t>
            </a:r>
          </a:p>
          <a:p>
            <a:r>
              <a:rPr lang="en-GB" altLang="fi-FI" smtClean="0"/>
              <a:t>To combine and synchronise the education and training effort</a:t>
            </a:r>
          </a:p>
          <a:p>
            <a:r>
              <a:rPr lang="en-GB" altLang="fi-FI" smtClean="0"/>
              <a:t>To provide a flexible, adaptive and high quality E&amp;T MC2PS system</a:t>
            </a:r>
          </a:p>
          <a:p>
            <a:r>
              <a:rPr lang="en-GB" altLang="fi-FI" smtClean="0"/>
              <a:t>To produce TNA</a:t>
            </a:r>
          </a:p>
          <a:p>
            <a:r>
              <a:rPr lang="en-GB" altLang="fi-FI" smtClean="0"/>
              <a:t>To organise ADC</a:t>
            </a:r>
          </a:p>
        </p:txBody>
      </p:sp>
      <p:sp>
        <p:nvSpPr>
          <p:cNvPr id="6"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57348" name="Dian numeron paikkamerkki 2"/>
          <p:cNvSpPr>
            <a:spLocks noGrp="1"/>
          </p:cNvSpPr>
          <p:nvPr>
            <p:ph type="sldNum" sz="quarter" idx="11"/>
          </p:nvPr>
        </p:nvSpPr>
        <p:spPr bwMode="auto">
          <a:noFill/>
          <a:ln>
            <a:miter lim="800000"/>
            <a:headEnd/>
            <a:tailEnd/>
          </a:ln>
        </p:spPr>
        <p:txBody>
          <a:bodyPr/>
          <a:lstStyle/>
          <a:p>
            <a:fld id="{38439609-3DB1-45C0-8EE8-BF52FA68B78C}" type="slidenum">
              <a:rPr lang="fi-FI" altLang="fi-FI" smtClean="0">
                <a:latin typeface="Arial" charset="0"/>
                <a:cs typeface="Arial" charset="0"/>
              </a:rPr>
              <a:pPr/>
              <a:t>26</a:t>
            </a:fld>
            <a:endParaRPr lang="fi-FI" altLang="fi-FI"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Otsikko 3"/>
          <p:cNvSpPr>
            <a:spLocks noGrp="1"/>
          </p:cNvSpPr>
          <p:nvPr>
            <p:ph type="title"/>
          </p:nvPr>
        </p:nvSpPr>
        <p:spPr/>
        <p:txBody>
          <a:bodyPr/>
          <a:lstStyle/>
          <a:p>
            <a:r>
              <a:rPr lang="en-US" altLang="fi-FI" smtClean="0"/>
              <a:t>FDF OCC E&amp;F Centre of Expertise</a:t>
            </a:r>
            <a:endParaRPr lang="fi-FI" altLang="fi-FI" smtClean="0"/>
          </a:p>
        </p:txBody>
      </p:sp>
      <p:sp>
        <p:nvSpPr>
          <p:cNvPr id="59394" name="Sisällön paikkamerkki 4"/>
          <p:cNvSpPr>
            <a:spLocks noGrp="1"/>
          </p:cNvSpPr>
          <p:nvPr>
            <p:ph idx="1"/>
          </p:nvPr>
        </p:nvSpPr>
        <p:spPr>
          <a:xfrm>
            <a:off x="1258888" y="1200150"/>
            <a:ext cx="6194425" cy="3316288"/>
          </a:xfrm>
        </p:spPr>
        <p:txBody>
          <a:bodyPr/>
          <a:lstStyle/>
          <a:p>
            <a:r>
              <a:rPr lang="en-US" altLang="fi-FI" smtClean="0"/>
              <a:t>Established in 2013</a:t>
            </a:r>
          </a:p>
          <a:p>
            <a:endParaRPr lang="en-US" altLang="fi-FI" smtClean="0"/>
          </a:p>
          <a:p>
            <a:r>
              <a:rPr lang="en-US" altLang="fi-FI" smtClean="0"/>
              <a:t>FDF OCC E&amp;F Centre of Expertise supports the planning, preparation and execution of all evaluations</a:t>
            </a:r>
          </a:p>
          <a:p>
            <a:endParaRPr lang="en-US" altLang="fi-FI" smtClean="0"/>
          </a:p>
          <a:p>
            <a:r>
              <a:rPr lang="en-US" altLang="fi-FI" smtClean="0"/>
              <a:t>Outlining the guidance of national</a:t>
            </a:r>
            <a:br>
              <a:rPr lang="en-US" altLang="fi-FI" smtClean="0"/>
            </a:br>
            <a:r>
              <a:rPr lang="en-US" altLang="fi-FI" smtClean="0"/>
              <a:t>OCC E&amp;F process and tasks</a:t>
            </a:r>
          </a:p>
          <a:p>
            <a:endParaRPr lang="en-US" altLang="fi-FI" smtClean="0"/>
          </a:p>
          <a:p>
            <a:r>
              <a:rPr lang="en-US" altLang="fi-FI" smtClean="0"/>
              <a:t>Evaluation mechanism supports</a:t>
            </a:r>
            <a:br>
              <a:rPr lang="en-US" altLang="fi-FI" smtClean="0"/>
            </a:br>
            <a:r>
              <a:rPr lang="en-US" altLang="fi-FI" smtClean="0"/>
              <a:t>force generation</a:t>
            </a:r>
          </a:p>
        </p:txBody>
      </p:sp>
      <p:sp>
        <p:nvSpPr>
          <p:cNvPr id="2" name="Päivämäärän paikkamerkki 1"/>
          <p:cNvSpPr>
            <a:spLocks noGrp="1"/>
          </p:cNvSpPr>
          <p:nvPr>
            <p:ph type="dt" sz="quarter" idx="10"/>
          </p:nvPr>
        </p:nvSpPr>
        <p:spPr/>
        <p:txBody>
          <a:bodyPr/>
          <a:lstStyle/>
          <a:p>
            <a:pPr>
              <a:defRPr/>
            </a:pPr>
            <a:fld id="{2A53CE2C-311F-4413-AD1D-B474AB221282}" type="datetime1">
              <a:rPr lang="fi-FI" smtClean="0"/>
              <a:pPr>
                <a:defRPr/>
              </a:pPr>
              <a:t>6.10.2015</a:t>
            </a:fld>
            <a:endParaRPr lang="fi-FI" dirty="0"/>
          </a:p>
        </p:txBody>
      </p:sp>
      <p:sp>
        <p:nvSpPr>
          <p:cNvPr id="59396" name="Dian numeron paikkamerkki 2"/>
          <p:cNvSpPr>
            <a:spLocks noGrp="1"/>
          </p:cNvSpPr>
          <p:nvPr>
            <p:ph type="sldNum" sz="quarter" idx="11"/>
          </p:nvPr>
        </p:nvSpPr>
        <p:spPr bwMode="auto">
          <a:noFill/>
          <a:ln>
            <a:miter lim="800000"/>
            <a:headEnd/>
            <a:tailEnd/>
          </a:ln>
        </p:spPr>
        <p:txBody>
          <a:bodyPr/>
          <a:lstStyle/>
          <a:p>
            <a:fld id="{DB96745D-921A-42C6-995E-30555477F836}" type="slidenum">
              <a:rPr lang="fi-FI" altLang="fi-FI" smtClean="0">
                <a:latin typeface="Arial" charset="0"/>
                <a:cs typeface="Arial" charset="0"/>
              </a:rPr>
              <a:pPr/>
              <a:t>27</a:t>
            </a:fld>
            <a:endParaRPr lang="fi-FI" altLang="fi-FI" smtClean="0">
              <a:latin typeface="Arial" charset="0"/>
              <a:cs typeface="Arial" charset="0"/>
            </a:endParaRPr>
          </a:p>
        </p:txBody>
      </p:sp>
      <p:pic>
        <p:nvPicPr>
          <p:cNvPr id="59397" name="Picture 4" descr="OCC sign3"/>
          <p:cNvPicPr>
            <a:picLocks noChangeAspect="1" noChangeArrowheads="1"/>
          </p:cNvPicPr>
          <p:nvPr/>
        </p:nvPicPr>
        <p:blipFill>
          <a:blip r:embed="rId3"/>
          <a:srcRect/>
          <a:stretch>
            <a:fillRect/>
          </a:stretch>
        </p:blipFill>
        <p:spPr bwMode="auto">
          <a:xfrm>
            <a:off x="7083425" y="2716213"/>
            <a:ext cx="1520825" cy="1500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Otsikko 3"/>
          <p:cNvSpPr>
            <a:spLocks noGrp="1"/>
          </p:cNvSpPr>
          <p:nvPr>
            <p:ph type="title"/>
          </p:nvPr>
        </p:nvSpPr>
        <p:spPr>
          <a:xfrm>
            <a:off x="1258888" y="76200"/>
            <a:ext cx="7427912" cy="857250"/>
          </a:xfrm>
        </p:spPr>
        <p:txBody>
          <a:bodyPr/>
          <a:lstStyle/>
          <a:p>
            <a:r>
              <a:rPr lang="en-US" altLang="fi-FI" smtClean="0"/>
              <a:t>Finnish Crisis Management Participation</a:t>
            </a:r>
            <a:endParaRPr lang="fi-FI" altLang="fi-FI" smtClean="0"/>
          </a:p>
        </p:txBody>
      </p:sp>
      <p:sp>
        <p:nvSpPr>
          <p:cNvPr id="117"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65539" name="Dian numeron paikkamerkki 2"/>
          <p:cNvSpPr>
            <a:spLocks noGrp="1"/>
          </p:cNvSpPr>
          <p:nvPr>
            <p:ph type="sldNum" sz="quarter" idx="11"/>
          </p:nvPr>
        </p:nvSpPr>
        <p:spPr bwMode="auto">
          <a:noFill/>
          <a:ln>
            <a:miter lim="800000"/>
            <a:headEnd/>
            <a:tailEnd/>
          </a:ln>
        </p:spPr>
        <p:txBody>
          <a:bodyPr/>
          <a:lstStyle/>
          <a:p>
            <a:fld id="{C981DF40-F99C-4909-98C6-FE354C5339FB}" type="slidenum">
              <a:rPr lang="fi-FI" altLang="fi-FI" smtClean="0">
                <a:latin typeface="Arial" charset="0"/>
                <a:cs typeface="Arial" charset="0"/>
              </a:rPr>
              <a:pPr/>
              <a:t>28</a:t>
            </a:fld>
            <a:endParaRPr lang="fi-FI" altLang="fi-FI" smtClean="0">
              <a:latin typeface="Arial" charset="0"/>
              <a:cs typeface="Arial" charset="0"/>
            </a:endParaRPr>
          </a:p>
        </p:txBody>
      </p:sp>
      <p:grpSp>
        <p:nvGrpSpPr>
          <p:cNvPr id="65540" name="Group 47"/>
          <p:cNvGrpSpPr>
            <a:grpSpLocks noChangeAspect="1"/>
          </p:cNvGrpSpPr>
          <p:nvPr/>
        </p:nvGrpSpPr>
        <p:grpSpPr bwMode="auto">
          <a:xfrm>
            <a:off x="2470150" y="2198688"/>
            <a:ext cx="3813175" cy="2195512"/>
            <a:chOff x="1462" y="1513"/>
            <a:chExt cx="3107" cy="1770"/>
          </a:xfrm>
        </p:grpSpPr>
        <p:sp>
          <p:nvSpPr>
            <p:cNvPr id="44088" name="Freeform 49"/>
            <p:cNvSpPr>
              <a:spLocks/>
            </p:cNvSpPr>
            <p:nvPr/>
          </p:nvSpPr>
          <p:spPr bwMode="auto">
            <a:xfrm>
              <a:off x="2367" y="1551"/>
              <a:ext cx="234" cy="380"/>
            </a:xfrm>
            <a:custGeom>
              <a:avLst/>
              <a:gdLst>
                <a:gd name="T0" fmla="*/ 5 w 235"/>
                <a:gd name="T1" fmla="*/ 79 h 380"/>
                <a:gd name="T2" fmla="*/ 19 w 235"/>
                <a:gd name="T3" fmla="*/ 105 h 380"/>
                <a:gd name="T4" fmla="*/ 53 w 235"/>
                <a:gd name="T5" fmla="*/ 118 h 380"/>
                <a:gd name="T6" fmla="*/ 63 w 235"/>
                <a:gd name="T7" fmla="*/ 158 h 380"/>
                <a:gd name="T8" fmla="*/ 53 w 235"/>
                <a:gd name="T9" fmla="*/ 188 h 380"/>
                <a:gd name="T10" fmla="*/ 72 w 235"/>
                <a:gd name="T11" fmla="*/ 201 h 380"/>
                <a:gd name="T12" fmla="*/ 58 w 235"/>
                <a:gd name="T13" fmla="*/ 214 h 380"/>
                <a:gd name="T14" fmla="*/ 58 w 235"/>
                <a:gd name="T15" fmla="*/ 228 h 380"/>
                <a:gd name="T16" fmla="*/ 72 w 235"/>
                <a:gd name="T17" fmla="*/ 228 h 380"/>
                <a:gd name="T18" fmla="*/ 72 w 235"/>
                <a:gd name="T19" fmla="*/ 249 h 380"/>
                <a:gd name="T20" fmla="*/ 43 w 235"/>
                <a:gd name="T21" fmla="*/ 276 h 380"/>
                <a:gd name="T22" fmla="*/ 43 w 235"/>
                <a:gd name="T23" fmla="*/ 337 h 380"/>
                <a:gd name="T24" fmla="*/ 53 w 235"/>
                <a:gd name="T25" fmla="*/ 346 h 380"/>
                <a:gd name="T26" fmla="*/ 63 w 235"/>
                <a:gd name="T27" fmla="*/ 367 h 380"/>
                <a:gd name="T28" fmla="*/ 77 w 235"/>
                <a:gd name="T29" fmla="*/ 380 h 380"/>
                <a:gd name="T30" fmla="*/ 91 w 235"/>
                <a:gd name="T31" fmla="*/ 363 h 380"/>
                <a:gd name="T32" fmla="*/ 91 w 235"/>
                <a:gd name="T33" fmla="*/ 337 h 380"/>
                <a:gd name="T34" fmla="*/ 120 w 235"/>
                <a:gd name="T35" fmla="*/ 311 h 380"/>
                <a:gd name="T36" fmla="*/ 120 w 235"/>
                <a:gd name="T37" fmla="*/ 284 h 380"/>
                <a:gd name="T38" fmla="*/ 159 w 235"/>
                <a:gd name="T39" fmla="*/ 276 h 380"/>
                <a:gd name="T40" fmla="*/ 206 w 235"/>
                <a:gd name="T41" fmla="*/ 236 h 380"/>
                <a:gd name="T42" fmla="*/ 230 w 235"/>
                <a:gd name="T43" fmla="*/ 228 h 380"/>
                <a:gd name="T44" fmla="*/ 230 w 235"/>
                <a:gd name="T45" fmla="*/ 214 h 380"/>
                <a:gd name="T46" fmla="*/ 206 w 235"/>
                <a:gd name="T47" fmla="*/ 214 h 380"/>
                <a:gd name="T48" fmla="*/ 211 w 235"/>
                <a:gd name="T49" fmla="*/ 188 h 380"/>
                <a:gd name="T50" fmla="*/ 235 w 235"/>
                <a:gd name="T51" fmla="*/ 201 h 380"/>
                <a:gd name="T52" fmla="*/ 235 w 235"/>
                <a:gd name="T53" fmla="*/ 193 h 380"/>
                <a:gd name="T54" fmla="*/ 206 w 235"/>
                <a:gd name="T55" fmla="*/ 171 h 380"/>
                <a:gd name="T56" fmla="*/ 211 w 235"/>
                <a:gd name="T57" fmla="*/ 149 h 380"/>
                <a:gd name="T58" fmla="*/ 226 w 235"/>
                <a:gd name="T59" fmla="*/ 149 h 380"/>
                <a:gd name="T60" fmla="*/ 230 w 235"/>
                <a:gd name="T61" fmla="*/ 136 h 380"/>
                <a:gd name="T62" fmla="*/ 197 w 235"/>
                <a:gd name="T63" fmla="*/ 75 h 380"/>
                <a:gd name="T64" fmla="*/ 206 w 235"/>
                <a:gd name="T65" fmla="*/ 57 h 380"/>
                <a:gd name="T66" fmla="*/ 192 w 235"/>
                <a:gd name="T67" fmla="*/ 48 h 380"/>
                <a:gd name="T68" fmla="*/ 178 w 235"/>
                <a:gd name="T69" fmla="*/ 61 h 380"/>
                <a:gd name="T70" fmla="*/ 197 w 235"/>
                <a:gd name="T71" fmla="*/ 22 h 380"/>
                <a:gd name="T72" fmla="*/ 192 w 235"/>
                <a:gd name="T73" fmla="*/ 18 h 380"/>
                <a:gd name="T74" fmla="*/ 173 w 235"/>
                <a:gd name="T75" fmla="*/ 40 h 380"/>
                <a:gd name="T76" fmla="*/ 159 w 235"/>
                <a:gd name="T77" fmla="*/ 35 h 380"/>
                <a:gd name="T78" fmla="*/ 159 w 235"/>
                <a:gd name="T79" fmla="*/ 22 h 380"/>
                <a:gd name="T80" fmla="*/ 144 w 235"/>
                <a:gd name="T81" fmla="*/ 27 h 380"/>
                <a:gd name="T82" fmla="*/ 130 w 235"/>
                <a:gd name="T83" fmla="*/ 22 h 380"/>
                <a:gd name="T84" fmla="*/ 163 w 235"/>
                <a:gd name="T85" fmla="*/ 5 h 380"/>
                <a:gd name="T86" fmla="*/ 159 w 235"/>
                <a:gd name="T87" fmla="*/ 0 h 380"/>
                <a:gd name="T88" fmla="*/ 130 w 235"/>
                <a:gd name="T89" fmla="*/ 0 h 380"/>
                <a:gd name="T90" fmla="*/ 120 w 235"/>
                <a:gd name="T91" fmla="*/ 18 h 380"/>
                <a:gd name="T92" fmla="*/ 91 w 235"/>
                <a:gd name="T93" fmla="*/ 0 h 380"/>
                <a:gd name="T94" fmla="*/ 58 w 235"/>
                <a:gd name="T95" fmla="*/ 9 h 380"/>
                <a:gd name="T96" fmla="*/ 63 w 235"/>
                <a:gd name="T97" fmla="*/ 27 h 380"/>
                <a:gd name="T98" fmla="*/ 43 w 235"/>
                <a:gd name="T99" fmla="*/ 27 h 380"/>
                <a:gd name="T100" fmla="*/ 39 w 235"/>
                <a:gd name="T101" fmla="*/ 35 h 380"/>
                <a:gd name="T102" fmla="*/ 39 w 235"/>
                <a:gd name="T103" fmla="*/ 48 h 380"/>
                <a:gd name="T104" fmla="*/ 5 w 235"/>
                <a:gd name="T105" fmla="*/ 48 h 380"/>
                <a:gd name="T106" fmla="*/ 0 w 235"/>
                <a:gd name="T107" fmla="*/ 57 h 380"/>
                <a:gd name="T108" fmla="*/ 19 w 235"/>
                <a:gd name="T109" fmla="*/ 75 h 380"/>
                <a:gd name="T110" fmla="*/ 5 w 235"/>
                <a:gd name="T111" fmla="*/ 79 h 3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5" h="380">
                  <a:moveTo>
                    <a:pt x="5" y="79"/>
                  </a:moveTo>
                  <a:lnTo>
                    <a:pt x="19" y="105"/>
                  </a:lnTo>
                  <a:lnTo>
                    <a:pt x="53" y="118"/>
                  </a:lnTo>
                  <a:lnTo>
                    <a:pt x="63" y="158"/>
                  </a:lnTo>
                  <a:lnTo>
                    <a:pt x="53" y="188"/>
                  </a:lnTo>
                  <a:lnTo>
                    <a:pt x="72" y="201"/>
                  </a:lnTo>
                  <a:lnTo>
                    <a:pt x="58" y="214"/>
                  </a:lnTo>
                  <a:lnTo>
                    <a:pt x="58" y="228"/>
                  </a:lnTo>
                  <a:lnTo>
                    <a:pt x="72" y="228"/>
                  </a:lnTo>
                  <a:lnTo>
                    <a:pt x="72" y="249"/>
                  </a:lnTo>
                  <a:lnTo>
                    <a:pt x="43" y="276"/>
                  </a:lnTo>
                  <a:lnTo>
                    <a:pt x="43" y="337"/>
                  </a:lnTo>
                  <a:lnTo>
                    <a:pt x="53" y="346"/>
                  </a:lnTo>
                  <a:lnTo>
                    <a:pt x="63" y="367"/>
                  </a:lnTo>
                  <a:lnTo>
                    <a:pt x="77" y="380"/>
                  </a:lnTo>
                  <a:lnTo>
                    <a:pt x="91" y="363"/>
                  </a:lnTo>
                  <a:lnTo>
                    <a:pt x="91" y="337"/>
                  </a:lnTo>
                  <a:lnTo>
                    <a:pt x="120" y="311"/>
                  </a:lnTo>
                  <a:lnTo>
                    <a:pt x="120" y="284"/>
                  </a:lnTo>
                  <a:lnTo>
                    <a:pt x="159" y="276"/>
                  </a:lnTo>
                  <a:lnTo>
                    <a:pt x="206" y="236"/>
                  </a:lnTo>
                  <a:lnTo>
                    <a:pt x="230" y="228"/>
                  </a:lnTo>
                  <a:lnTo>
                    <a:pt x="230" y="214"/>
                  </a:lnTo>
                  <a:lnTo>
                    <a:pt x="206" y="214"/>
                  </a:lnTo>
                  <a:lnTo>
                    <a:pt x="211" y="188"/>
                  </a:lnTo>
                  <a:lnTo>
                    <a:pt x="235" y="201"/>
                  </a:lnTo>
                  <a:lnTo>
                    <a:pt x="235" y="193"/>
                  </a:lnTo>
                  <a:lnTo>
                    <a:pt x="206" y="171"/>
                  </a:lnTo>
                  <a:lnTo>
                    <a:pt x="211" y="149"/>
                  </a:lnTo>
                  <a:lnTo>
                    <a:pt x="226" y="149"/>
                  </a:lnTo>
                  <a:lnTo>
                    <a:pt x="230" y="136"/>
                  </a:lnTo>
                  <a:lnTo>
                    <a:pt x="197" y="75"/>
                  </a:lnTo>
                  <a:lnTo>
                    <a:pt x="206" y="57"/>
                  </a:lnTo>
                  <a:lnTo>
                    <a:pt x="192" y="48"/>
                  </a:lnTo>
                  <a:lnTo>
                    <a:pt x="178" y="61"/>
                  </a:lnTo>
                  <a:lnTo>
                    <a:pt x="197" y="22"/>
                  </a:lnTo>
                  <a:lnTo>
                    <a:pt x="192" y="18"/>
                  </a:lnTo>
                  <a:lnTo>
                    <a:pt x="173" y="40"/>
                  </a:lnTo>
                  <a:lnTo>
                    <a:pt x="159" y="35"/>
                  </a:lnTo>
                  <a:lnTo>
                    <a:pt x="159" y="22"/>
                  </a:lnTo>
                  <a:lnTo>
                    <a:pt x="144" y="27"/>
                  </a:lnTo>
                  <a:lnTo>
                    <a:pt x="130" y="22"/>
                  </a:lnTo>
                  <a:lnTo>
                    <a:pt x="163" y="5"/>
                  </a:lnTo>
                  <a:lnTo>
                    <a:pt x="159" y="0"/>
                  </a:lnTo>
                  <a:lnTo>
                    <a:pt x="130" y="0"/>
                  </a:lnTo>
                  <a:lnTo>
                    <a:pt x="120" y="18"/>
                  </a:lnTo>
                  <a:lnTo>
                    <a:pt x="91" y="0"/>
                  </a:lnTo>
                  <a:lnTo>
                    <a:pt x="58" y="9"/>
                  </a:lnTo>
                  <a:lnTo>
                    <a:pt x="63" y="27"/>
                  </a:lnTo>
                  <a:lnTo>
                    <a:pt x="43" y="27"/>
                  </a:lnTo>
                  <a:lnTo>
                    <a:pt x="39" y="35"/>
                  </a:lnTo>
                  <a:lnTo>
                    <a:pt x="39" y="48"/>
                  </a:lnTo>
                  <a:lnTo>
                    <a:pt x="5" y="48"/>
                  </a:lnTo>
                  <a:lnTo>
                    <a:pt x="0" y="57"/>
                  </a:lnTo>
                  <a:lnTo>
                    <a:pt x="19" y="75"/>
                  </a:lnTo>
                  <a:lnTo>
                    <a:pt x="5" y="79"/>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089" name="Freeform 50"/>
            <p:cNvSpPr>
              <a:spLocks/>
            </p:cNvSpPr>
            <p:nvPr/>
          </p:nvSpPr>
          <p:spPr bwMode="auto">
            <a:xfrm>
              <a:off x="2565" y="1871"/>
              <a:ext cx="80" cy="55"/>
            </a:xfrm>
            <a:custGeom>
              <a:avLst/>
              <a:gdLst>
                <a:gd name="T0" fmla="*/ 5 w 81"/>
                <a:gd name="T1" fmla="*/ 18 h 57"/>
                <a:gd name="T2" fmla="*/ 0 w 81"/>
                <a:gd name="T3" fmla="*/ 22 h 57"/>
                <a:gd name="T4" fmla="*/ 9 w 81"/>
                <a:gd name="T5" fmla="*/ 31 h 57"/>
                <a:gd name="T6" fmla="*/ 0 w 81"/>
                <a:gd name="T7" fmla="*/ 44 h 57"/>
                <a:gd name="T8" fmla="*/ 9 w 81"/>
                <a:gd name="T9" fmla="*/ 57 h 57"/>
                <a:gd name="T10" fmla="*/ 62 w 81"/>
                <a:gd name="T11" fmla="*/ 57 h 57"/>
                <a:gd name="T12" fmla="*/ 67 w 81"/>
                <a:gd name="T13" fmla="*/ 48 h 57"/>
                <a:gd name="T14" fmla="*/ 81 w 81"/>
                <a:gd name="T15" fmla="*/ 48 h 57"/>
                <a:gd name="T16" fmla="*/ 81 w 81"/>
                <a:gd name="T17" fmla="*/ 40 h 57"/>
                <a:gd name="T18" fmla="*/ 67 w 81"/>
                <a:gd name="T19" fmla="*/ 31 h 57"/>
                <a:gd name="T20" fmla="*/ 77 w 81"/>
                <a:gd name="T21" fmla="*/ 13 h 57"/>
                <a:gd name="T22" fmla="*/ 43 w 81"/>
                <a:gd name="T23" fmla="*/ 18 h 57"/>
                <a:gd name="T24" fmla="*/ 29 w 81"/>
                <a:gd name="T25" fmla="*/ 0 h 57"/>
                <a:gd name="T26" fmla="*/ 19 w 81"/>
                <a:gd name="T27" fmla="*/ 9 h 57"/>
                <a:gd name="T28" fmla="*/ 24 w 81"/>
                <a:gd name="T29" fmla="*/ 22 h 57"/>
                <a:gd name="T30" fmla="*/ 9 w 81"/>
                <a:gd name="T31" fmla="*/ 13 h 57"/>
                <a:gd name="T32" fmla="*/ 5 w 81"/>
                <a:gd name="T33" fmla="*/ 18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1" h="57">
                  <a:moveTo>
                    <a:pt x="5" y="18"/>
                  </a:moveTo>
                  <a:lnTo>
                    <a:pt x="0" y="22"/>
                  </a:lnTo>
                  <a:lnTo>
                    <a:pt x="9" y="31"/>
                  </a:lnTo>
                  <a:lnTo>
                    <a:pt x="0" y="44"/>
                  </a:lnTo>
                  <a:lnTo>
                    <a:pt x="9" y="57"/>
                  </a:lnTo>
                  <a:lnTo>
                    <a:pt x="62" y="57"/>
                  </a:lnTo>
                  <a:lnTo>
                    <a:pt x="67" y="48"/>
                  </a:lnTo>
                  <a:lnTo>
                    <a:pt x="81" y="48"/>
                  </a:lnTo>
                  <a:lnTo>
                    <a:pt x="81" y="40"/>
                  </a:lnTo>
                  <a:lnTo>
                    <a:pt x="67" y="31"/>
                  </a:lnTo>
                  <a:lnTo>
                    <a:pt x="77" y="13"/>
                  </a:lnTo>
                  <a:lnTo>
                    <a:pt x="43" y="18"/>
                  </a:lnTo>
                  <a:lnTo>
                    <a:pt x="29" y="0"/>
                  </a:lnTo>
                  <a:lnTo>
                    <a:pt x="19" y="9"/>
                  </a:lnTo>
                  <a:lnTo>
                    <a:pt x="24" y="22"/>
                  </a:lnTo>
                  <a:lnTo>
                    <a:pt x="9" y="13"/>
                  </a:lnTo>
                  <a:lnTo>
                    <a:pt x="5" y="18"/>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090" name="Freeform 51"/>
            <p:cNvSpPr>
              <a:spLocks/>
            </p:cNvSpPr>
            <p:nvPr/>
          </p:nvSpPr>
          <p:spPr bwMode="auto">
            <a:xfrm>
              <a:off x="1543" y="1562"/>
              <a:ext cx="18" cy="13"/>
            </a:xfrm>
            <a:custGeom>
              <a:avLst/>
              <a:gdLst>
                <a:gd name="T0" fmla="*/ 9 w 19"/>
                <a:gd name="T1" fmla="*/ 0 h 13"/>
                <a:gd name="T2" fmla="*/ 19 w 19"/>
                <a:gd name="T3" fmla="*/ 9 h 13"/>
                <a:gd name="T4" fmla="*/ 9 w 19"/>
                <a:gd name="T5" fmla="*/ 13 h 13"/>
                <a:gd name="T6" fmla="*/ 0 w 19"/>
                <a:gd name="T7" fmla="*/ 9 h 13"/>
                <a:gd name="T8" fmla="*/ 9 w 19"/>
                <a:gd name="T9" fmla="*/ 4 h 13"/>
                <a:gd name="T10" fmla="*/ 9 w 19"/>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3">
                  <a:moveTo>
                    <a:pt x="9" y="0"/>
                  </a:moveTo>
                  <a:lnTo>
                    <a:pt x="19" y="9"/>
                  </a:lnTo>
                  <a:lnTo>
                    <a:pt x="9" y="13"/>
                  </a:lnTo>
                  <a:lnTo>
                    <a:pt x="0" y="9"/>
                  </a:lnTo>
                  <a:lnTo>
                    <a:pt x="9" y="4"/>
                  </a:lnTo>
                  <a:lnTo>
                    <a:pt x="9"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091" name="Freeform 52"/>
            <p:cNvSpPr>
              <a:spLocks/>
            </p:cNvSpPr>
            <p:nvPr/>
          </p:nvSpPr>
          <p:spPr bwMode="auto">
            <a:xfrm>
              <a:off x="1979" y="2409"/>
              <a:ext cx="119" cy="44"/>
            </a:xfrm>
            <a:custGeom>
              <a:avLst/>
              <a:gdLst>
                <a:gd name="T0" fmla="*/ 0 w 120"/>
                <a:gd name="T1" fmla="*/ 0 h 43"/>
                <a:gd name="T2" fmla="*/ 33 w 120"/>
                <a:gd name="T3" fmla="*/ 0 h 43"/>
                <a:gd name="T4" fmla="*/ 86 w 120"/>
                <a:gd name="T5" fmla="*/ 17 h 43"/>
                <a:gd name="T6" fmla="*/ 86 w 120"/>
                <a:gd name="T7" fmla="*/ 22 h 43"/>
                <a:gd name="T8" fmla="*/ 120 w 120"/>
                <a:gd name="T9" fmla="*/ 43 h 43"/>
                <a:gd name="T10" fmla="*/ 81 w 120"/>
                <a:gd name="T11" fmla="*/ 43 h 43"/>
                <a:gd name="T12" fmla="*/ 62 w 120"/>
                <a:gd name="T13" fmla="*/ 26 h 43"/>
                <a:gd name="T14" fmla="*/ 29 w 120"/>
                <a:gd name="T15" fmla="*/ 8 h 43"/>
                <a:gd name="T16" fmla="*/ 5 w 120"/>
                <a:gd name="T17" fmla="*/ 8 h 43"/>
                <a:gd name="T18" fmla="*/ 0 w 120"/>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43">
                  <a:moveTo>
                    <a:pt x="0" y="0"/>
                  </a:moveTo>
                  <a:lnTo>
                    <a:pt x="33" y="0"/>
                  </a:lnTo>
                  <a:lnTo>
                    <a:pt x="86" y="17"/>
                  </a:lnTo>
                  <a:lnTo>
                    <a:pt x="86" y="22"/>
                  </a:lnTo>
                  <a:lnTo>
                    <a:pt x="120" y="43"/>
                  </a:lnTo>
                  <a:lnTo>
                    <a:pt x="81" y="43"/>
                  </a:lnTo>
                  <a:lnTo>
                    <a:pt x="62" y="26"/>
                  </a:lnTo>
                  <a:lnTo>
                    <a:pt x="29" y="8"/>
                  </a:lnTo>
                  <a:lnTo>
                    <a:pt x="5" y="8"/>
                  </a:lnTo>
                  <a:lnTo>
                    <a:pt x="0"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092" name="Freeform 53"/>
            <p:cNvSpPr>
              <a:spLocks/>
            </p:cNvSpPr>
            <p:nvPr/>
          </p:nvSpPr>
          <p:spPr bwMode="auto">
            <a:xfrm>
              <a:off x="1961" y="2417"/>
              <a:ext cx="14" cy="9"/>
            </a:xfrm>
            <a:custGeom>
              <a:avLst/>
              <a:gdLst>
                <a:gd name="T0" fmla="*/ 14 w 14"/>
                <a:gd name="T1" fmla="*/ 0 h 9"/>
                <a:gd name="T2" fmla="*/ 9 w 14"/>
                <a:gd name="T3" fmla="*/ 0 h 9"/>
                <a:gd name="T4" fmla="*/ 0 w 14"/>
                <a:gd name="T5" fmla="*/ 5 h 9"/>
                <a:gd name="T6" fmla="*/ 9 w 14"/>
                <a:gd name="T7" fmla="*/ 9 h 9"/>
                <a:gd name="T8" fmla="*/ 14 w 14"/>
                <a:gd name="T9" fmla="*/ 5 h 9"/>
                <a:gd name="T10" fmla="*/ 14 w 14"/>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9">
                  <a:moveTo>
                    <a:pt x="14" y="0"/>
                  </a:moveTo>
                  <a:lnTo>
                    <a:pt x="9" y="0"/>
                  </a:lnTo>
                  <a:lnTo>
                    <a:pt x="0" y="5"/>
                  </a:lnTo>
                  <a:lnTo>
                    <a:pt x="9" y="9"/>
                  </a:lnTo>
                  <a:lnTo>
                    <a:pt x="14" y="5"/>
                  </a:lnTo>
                  <a:lnTo>
                    <a:pt x="14"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093" name="Freeform 54"/>
            <p:cNvSpPr>
              <a:spLocks/>
            </p:cNvSpPr>
            <p:nvPr/>
          </p:nvSpPr>
          <p:spPr bwMode="auto">
            <a:xfrm>
              <a:off x="2038" y="2458"/>
              <a:ext cx="35" cy="14"/>
            </a:xfrm>
            <a:custGeom>
              <a:avLst/>
              <a:gdLst>
                <a:gd name="T0" fmla="*/ 29 w 34"/>
                <a:gd name="T1" fmla="*/ 9 h 13"/>
                <a:gd name="T2" fmla="*/ 15 w 34"/>
                <a:gd name="T3" fmla="*/ 4 h 13"/>
                <a:gd name="T4" fmla="*/ 10 w 34"/>
                <a:gd name="T5" fmla="*/ 0 h 13"/>
                <a:gd name="T6" fmla="*/ 0 w 34"/>
                <a:gd name="T7" fmla="*/ 4 h 13"/>
                <a:gd name="T8" fmla="*/ 15 w 34"/>
                <a:gd name="T9" fmla="*/ 13 h 13"/>
                <a:gd name="T10" fmla="*/ 34 w 34"/>
                <a:gd name="T11" fmla="*/ 9 h 13"/>
                <a:gd name="T12" fmla="*/ 29 w 34"/>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3">
                  <a:moveTo>
                    <a:pt x="29" y="9"/>
                  </a:moveTo>
                  <a:lnTo>
                    <a:pt x="15" y="4"/>
                  </a:lnTo>
                  <a:lnTo>
                    <a:pt x="10" y="0"/>
                  </a:lnTo>
                  <a:lnTo>
                    <a:pt x="0" y="4"/>
                  </a:lnTo>
                  <a:lnTo>
                    <a:pt x="15" y="13"/>
                  </a:lnTo>
                  <a:lnTo>
                    <a:pt x="34" y="9"/>
                  </a:lnTo>
                  <a:lnTo>
                    <a:pt x="29" y="9"/>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094" name="Freeform 55"/>
            <p:cNvSpPr>
              <a:spLocks/>
            </p:cNvSpPr>
            <p:nvPr/>
          </p:nvSpPr>
          <p:spPr bwMode="auto">
            <a:xfrm>
              <a:off x="2100" y="2440"/>
              <a:ext cx="87" cy="36"/>
            </a:xfrm>
            <a:custGeom>
              <a:avLst/>
              <a:gdLst>
                <a:gd name="T0" fmla="*/ 19 w 86"/>
                <a:gd name="T1" fmla="*/ 0 h 35"/>
                <a:gd name="T2" fmla="*/ 29 w 86"/>
                <a:gd name="T3" fmla="*/ 13 h 35"/>
                <a:gd name="T4" fmla="*/ 0 w 86"/>
                <a:gd name="T5" fmla="*/ 31 h 35"/>
                <a:gd name="T6" fmla="*/ 29 w 86"/>
                <a:gd name="T7" fmla="*/ 35 h 35"/>
                <a:gd name="T8" fmla="*/ 52 w 86"/>
                <a:gd name="T9" fmla="*/ 31 h 35"/>
                <a:gd name="T10" fmla="*/ 72 w 86"/>
                <a:gd name="T11" fmla="*/ 35 h 35"/>
                <a:gd name="T12" fmla="*/ 86 w 86"/>
                <a:gd name="T13" fmla="*/ 31 h 35"/>
                <a:gd name="T14" fmla="*/ 86 w 86"/>
                <a:gd name="T15" fmla="*/ 27 h 35"/>
                <a:gd name="T16" fmla="*/ 52 w 86"/>
                <a:gd name="T17" fmla="*/ 0 h 35"/>
                <a:gd name="T18" fmla="*/ 19 w 86"/>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35">
                  <a:moveTo>
                    <a:pt x="19" y="0"/>
                  </a:moveTo>
                  <a:lnTo>
                    <a:pt x="29" y="13"/>
                  </a:lnTo>
                  <a:lnTo>
                    <a:pt x="0" y="31"/>
                  </a:lnTo>
                  <a:lnTo>
                    <a:pt x="29" y="35"/>
                  </a:lnTo>
                  <a:lnTo>
                    <a:pt x="52" y="31"/>
                  </a:lnTo>
                  <a:lnTo>
                    <a:pt x="72" y="35"/>
                  </a:lnTo>
                  <a:lnTo>
                    <a:pt x="86" y="31"/>
                  </a:lnTo>
                  <a:lnTo>
                    <a:pt x="86" y="27"/>
                  </a:lnTo>
                  <a:lnTo>
                    <a:pt x="52" y="0"/>
                  </a:lnTo>
                  <a:lnTo>
                    <a:pt x="19"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095" name="Freeform 56"/>
            <p:cNvSpPr>
              <a:spLocks/>
            </p:cNvSpPr>
            <p:nvPr/>
          </p:nvSpPr>
          <p:spPr bwMode="auto">
            <a:xfrm>
              <a:off x="2204" y="2470"/>
              <a:ext cx="30" cy="9"/>
            </a:xfrm>
            <a:custGeom>
              <a:avLst/>
              <a:gdLst>
                <a:gd name="T0" fmla="*/ 0 w 29"/>
                <a:gd name="T1" fmla="*/ 4 h 9"/>
                <a:gd name="T2" fmla="*/ 15 w 29"/>
                <a:gd name="T3" fmla="*/ 0 h 9"/>
                <a:gd name="T4" fmla="*/ 29 w 29"/>
                <a:gd name="T5" fmla="*/ 0 h 9"/>
                <a:gd name="T6" fmla="*/ 29 w 29"/>
                <a:gd name="T7" fmla="*/ 4 h 9"/>
                <a:gd name="T8" fmla="*/ 19 w 29"/>
                <a:gd name="T9" fmla="*/ 9 h 9"/>
                <a:gd name="T10" fmla="*/ 5 w 29"/>
                <a:gd name="T11" fmla="*/ 9 h 9"/>
                <a:gd name="T12" fmla="*/ 0 w 29"/>
                <a:gd name="T13" fmla="*/ 4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
                  <a:moveTo>
                    <a:pt x="0" y="4"/>
                  </a:moveTo>
                  <a:lnTo>
                    <a:pt x="15" y="0"/>
                  </a:lnTo>
                  <a:lnTo>
                    <a:pt x="29" y="0"/>
                  </a:lnTo>
                  <a:lnTo>
                    <a:pt x="29" y="4"/>
                  </a:lnTo>
                  <a:lnTo>
                    <a:pt x="19" y="9"/>
                  </a:lnTo>
                  <a:lnTo>
                    <a:pt x="5" y="9"/>
                  </a:lnTo>
                  <a:lnTo>
                    <a:pt x="0" y="4"/>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096" name="Freeform 57"/>
            <p:cNvSpPr>
              <a:spLocks/>
            </p:cNvSpPr>
            <p:nvPr/>
          </p:nvSpPr>
          <p:spPr bwMode="auto">
            <a:xfrm>
              <a:off x="2204" y="2077"/>
              <a:ext cx="53" cy="46"/>
            </a:xfrm>
            <a:custGeom>
              <a:avLst/>
              <a:gdLst>
                <a:gd name="T0" fmla="*/ 5 w 53"/>
                <a:gd name="T1" fmla="*/ 35 h 48"/>
                <a:gd name="T2" fmla="*/ 10 w 53"/>
                <a:gd name="T3" fmla="*/ 22 h 48"/>
                <a:gd name="T4" fmla="*/ 39 w 53"/>
                <a:gd name="T5" fmla="*/ 4 h 48"/>
                <a:gd name="T6" fmla="*/ 43 w 53"/>
                <a:gd name="T7" fmla="*/ 0 h 48"/>
                <a:gd name="T8" fmla="*/ 53 w 53"/>
                <a:gd name="T9" fmla="*/ 0 h 48"/>
                <a:gd name="T10" fmla="*/ 48 w 53"/>
                <a:gd name="T11" fmla="*/ 8 h 48"/>
                <a:gd name="T12" fmla="*/ 34 w 53"/>
                <a:gd name="T13" fmla="*/ 22 h 48"/>
                <a:gd name="T14" fmla="*/ 10 w 53"/>
                <a:gd name="T15" fmla="*/ 35 h 48"/>
                <a:gd name="T16" fmla="*/ 0 w 53"/>
                <a:gd name="T17" fmla="*/ 48 h 48"/>
                <a:gd name="T18" fmla="*/ 0 w 53"/>
                <a:gd name="T19" fmla="*/ 39 h 48"/>
                <a:gd name="T20" fmla="*/ 5 w 53"/>
                <a:gd name="T21" fmla="*/ 35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48">
                  <a:moveTo>
                    <a:pt x="5" y="35"/>
                  </a:moveTo>
                  <a:lnTo>
                    <a:pt x="10" y="22"/>
                  </a:lnTo>
                  <a:lnTo>
                    <a:pt x="39" y="4"/>
                  </a:lnTo>
                  <a:lnTo>
                    <a:pt x="43" y="0"/>
                  </a:lnTo>
                  <a:lnTo>
                    <a:pt x="53" y="0"/>
                  </a:lnTo>
                  <a:lnTo>
                    <a:pt x="48" y="8"/>
                  </a:lnTo>
                  <a:lnTo>
                    <a:pt x="34" y="22"/>
                  </a:lnTo>
                  <a:lnTo>
                    <a:pt x="10" y="35"/>
                  </a:lnTo>
                  <a:lnTo>
                    <a:pt x="0" y="48"/>
                  </a:lnTo>
                  <a:lnTo>
                    <a:pt x="0" y="39"/>
                  </a:lnTo>
                  <a:lnTo>
                    <a:pt x="5" y="35"/>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097" name="Freeform 58"/>
            <p:cNvSpPr>
              <a:spLocks/>
            </p:cNvSpPr>
            <p:nvPr/>
          </p:nvSpPr>
          <p:spPr bwMode="auto">
            <a:xfrm>
              <a:off x="2201" y="2024"/>
              <a:ext cx="19" cy="18"/>
            </a:xfrm>
            <a:custGeom>
              <a:avLst/>
              <a:gdLst>
                <a:gd name="T0" fmla="*/ 5 w 20"/>
                <a:gd name="T1" fmla="*/ 0 h 18"/>
                <a:gd name="T2" fmla="*/ 0 w 20"/>
                <a:gd name="T3" fmla="*/ 5 h 18"/>
                <a:gd name="T4" fmla="*/ 0 w 20"/>
                <a:gd name="T5" fmla="*/ 18 h 18"/>
                <a:gd name="T6" fmla="*/ 20 w 20"/>
                <a:gd name="T7" fmla="*/ 18 h 18"/>
                <a:gd name="T8" fmla="*/ 20 w 20"/>
                <a:gd name="T9" fmla="*/ 9 h 18"/>
                <a:gd name="T10" fmla="*/ 15 w 20"/>
                <a:gd name="T11" fmla="*/ 9 h 18"/>
                <a:gd name="T12" fmla="*/ 15 w 20"/>
                <a:gd name="T13" fmla="*/ 0 h 18"/>
                <a:gd name="T14" fmla="*/ 5 w 20"/>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8">
                  <a:moveTo>
                    <a:pt x="5" y="0"/>
                  </a:moveTo>
                  <a:lnTo>
                    <a:pt x="0" y="5"/>
                  </a:lnTo>
                  <a:lnTo>
                    <a:pt x="0" y="18"/>
                  </a:lnTo>
                  <a:lnTo>
                    <a:pt x="20" y="18"/>
                  </a:lnTo>
                  <a:lnTo>
                    <a:pt x="20" y="9"/>
                  </a:lnTo>
                  <a:lnTo>
                    <a:pt x="15" y="9"/>
                  </a:lnTo>
                  <a:lnTo>
                    <a:pt x="15" y="0"/>
                  </a:lnTo>
                  <a:lnTo>
                    <a:pt x="5"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098" name="Freeform 59"/>
            <p:cNvSpPr>
              <a:spLocks/>
            </p:cNvSpPr>
            <p:nvPr/>
          </p:nvSpPr>
          <p:spPr bwMode="auto">
            <a:xfrm>
              <a:off x="2248" y="2007"/>
              <a:ext cx="57" cy="47"/>
            </a:xfrm>
            <a:custGeom>
              <a:avLst/>
              <a:gdLst>
                <a:gd name="T0" fmla="*/ 10 w 58"/>
                <a:gd name="T1" fmla="*/ 4 h 48"/>
                <a:gd name="T2" fmla="*/ 0 w 58"/>
                <a:gd name="T3" fmla="*/ 39 h 48"/>
                <a:gd name="T4" fmla="*/ 0 w 58"/>
                <a:gd name="T5" fmla="*/ 48 h 48"/>
                <a:gd name="T6" fmla="*/ 15 w 58"/>
                <a:gd name="T7" fmla="*/ 43 h 48"/>
                <a:gd name="T8" fmla="*/ 20 w 58"/>
                <a:gd name="T9" fmla="*/ 39 h 48"/>
                <a:gd name="T10" fmla="*/ 24 w 58"/>
                <a:gd name="T11" fmla="*/ 48 h 48"/>
                <a:gd name="T12" fmla="*/ 29 w 58"/>
                <a:gd name="T13" fmla="*/ 48 h 48"/>
                <a:gd name="T14" fmla="*/ 34 w 58"/>
                <a:gd name="T15" fmla="*/ 39 h 48"/>
                <a:gd name="T16" fmla="*/ 44 w 58"/>
                <a:gd name="T17" fmla="*/ 48 h 48"/>
                <a:gd name="T18" fmla="*/ 58 w 58"/>
                <a:gd name="T19" fmla="*/ 48 h 48"/>
                <a:gd name="T20" fmla="*/ 48 w 58"/>
                <a:gd name="T21" fmla="*/ 30 h 48"/>
                <a:gd name="T22" fmla="*/ 44 w 58"/>
                <a:gd name="T23" fmla="*/ 13 h 48"/>
                <a:gd name="T24" fmla="*/ 24 w 58"/>
                <a:gd name="T25" fmla="*/ 13 h 48"/>
                <a:gd name="T26" fmla="*/ 20 w 58"/>
                <a:gd name="T27" fmla="*/ 17 h 48"/>
                <a:gd name="T28" fmla="*/ 15 w 58"/>
                <a:gd name="T29" fmla="*/ 17 h 48"/>
                <a:gd name="T30" fmla="*/ 20 w 58"/>
                <a:gd name="T31" fmla="*/ 0 h 48"/>
                <a:gd name="T32" fmla="*/ 15 w 58"/>
                <a:gd name="T33" fmla="*/ 0 h 48"/>
                <a:gd name="T34" fmla="*/ 10 w 58"/>
                <a:gd name="T35" fmla="*/ 4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 h="48">
                  <a:moveTo>
                    <a:pt x="10" y="4"/>
                  </a:moveTo>
                  <a:lnTo>
                    <a:pt x="0" y="39"/>
                  </a:lnTo>
                  <a:lnTo>
                    <a:pt x="0" y="48"/>
                  </a:lnTo>
                  <a:lnTo>
                    <a:pt x="15" y="43"/>
                  </a:lnTo>
                  <a:lnTo>
                    <a:pt x="20" y="39"/>
                  </a:lnTo>
                  <a:lnTo>
                    <a:pt x="24" y="48"/>
                  </a:lnTo>
                  <a:lnTo>
                    <a:pt x="29" y="48"/>
                  </a:lnTo>
                  <a:lnTo>
                    <a:pt x="34" y="39"/>
                  </a:lnTo>
                  <a:lnTo>
                    <a:pt x="44" y="48"/>
                  </a:lnTo>
                  <a:lnTo>
                    <a:pt x="58" y="48"/>
                  </a:lnTo>
                  <a:lnTo>
                    <a:pt x="48" y="30"/>
                  </a:lnTo>
                  <a:lnTo>
                    <a:pt x="44" y="13"/>
                  </a:lnTo>
                  <a:lnTo>
                    <a:pt x="24" y="13"/>
                  </a:lnTo>
                  <a:lnTo>
                    <a:pt x="20" y="17"/>
                  </a:lnTo>
                  <a:lnTo>
                    <a:pt x="15" y="17"/>
                  </a:lnTo>
                  <a:lnTo>
                    <a:pt x="20" y="0"/>
                  </a:lnTo>
                  <a:lnTo>
                    <a:pt x="15" y="0"/>
                  </a:lnTo>
                  <a:lnTo>
                    <a:pt x="10" y="4"/>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099" name="Freeform 60"/>
            <p:cNvSpPr>
              <a:spLocks/>
            </p:cNvSpPr>
            <p:nvPr/>
          </p:nvSpPr>
          <p:spPr bwMode="auto">
            <a:xfrm>
              <a:off x="1999" y="1832"/>
              <a:ext cx="43" cy="36"/>
            </a:xfrm>
            <a:custGeom>
              <a:avLst/>
              <a:gdLst>
                <a:gd name="T0" fmla="*/ 14 w 43"/>
                <a:gd name="T1" fmla="*/ 0 h 35"/>
                <a:gd name="T2" fmla="*/ 5 w 43"/>
                <a:gd name="T3" fmla="*/ 4 h 35"/>
                <a:gd name="T4" fmla="*/ 0 w 43"/>
                <a:gd name="T5" fmla="*/ 31 h 35"/>
                <a:gd name="T6" fmla="*/ 5 w 43"/>
                <a:gd name="T7" fmla="*/ 35 h 35"/>
                <a:gd name="T8" fmla="*/ 14 w 43"/>
                <a:gd name="T9" fmla="*/ 22 h 35"/>
                <a:gd name="T10" fmla="*/ 34 w 43"/>
                <a:gd name="T11" fmla="*/ 26 h 35"/>
                <a:gd name="T12" fmla="*/ 43 w 43"/>
                <a:gd name="T13" fmla="*/ 17 h 35"/>
                <a:gd name="T14" fmla="*/ 24 w 43"/>
                <a:gd name="T15" fmla="*/ 13 h 35"/>
                <a:gd name="T16" fmla="*/ 19 w 43"/>
                <a:gd name="T17" fmla="*/ 0 h 35"/>
                <a:gd name="T18" fmla="*/ 14 w 43"/>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35">
                  <a:moveTo>
                    <a:pt x="14" y="0"/>
                  </a:moveTo>
                  <a:lnTo>
                    <a:pt x="5" y="4"/>
                  </a:lnTo>
                  <a:lnTo>
                    <a:pt x="0" y="31"/>
                  </a:lnTo>
                  <a:lnTo>
                    <a:pt x="5" y="35"/>
                  </a:lnTo>
                  <a:lnTo>
                    <a:pt x="14" y="22"/>
                  </a:lnTo>
                  <a:lnTo>
                    <a:pt x="34" y="26"/>
                  </a:lnTo>
                  <a:lnTo>
                    <a:pt x="43" y="17"/>
                  </a:lnTo>
                  <a:lnTo>
                    <a:pt x="24" y="13"/>
                  </a:lnTo>
                  <a:lnTo>
                    <a:pt x="19" y="0"/>
                  </a:lnTo>
                  <a:lnTo>
                    <a:pt x="14"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00" name="Freeform 61"/>
            <p:cNvSpPr>
              <a:spLocks/>
            </p:cNvSpPr>
            <p:nvPr/>
          </p:nvSpPr>
          <p:spPr bwMode="auto">
            <a:xfrm>
              <a:off x="2032" y="1683"/>
              <a:ext cx="216" cy="206"/>
            </a:xfrm>
            <a:custGeom>
              <a:avLst/>
              <a:gdLst>
                <a:gd name="T0" fmla="*/ 14 w 215"/>
                <a:gd name="T1" fmla="*/ 44 h 206"/>
                <a:gd name="T2" fmla="*/ 48 w 215"/>
                <a:gd name="T3" fmla="*/ 70 h 206"/>
                <a:gd name="T4" fmla="*/ 86 w 215"/>
                <a:gd name="T5" fmla="*/ 70 h 206"/>
                <a:gd name="T6" fmla="*/ 115 w 215"/>
                <a:gd name="T7" fmla="*/ 88 h 206"/>
                <a:gd name="T8" fmla="*/ 96 w 215"/>
                <a:gd name="T9" fmla="*/ 101 h 206"/>
                <a:gd name="T10" fmla="*/ 105 w 215"/>
                <a:gd name="T11" fmla="*/ 136 h 206"/>
                <a:gd name="T12" fmla="*/ 96 w 215"/>
                <a:gd name="T13" fmla="*/ 140 h 206"/>
                <a:gd name="T14" fmla="*/ 72 w 215"/>
                <a:gd name="T15" fmla="*/ 175 h 206"/>
                <a:gd name="T16" fmla="*/ 105 w 215"/>
                <a:gd name="T17" fmla="*/ 166 h 206"/>
                <a:gd name="T18" fmla="*/ 139 w 215"/>
                <a:gd name="T19" fmla="*/ 175 h 206"/>
                <a:gd name="T20" fmla="*/ 139 w 215"/>
                <a:gd name="T21" fmla="*/ 193 h 206"/>
                <a:gd name="T22" fmla="*/ 158 w 215"/>
                <a:gd name="T23" fmla="*/ 193 h 206"/>
                <a:gd name="T24" fmla="*/ 172 w 215"/>
                <a:gd name="T25" fmla="*/ 206 h 206"/>
                <a:gd name="T26" fmla="*/ 191 w 215"/>
                <a:gd name="T27" fmla="*/ 206 h 206"/>
                <a:gd name="T28" fmla="*/ 206 w 215"/>
                <a:gd name="T29" fmla="*/ 166 h 206"/>
                <a:gd name="T30" fmla="*/ 191 w 215"/>
                <a:gd name="T31" fmla="*/ 158 h 206"/>
                <a:gd name="T32" fmla="*/ 153 w 215"/>
                <a:gd name="T33" fmla="*/ 136 h 206"/>
                <a:gd name="T34" fmla="*/ 134 w 215"/>
                <a:gd name="T35" fmla="*/ 136 h 206"/>
                <a:gd name="T36" fmla="*/ 134 w 215"/>
                <a:gd name="T37" fmla="*/ 118 h 206"/>
                <a:gd name="T38" fmla="*/ 182 w 215"/>
                <a:gd name="T39" fmla="*/ 127 h 206"/>
                <a:gd name="T40" fmla="*/ 191 w 215"/>
                <a:gd name="T41" fmla="*/ 145 h 206"/>
                <a:gd name="T42" fmla="*/ 215 w 215"/>
                <a:gd name="T43" fmla="*/ 123 h 206"/>
                <a:gd name="T44" fmla="*/ 191 w 215"/>
                <a:gd name="T45" fmla="*/ 101 h 206"/>
                <a:gd name="T46" fmla="*/ 172 w 215"/>
                <a:gd name="T47" fmla="*/ 101 h 206"/>
                <a:gd name="T48" fmla="*/ 153 w 215"/>
                <a:gd name="T49" fmla="*/ 88 h 206"/>
                <a:gd name="T50" fmla="*/ 158 w 215"/>
                <a:gd name="T51" fmla="*/ 62 h 206"/>
                <a:gd name="T52" fmla="*/ 134 w 215"/>
                <a:gd name="T53" fmla="*/ 62 h 206"/>
                <a:gd name="T54" fmla="*/ 124 w 215"/>
                <a:gd name="T55" fmla="*/ 40 h 206"/>
                <a:gd name="T56" fmla="*/ 81 w 215"/>
                <a:gd name="T57" fmla="*/ 22 h 206"/>
                <a:gd name="T58" fmla="*/ 81 w 215"/>
                <a:gd name="T59" fmla="*/ 31 h 206"/>
                <a:gd name="T60" fmla="*/ 67 w 215"/>
                <a:gd name="T61" fmla="*/ 31 h 206"/>
                <a:gd name="T62" fmla="*/ 62 w 215"/>
                <a:gd name="T63" fmla="*/ 5 h 206"/>
                <a:gd name="T64" fmla="*/ 48 w 215"/>
                <a:gd name="T65" fmla="*/ 0 h 206"/>
                <a:gd name="T66" fmla="*/ 48 w 215"/>
                <a:gd name="T67" fmla="*/ 31 h 206"/>
                <a:gd name="T68" fmla="*/ 33 w 215"/>
                <a:gd name="T69" fmla="*/ 5 h 206"/>
                <a:gd name="T70" fmla="*/ 0 w 215"/>
                <a:gd name="T71" fmla="*/ 22 h 206"/>
                <a:gd name="T72" fmla="*/ 28 w 215"/>
                <a:gd name="T73" fmla="*/ 31 h 206"/>
                <a:gd name="T74" fmla="*/ 14 w 215"/>
                <a:gd name="T75" fmla="*/ 44 h 2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5" h="206">
                  <a:moveTo>
                    <a:pt x="14" y="44"/>
                  </a:moveTo>
                  <a:lnTo>
                    <a:pt x="48" y="70"/>
                  </a:lnTo>
                  <a:lnTo>
                    <a:pt x="86" y="70"/>
                  </a:lnTo>
                  <a:lnTo>
                    <a:pt x="115" y="88"/>
                  </a:lnTo>
                  <a:lnTo>
                    <a:pt x="96" y="101"/>
                  </a:lnTo>
                  <a:lnTo>
                    <a:pt x="105" y="136"/>
                  </a:lnTo>
                  <a:lnTo>
                    <a:pt x="96" y="140"/>
                  </a:lnTo>
                  <a:lnTo>
                    <a:pt x="72" y="175"/>
                  </a:lnTo>
                  <a:lnTo>
                    <a:pt x="105" y="166"/>
                  </a:lnTo>
                  <a:lnTo>
                    <a:pt x="139" y="175"/>
                  </a:lnTo>
                  <a:lnTo>
                    <a:pt x="139" y="193"/>
                  </a:lnTo>
                  <a:lnTo>
                    <a:pt x="158" y="193"/>
                  </a:lnTo>
                  <a:lnTo>
                    <a:pt x="172" y="206"/>
                  </a:lnTo>
                  <a:lnTo>
                    <a:pt x="191" y="206"/>
                  </a:lnTo>
                  <a:lnTo>
                    <a:pt x="206" y="166"/>
                  </a:lnTo>
                  <a:lnTo>
                    <a:pt x="191" y="158"/>
                  </a:lnTo>
                  <a:lnTo>
                    <a:pt x="153" y="136"/>
                  </a:lnTo>
                  <a:lnTo>
                    <a:pt x="134" y="136"/>
                  </a:lnTo>
                  <a:lnTo>
                    <a:pt x="134" y="118"/>
                  </a:lnTo>
                  <a:lnTo>
                    <a:pt x="182" y="127"/>
                  </a:lnTo>
                  <a:lnTo>
                    <a:pt x="191" y="145"/>
                  </a:lnTo>
                  <a:lnTo>
                    <a:pt x="215" y="123"/>
                  </a:lnTo>
                  <a:lnTo>
                    <a:pt x="191" y="101"/>
                  </a:lnTo>
                  <a:lnTo>
                    <a:pt x="172" y="101"/>
                  </a:lnTo>
                  <a:lnTo>
                    <a:pt x="153" y="88"/>
                  </a:lnTo>
                  <a:lnTo>
                    <a:pt x="158" y="62"/>
                  </a:lnTo>
                  <a:lnTo>
                    <a:pt x="134" y="62"/>
                  </a:lnTo>
                  <a:lnTo>
                    <a:pt x="124" y="40"/>
                  </a:lnTo>
                  <a:lnTo>
                    <a:pt x="81" y="22"/>
                  </a:lnTo>
                  <a:lnTo>
                    <a:pt x="81" y="31"/>
                  </a:lnTo>
                  <a:lnTo>
                    <a:pt x="67" y="31"/>
                  </a:lnTo>
                  <a:lnTo>
                    <a:pt x="62" y="5"/>
                  </a:lnTo>
                  <a:lnTo>
                    <a:pt x="48" y="0"/>
                  </a:lnTo>
                  <a:lnTo>
                    <a:pt x="48" y="31"/>
                  </a:lnTo>
                  <a:lnTo>
                    <a:pt x="33" y="5"/>
                  </a:lnTo>
                  <a:lnTo>
                    <a:pt x="0" y="22"/>
                  </a:lnTo>
                  <a:lnTo>
                    <a:pt x="28" y="31"/>
                  </a:lnTo>
                  <a:lnTo>
                    <a:pt x="14" y="44"/>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01" name="Freeform 62"/>
            <p:cNvSpPr>
              <a:spLocks/>
            </p:cNvSpPr>
            <p:nvPr/>
          </p:nvSpPr>
          <p:spPr bwMode="auto">
            <a:xfrm>
              <a:off x="2172" y="1635"/>
              <a:ext cx="62" cy="77"/>
            </a:xfrm>
            <a:custGeom>
              <a:avLst/>
              <a:gdLst>
                <a:gd name="T0" fmla="*/ 14 w 62"/>
                <a:gd name="T1" fmla="*/ 0 h 75"/>
                <a:gd name="T2" fmla="*/ 0 w 62"/>
                <a:gd name="T3" fmla="*/ 35 h 75"/>
                <a:gd name="T4" fmla="*/ 28 w 62"/>
                <a:gd name="T5" fmla="*/ 53 h 75"/>
                <a:gd name="T6" fmla="*/ 43 w 62"/>
                <a:gd name="T7" fmla="*/ 75 h 75"/>
                <a:gd name="T8" fmla="*/ 52 w 62"/>
                <a:gd name="T9" fmla="*/ 75 h 75"/>
                <a:gd name="T10" fmla="*/ 62 w 62"/>
                <a:gd name="T11" fmla="*/ 62 h 75"/>
                <a:gd name="T12" fmla="*/ 48 w 62"/>
                <a:gd name="T13" fmla="*/ 35 h 75"/>
                <a:gd name="T14" fmla="*/ 28 w 62"/>
                <a:gd name="T15" fmla="*/ 27 h 75"/>
                <a:gd name="T16" fmla="*/ 28 w 62"/>
                <a:gd name="T17" fmla="*/ 5 h 75"/>
                <a:gd name="T18" fmla="*/ 14 w 62"/>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75">
                  <a:moveTo>
                    <a:pt x="14" y="0"/>
                  </a:moveTo>
                  <a:lnTo>
                    <a:pt x="0" y="35"/>
                  </a:lnTo>
                  <a:lnTo>
                    <a:pt x="28" y="53"/>
                  </a:lnTo>
                  <a:lnTo>
                    <a:pt x="43" y="75"/>
                  </a:lnTo>
                  <a:lnTo>
                    <a:pt x="52" y="75"/>
                  </a:lnTo>
                  <a:lnTo>
                    <a:pt x="62" y="62"/>
                  </a:lnTo>
                  <a:lnTo>
                    <a:pt x="48" y="35"/>
                  </a:lnTo>
                  <a:lnTo>
                    <a:pt x="28" y="27"/>
                  </a:lnTo>
                  <a:lnTo>
                    <a:pt x="28" y="5"/>
                  </a:lnTo>
                  <a:lnTo>
                    <a:pt x="14"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02" name="Freeform 63"/>
            <p:cNvSpPr>
              <a:spLocks/>
            </p:cNvSpPr>
            <p:nvPr/>
          </p:nvSpPr>
          <p:spPr bwMode="auto">
            <a:xfrm>
              <a:off x="2215" y="1539"/>
              <a:ext cx="91" cy="132"/>
            </a:xfrm>
            <a:custGeom>
              <a:avLst/>
              <a:gdLst>
                <a:gd name="T0" fmla="*/ 0 w 91"/>
                <a:gd name="T1" fmla="*/ 35 h 131"/>
                <a:gd name="T2" fmla="*/ 19 w 91"/>
                <a:gd name="T3" fmla="*/ 53 h 131"/>
                <a:gd name="T4" fmla="*/ 38 w 91"/>
                <a:gd name="T5" fmla="*/ 48 h 131"/>
                <a:gd name="T6" fmla="*/ 43 w 91"/>
                <a:gd name="T7" fmla="*/ 35 h 131"/>
                <a:gd name="T8" fmla="*/ 53 w 91"/>
                <a:gd name="T9" fmla="*/ 48 h 131"/>
                <a:gd name="T10" fmla="*/ 38 w 91"/>
                <a:gd name="T11" fmla="*/ 70 h 131"/>
                <a:gd name="T12" fmla="*/ 38 w 91"/>
                <a:gd name="T13" fmla="*/ 79 h 131"/>
                <a:gd name="T14" fmla="*/ 53 w 91"/>
                <a:gd name="T15" fmla="*/ 74 h 131"/>
                <a:gd name="T16" fmla="*/ 53 w 91"/>
                <a:gd name="T17" fmla="*/ 79 h 131"/>
                <a:gd name="T18" fmla="*/ 43 w 91"/>
                <a:gd name="T19" fmla="*/ 92 h 131"/>
                <a:gd name="T20" fmla="*/ 57 w 91"/>
                <a:gd name="T21" fmla="*/ 101 h 131"/>
                <a:gd name="T22" fmla="*/ 38 w 91"/>
                <a:gd name="T23" fmla="*/ 114 h 131"/>
                <a:gd name="T24" fmla="*/ 38 w 91"/>
                <a:gd name="T25" fmla="*/ 131 h 131"/>
                <a:gd name="T26" fmla="*/ 67 w 91"/>
                <a:gd name="T27" fmla="*/ 118 h 131"/>
                <a:gd name="T28" fmla="*/ 77 w 91"/>
                <a:gd name="T29" fmla="*/ 131 h 131"/>
                <a:gd name="T30" fmla="*/ 91 w 91"/>
                <a:gd name="T31" fmla="*/ 114 h 131"/>
                <a:gd name="T32" fmla="*/ 77 w 91"/>
                <a:gd name="T33" fmla="*/ 101 h 131"/>
                <a:gd name="T34" fmla="*/ 91 w 91"/>
                <a:gd name="T35" fmla="*/ 74 h 131"/>
                <a:gd name="T36" fmla="*/ 91 w 91"/>
                <a:gd name="T37" fmla="*/ 61 h 131"/>
                <a:gd name="T38" fmla="*/ 72 w 91"/>
                <a:gd name="T39" fmla="*/ 74 h 131"/>
                <a:gd name="T40" fmla="*/ 72 w 91"/>
                <a:gd name="T41" fmla="*/ 48 h 131"/>
                <a:gd name="T42" fmla="*/ 86 w 91"/>
                <a:gd name="T43" fmla="*/ 31 h 131"/>
                <a:gd name="T44" fmla="*/ 86 w 91"/>
                <a:gd name="T45" fmla="*/ 5 h 131"/>
                <a:gd name="T46" fmla="*/ 72 w 91"/>
                <a:gd name="T47" fmla="*/ 0 h 131"/>
                <a:gd name="T48" fmla="*/ 19 w 91"/>
                <a:gd name="T49" fmla="*/ 18 h 131"/>
                <a:gd name="T50" fmla="*/ 0 w 91"/>
                <a:gd name="T51" fmla="*/ 35 h 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1" h="131">
                  <a:moveTo>
                    <a:pt x="0" y="35"/>
                  </a:moveTo>
                  <a:lnTo>
                    <a:pt x="19" y="53"/>
                  </a:lnTo>
                  <a:lnTo>
                    <a:pt x="38" y="48"/>
                  </a:lnTo>
                  <a:lnTo>
                    <a:pt x="43" y="35"/>
                  </a:lnTo>
                  <a:lnTo>
                    <a:pt x="53" y="48"/>
                  </a:lnTo>
                  <a:lnTo>
                    <a:pt x="38" y="70"/>
                  </a:lnTo>
                  <a:lnTo>
                    <a:pt x="38" y="79"/>
                  </a:lnTo>
                  <a:lnTo>
                    <a:pt x="53" y="74"/>
                  </a:lnTo>
                  <a:lnTo>
                    <a:pt x="53" y="79"/>
                  </a:lnTo>
                  <a:lnTo>
                    <a:pt x="43" y="92"/>
                  </a:lnTo>
                  <a:lnTo>
                    <a:pt x="57" y="101"/>
                  </a:lnTo>
                  <a:lnTo>
                    <a:pt x="38" y="114"/>
                  </a:lnTo>
                  <a:lnTo>
                    <a:pt x="38" y="131"/>
                  </a:lnTo>
                  <a:lnTo>
                    <a:pt x="67" y="118"/>
                  </a:lnTo>
                  <a:lnTo>
                    <a:pt x="77" y="131"/>
                  </a:lnTo>
                  <a:lnTo>
                    <a:pt x="91" y="114"/>
                  </a:lnTo>
                  <a:lnTo>
                    <a:pt x="77" y="101"/>
                  </a:lnTo>
                  <a:lnTo>
                    <a:pt x="91" y="74"/>
                  </a:lnTo>
                  <a:lnTo>
                    <a:pt x="91" y="61"/>
                  </a:lnTo>
                  <a:lnTo>
                    <a:pt x="72" y="74"/>
                  </a:lnTo>
                  <a:lnTo>
                    <a:pt x="72" y="48"/>
                  </a:lnTo>
                  <a:lnTo>
                    <a:pt x="86" y="31"/>
                  </a:lnTo>
                  <a:lnTo>
                    <a:pt x="86" y="5"/>
                  </a:lnTo>
                  <a:lnTo>
                    <a:pt x="72" y="0"/>
                  </a:lnTo>
                  <a:lnTo>
                    <a:pt x="19" y="18"/>
                  </a:lnTo>
                  <a:lnTo>
                    <a:pt x="0" y="35"/>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03" name="Freeform 64"/>
            <p:cNvSpPr>
              <a:spLocks/>
            </p:cNvSpPr>
            <p:nvPr/>
          </p:nvSpPr>
          <p:spPr bwMode="auto">
            <a:xfrm>
              <a:off x="1889" y="1676"/>
              <a:ext cx="87" cy="69"/>
            </a:xfrm>
            <a:custGeom>
              <a:avLst/>
              <a:gdLst>
                <a:gd name="T0" fmla="*/ 0 w 86"/>
                <a:gd name="T1" fmla="*/ 39 h 70"/>
                <a:gd name="T2" fmla="*/ 24 w 86"/>
                <a:gd name="T3" fmla="*/ 65 h 70"/>
                <a:gd name="T4" fmla="*/ 53 w 86"/>
                <a:gd name="T5" fmla="*/ 56 h 70"/>
                <a:gd name="T6" fmla="*/ 57 w 86"/>
                <a:gd name="T7" fmla="*/ 70 h 70"/>
                <a:gd name="T8" fmla="*/ 72 w 86"/>
                <a:gd name="T9" fmla="*/ 70 h 70"/>
                <a:gd name="T10" fmla="*/ 72 w 86"/>
                <a:gd name="T11" fmla="*/ 65 h 70"/>
                <a:gd name="T12" fmla="*/ 86 w 86"/>
                <a:gd name="T13" fmla="*/ 52 h 70"/>
                <a:gd name="T14" fmla="*/ 67 w 86"/>
                <a:gd name="T15" fmla="*/ 8 h 70"/>
                <a:gd name="T16" fmla="*/ 53 w 86"/>
                <a:gd name="T17" fmla="*/ 13 h 70"/>
                <a:gd name="T18" fmla="*/ 24 w 86"/>
                <a:gd name="T19" fmla="*/ 0 h 70"/>
                <a:gd name="T20" fmla="*/ 5 w 86"/>
                <a:gd name="T21" fmla="*/ 26 h 70"/>
                <a:gd name="T22" fmla="*/ 24 w 86"/>
                <a:gd name="T23" fmla="*/ 30 h 70"/>
                <a:gd name="T24" fmla="*/ 0 w 86"/>
                <a:gd name="T25" fmla="*/ 39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 h="70">
                  <a:moveTo>
                    <a:pt x="0" y="39"/>
                  </a:moveTo>
                  <a:lnTo>
                    <a:pt x="24" y="65"/>
                  </a:lnTo>
                  <a:lnTo>
                    <a:pt x="53" y="56"/>
                  </a:lnTo>
                  <a:lnTo>
                    <a:pt x="57" y="70"/>
                  </a:lnTo>
                  <a:lnTo>
                    <a:pt x="72" y="70"/>
                  </a:lnTo>
                  <a:lnTo>
                    <a:pt x="72" y="65"/>
                  </a:lnTo>
                  <a:lnTo>
                    <a:pt x="86" y="52"/>
                  </a:lnTo>
                  <a:lnTo>
                    <a:pt x="67" y="8"/>
                  </a:lnTo>
                  <a:lnTo>
                    <a:pt x="53" y="13"/>
                  </a:lnTo>
                  <a:lnTo>
                    <a:pt x="24" y="0"/>
                  </a:lnTo>
                  <a:lnTo>
                    <a:pt x="5" y="26"/>
                  </a:lnTo>
                  <a:lnTo>
                    <a:pt x="24" y="30"/>
                  </a:lnTo>
                  <a:lnTo>
                    <a:pt x="0" y="39"/>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04" name="Freeform 65"/>
            <p:cNvSpPr>
              <a:spLocks/>
            </p:cNvSpPr>
            <p:nvPr/>
          </p:nvSpPr>
          <p:spPr bwMode="auto">
            <a:xfrm>
              <a:off x="1846" y="1635"/>
              <a:ext cx="67" cy="55"/>
            </a:xfrm>
            <a:custGeom>
              <a:avLst/>
              <a:gdLst>
                <a:gd name="T0" fmla="*/ 43 w 67"/>
                <a:gd name="T1" fmla="*/ 27 h 53"/>
                <a:gd name="T2" fmla="*/ 67 w 67"/>
                <a:gd name="T3" fmla="*/ 31 h 53"/>
                <a:gd name="T4" fmla="*/ 52 w 67"/>
                <a:gd name="T5" fmla="*/ 9 h 53"/>
                <a:gd name="T6" fmla="*/ 24 w 67"/>
                <a:gd name="T7" fmla="*/ 0 h 53"/>
                <a:gd name="T8" fmla="*/ 0 w 67"/>
                <a:gd name="T9" fmla="*/ 44 h 53"/>
                <a:gd name="T10" fmla="*/ 19 w 67"/>
                <a:gd name="T11" fmla="*/ 53 h 53"/>
                <a:gd name="T12" fmla="*/ 24 w 67"/>
                <a:gd name="T13" fmla="*/ 44 h 53"/>
                <a:gd name="T14" fmla="*/ 33 w 67"/>
                <a:gd name="T15" fmla="*/ 35 h 53"/>
                <a:gd name="T16" fmla="*/ 38 w 67"/>
                <a:gd name="T17" fmla="*/ 27 h 53"/>
                <a:gd name="T18" fmla="*/ 43 w 67"/>
                <a:gd name="T19" fmla="*/ 27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53">
                  <a:moveTo>
                    <a:pt x="43" y="27"/>
                  </a:moveTo>
                  <a:lnTo>
                    <a:pt x="67" y="31"/>
                  </a:lnTo>
                  <a:lnTo>
                    <a:pt x="52" y="9"/>
                  </a:lnTo>
                  <a:lnTo>
                    <a:pt x="24" y="0"/>
                  </a:lnTo>
                  <a:lnTo>
                    <a:pt x="0" y="44"/>
                  </a:lnTo>
                  <a:lnTo>
                    <a:pt x="19" y="53"/>
                  </a:lnTo>
                  <a:lnTo>
                    <a:pt x="24" y="44"/>
                  </a:lnTo>
                  <a:lnTo>
                    <a:pt x="33" y="35"/>
                  </a:lnTo>
                  <a:lnTo>
                    <a:pt x="38" y="27"/>
                  </a:lnTo>
                  <a:lnTo>
                    <a:pt x="43" y="27"/>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05" name="Freeform 66"/>
            <p:cNvSpPr>
              <a:spLocks/>
            </p:cNvSpPr>
            <p:nvPr/>
          </p:nvSpPr>
          <p:spPr bwMode="auto">
            <a:xfrm>
              <a:off x="2109" y="1688"/>
              <a:ext cx="17" cy="9"/>
            </a:xfrm>
            <a:custGeom>
              <a:avLst/>
              <a:gdLst>
                <a:gd name="T0" fmla="*/ 10 w 15"/>
                <a:gd name="T1" fmla="*/ 0 h 9"/>
                <a:gd name="T2" fmla="*/ 0 w 15"/>
                <a:gd name="T3" fmla="*/ 4 h 9"/>
                <a:gd name="T4" fmla="*/ 10 w 15"/>
                <a:gd name="T5" fmla="*/ 9 h 9"/>
                <a:gd name="T6" fmla="*/ 15 w 15"/>
                <a:gd name="T7" fmla="*/ 0 h 9"/>
                <a:gd name="T8" fmla="*/ 10 w 15"/>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9">
                  <a:moveTo>
                    <a:pt x="10" y="0"/>
                  </a:moveTo>
                  <a:lnTo>
                    <a:pt x="0" y="4"/>
                  </a:lnTo>
                  <a:lnTo>
                    <a:pt x="10" y="9"/>
                  </a:lnTo>
                  <a:lnTo>
                    <a:pt x="15" y="0"/>
                  </a:lnTo>
                  <a:lnTo>
                    <a:pt x="10"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06" name="Freeform 67"/>
            <p:cNvSpPr>
              <a:spLocks/>
            </p:cNvSpPr>
            <p:nvPr/>
          </p:nvSpPr>
          <p:spPr bwMode="auto">
            <a:xfrm>
              <a:off x="2038" y="1647"/>
              <a:ext cx="19" cy="28"/>
            </a:xfrm>
            <a:custGeom>
              <a:avLst/>
              <a:gdLst>
                <a:gd name="T0" fmla="*/ 0 w 20"/>
                <a:gd name="T1" fmla="*/ 0 h 27"/>
                <a:gd name="T2" fmla="*/ 0 w 20"/>
                <a:gd name="T3" fmla="*/ 9 h 27"/>
                <a:gd name="T4" fmla="*/ 10 w 20"/>
                <a:gd name="T5" fmla="*/ 27 h 27"/>
                <a:gd name="T6" fmla="*/ 20 w 20"/>
                <a:gd name="T7" fmla="*/ 18 h 27"/>
                <a:gd name="T8" fmla="*/ 15 w 20"/>
                <a:gd name="T9" fmla="*/ 14 h 27"/>
                <a:gd name="T10" fmla="*/ 15 w 20"/>
                <a:gd name="T11" fmla="*/ 5 h 27"/>
                <a:gd name="T12" fmla="*/ 0 w 20"/>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7">
                  <a:moveTo>
                    <a:pt x="0" y="0"/>
                  </a:moveTo>
                  <a:lnTo>
                    <a:pt x="0" y="9"/>
                  </a:lnTo>
                  <a:lnTo>
                    <a:pt x="10" y="27"/>
                  </a:lnTo>
                  <a:lnTo>
                    <a:pt x="20" y="18"/>
                  </a:lnTo>
                  <a:lnTo>
                    <a:pt x="15" y="14"/>
                  </a:lnTo>
                  <a:lnTo>
                    <a:pt x="15" y="5"/>
                  </a:lnTo>
                  <a:lnTo>
                    <a:pt x="0"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07" name="Freeform 68"/>
            <p:cNvSpPr>
              <a:spLocks/>
            </p:cNvSpPr>
            <p:nvPr/>
          </p:nvSpPr>
          <p:spPr bwMode="auto">
            <a:xfrm>
              <a:off x="2004" y="1653"/>
              <a:ext cx="25" cy="46"/>
            </a:xfrm>
            <a:custGeom>
              <a:avLst/>
              <a:gdLst>
                <a:gd name="T0" fmla="*/ 24 w 24"/>
                <a:gd name="T1" fmla="*/ 22 h 44"/>
                <a:gd name="T2" fmla="*/ 24 w 24"/>
                <a:gd name="T3" fmla="*/ 26 h 44"/>
                <a:gd name="T4" fmla="*/ 14 w 24"/>
                <a:gd name="T5" fmla="*/ 44 h 44"/>
                <a:gd name="T6" fmla="*/ 0 w 24"/>
                <a:gd name="T7" fmla="*/ 30 h 44"/>
                <a:gd name="T8" fmla="*/ 0 w 24"/>
                <a:gd name="T9" fmla="*/ 0 h 44"/>
                <a:gd name="T10" fmla="*/ 9 w 24"/>
                <a:gd name="T11" fmla="*/ 0 h 44"/>
                <a:gd name="T12" fmla="*/ 24 w 24"/>
                <a:gd name="T13" fmla="*/ 22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44">
                  <a:moveTo>
                    <a:pt x="24" y="22"/>
                  </a:moveTo>
                  <a:lnTo>
                    <a:pt x="24" y="26"/>
                  </a:lnTo>
                  <a:lnTo>
                    <a:pt x="14" y="44"/>
                  </a:lnTo>
                  <a:lnTo>
                    <a:pt x="0" y="30"/>
                  </a:lnTo>
                  <a:lnTo>
                    <a:pt x="0" y="0"/>
                  </a:lnTo>
                  <a:lnTo>
                    <a:pt x="9" y="0"/>
                  </a:lnTo>
                  <a:lnTo>
                    <a:pt x="24" y="22"/>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08" name="Freeform 69"/>
            <p:cNvSpPr>
              <a:spLocks/>
            </p:cNvSpPr>
            <p:nvPr/>
          </p:nvSpPr>
          <p:spPr bwMode="auto">
            <a:xfrm>
              <a:off x="2047" y="1596"/>
              <a:ext cx="67" cy="44"/>
            </a:xfrm>
            <a:custGeom>
              <a:avLst/>
              <a:gdLst>
                <a:gd name="T0" fmla="*/ 0 w 67"/>
                <a:gd name="T1" fmla="*/ 4 h 44"/>
                <a:gd name="T2" fmla="*/ 5 w 67"/>
                <a:gd name="T3" fmla="*/ 9 h 44"/>
                <a:gd name="T4" fmla="*/ 0 w 67"/>
                <a:gd name="T5" fmla="*/ 22 h 44"/>
                <a:gd name="T6" fmla="*/ 38 w 67"/>
                <a:gd name="T7" fmla="*/ 26 h 44"/>
                <a:gd name="T8" fmla="*/ 34 w 67"/>
                <a:gd name="T9" fmla="*/ 44 h 44"/>
                <a:gd name="T10" fmla="*/ 48 w 67"/>
                <a:gd name="T11" fmla="*/ 39 h 44"/>
                <a:gd name="T12" fmla="*/ 67 w 67"/>
                <a:gd name="T13" fmla="*/ 31 h 44"/>
                <a:gd name="T14" fmla="*/ 62 w 67"/>
                <a:gd name="T15" fmla="*/ 4 h 44"/>
                <a:gd name="T16" fmla="*/ 34 w 67"/>
                <a:gd name="T17" fmla="*/ 0 h 44"/>
                <a:gd name="T18" fmla="*/ 38 w 67"/>
                <a:gd name="T19" fmla="*/ 4 h 44"/>
                <a:gd name="T20" fmla="*/ 0 w 67"/>
                <a:gd name="T21" fmla="*/ 4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44">
                  <a:moveTo>
                    <a:pt x="0" y="4"/>
                  </a:moveTo>
                  <a:lnTo>
                    <a:pt x="5" y="9"/>
                  </a:lnTo>
                  <a:lnTo>
                    <a:pt x="0" y="22"/>
                  </a:lnTo>
                  <a:lnTo>
                    <a:pt x="38" y="26"/>
                  </a:lnTo>
                  <a:lnTo>
                    <a:pt x="34" y="44"/>
                  </a:lnTo>
                  <a:lnTo>
                    <a:pt x="48" y="39"/>
                  </a:lnTo>
                  <a:lnTo>
                    <a:pt x="67" y="31"/>
                  </a:lnTo>
                  <a:lnTo>
                    <a:pt x="62" y="4"/>
                  </a:lnTo>
                  <a:lnTo>
                    <a:pt x="34" y="0"/>
                  </a:lnTo>
                  <a:lnTo>
                    <a:pt x="38" y="4"/>
                  </a:lnTo>
                  <a:lnTo>
                    <a:pt x="0" y="4"/>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09" name="Freeform 70"/>
            <p:cNvSpPr>
              <a:spLocks/>
            </p:cNvSpPr>
            <p:nvPr/>
          </p:nvSpPr>
          <p:spPr bwMode="auto">
            <a:xfrm>
              <a:off x="2151" y="1622"/>
              <a:ext cx="9" cy="26"/>
            </a:xfrm>
            <a:custGeom>
              <a:avLst/>
              <a:gdLst>
                <a:gd name="T0" fmla="*/ 10 w 10"/>
                <a:gd name="T1" fmla="*/ 18 h 26"/>
                <a:gd name="T2" fmla="*/ 5 w 10"/>
                <a:gd name="T3" fmla="*/ 0 h 26"/>
                <a:gd name="T4" fmla="*/ 0 w 10"/>
                <a:gd name="T5" fmla="*/ 5 h 26"/>
                <a:gd name="T6" fmla="*/ 0 w 10"/>
                <a:gd name="T7" fmla="*/ 26 h 26"/>
                <a:gd name="T8" fmla="*/ 10 w 10"/>
                <a:gd name="T9" fmla="*/ 18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6">
                  <a:moveTo>
                    <a:pt x="10" y="18"/>
                  </a:moveTo>
                  <a:lnTo>
                    <a:pt x="5" y="0"/>
                  </a:lnTo>
                  <a:lnTo>
                    <a:pt x="0" y="5"/>
                  </a:lnTo>
                  <a:lnTo>
                    <a:pt x="0" y="26"/>
                  </a:lnTo>
                  <a:lnTo>
                    <a:pt x="10" y="18"/>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10" name="Freeform 71"/>
            <p:cNvSpPr>
              <a:spLocks/>
            </p:cNvSpPr>
            <p:nvPr/>
          </p:nvSpPr>
          <p:spPr bwMode="auto">
            <a:xfrm>
              <a:off x="2038" y="1571"/>
              <a:ext cx="28" cy="18"/>
            </a:xfrm>
            <a:custGeom>
              <a:avLst/>
              <a:gdLst>
                <a:gd name="T0" fmla="*/ 29 w 29"/>
                <a:gd name="T1" fmla="*/ 9 h 17"/>
                <a:gd name="T2" fmla="*/ 24 w 29"/>
                <a:gd name="T3" fmla="*/ 0 h 17"/>
                <a:gd name="T4" fmla="*/ 0 w 29"/>
                <a:gd name="T5" fmla="*/ 9 h 17"/>
                <a:gd name="T6" fmla="*/ 0 w 29"/>
                <a:gd name="T7" fmla="*/ 17 h 17"/>
                <a:gd name="T8" fmla="*/ 20 w 29"/>
                <a:gd name="T9" fmla="*/ 9 h 17"/>
                <a:gd name="T10" fmla="*/ 20 w 29"/>
                <a:gd name="T11" fmla="*/ 17 h 17"/>
                <a:gd name="T12" fmla="*/ 29 w 29"/>
                <a:gd name="T13" fmla="*/ 13 h 17"/>
                <a:gd name="T14" fmla="*/ 29 w 29"/>
                <a:gd name="T15" fmla="*/ 9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7">
                  <a:moveTo>
                    <a:pt x="29" y="9"/>
                  </a:moveTo>
                  <a:lnTo>
                    <a:pt x="24" y="0"/>
                  </a:lnTo>
                  <a:lnTo>
                    <a:pt x="0" y="9"/>
                  </a:lnTo>
                  <a:lnTo>
                    <a:pt x="0" y="17"/>
                  </a:lnTo>
                  <a:lnTo>
                    <a:pt x="20" y="9"/>
                  </a:lnTo>
                  <a:lnTo>
                    <a:pt x="20" y="17"/>
                  </a:lnTo>
                  <a:lnTo>
                    <a:pt x="29" y="13"/>
                  </a:lnTo>
                  <a:lnTo>
                    <a:pt x="29" y="9"/>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11" name="Freeform 72"/>
            <p:cNvSpPr>
              <a:spLocks/>
            </p:cNvSpPr>
            <p:nvPr/>
          </p:nvSpPr>
          <p:spPr bwMode="auto">
            <a:xfrm>
              <a:off x="2085" y="1571"/>
              <a:ext cx="9" cy="13"/>
            </a:xfrm>
            <a:custGeom>
              <a:avLst/>
              <a:gdLst>
                <a:gd name="T0" fmla="*/ 5 w 10"/>
                <a:gd name="T1" fmla="*/ 0 h 13"/>
                <a:gd name="T2" fmla="*/ 0 w 10"/>
                <a:gd name="T3" fmla="*/ 4 h 13"/>
                <a:gd name="T4" fmla="*/ 0 w 10"/>
                <a:gd name="T5" fmla="*/ 13 h 13"/>
                <a:gd name="T6" fmla="*/ 5 w 10"/>
                <a:gd name="T7" fmla="*/ 13 h 13"/>
                <a:gd name="T8" fmla="*/ 10 w 10"/>
                <a:gd name="T9" fmla="*/ 4 h 13"/>
                <a:gd name="T10" fmla="*/ 10 w 10"/>
                <a:gd name="T11" fmla="*/ 0 h 13"/>
                <a:gd name="T12" fmla="*/ 5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5" y="0"/>
                  </a:moveTo>
                  <a:lnTo>
                    <a:pt x="0" y="4"/>
                  </a:lnTo>
                  <a:lnTo>
                    <a:pt x="0" y="13"/>
                  </a:lnTo>
                  <a:lnTo>
                    <a:pt x="5" y="13"/>
                  </a:lnTo>
                  <a:lnTo>
                    <a:pt x="10" y="4"/>
                  </a:lnTo>
                  <a:lnTo>
                    <a:pt x="10" y="0"/>
                  </a:lnTo>
                  <a:lnTo>
                    <a:pt x="5"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12" name="Freeform 73"/>
            <p:cNvSpPr>
              <a:spLocks/>
            </p:cNvSpPr>
            <p:nvPr/>
          </p:nvSpPr>
          <p:spPr bwMode="auto">
            <a:xfrm>
              <a:off x="2105" y="1557"/>
              <a:ext cx="19" cy="27"/>
            </a:xfrm>
            <a:custGeom>
              <a:avLst/>
              <a:gdLst>
                <a:gd name="T0" fmla="*/ 0 w 19"/>
                <a:gd name="T1" fmla="*/ 0 h 26"/>
                <a:gd name="T2" fmla="*/ 9 w 19"/>
                <a:gd name="T3" fmla="*/ 22 h 26"/>
                <a:gd name="T4" fmla="*/ 4 w 19"/>
                <a:gd name="T5" fmla="*/ 26 h 26"/>
                <a:gd name="T6" fmla="*/ 19 w 19"/>
                <a:gd name="T7" fmla="*/ 26 h 26"/>
                <a:gd name="T8" fmla="*/ 19 w 19"/>
                <a:gd name="T9" fmla="*/ 17 h 26"/>
                <a:gd name="T10" fmla="*/ 9 w 19"/>
                <a:gd name="T11" fmla="*/ 4 h 26"/>
                <a:gd name="T12" fmla="*/ 0 w 19"/>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0" y="0"/>
                  </a:moveTo>
                  <a:lnTo>
                    <a:pt x="9" y="22"/>
                  </a:lnTo>
                  <a:lnTo>
                    <a:pt x="4" y="26"/>
                  </a:lnTo>
                  <a:lnTo>
                    <a:pt x="19" y="26"/>
                  </a:lnTo>
                  <a:lnTo>
                    <a:pt x="19" y="17"/>
                  </a:lnTo>
                  <a:lnTo>
                    <a:pt x="9" y="4"/>
                  </a:lnTo>
                  <a:lnTo>
                    <a:pt x="0"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13" name="Freeform 74"/>
            <p:cNvSpPr>
              <a:spLocks/>
            </p:cNvSpPr>
            <p:nvPr/>
          </p:nvSpPr>
          <p:spPr bwMode="auto">
            <a:xfrm>
              <a:off x="2580" y="2286"/>
              <a:ext cx="786" cy="756"/>
            </a:xfrm>
            <a:custGeom>
              <a:avLst/>
              <a:gdLst>
                <a:gd name="T0" fmla="*/ 0 w 787"/>
                <a:gd name="T1" fmla="*/ 236 h 756"/>
                <a:gd name="T2" fmla="*/ 58 w 787"/>
                <a:gd name="T3" fmla="*/ 315 h 756"/>
                <a:gd name="T4" fmla="*/ 87 w 787"/>
                <a:gd name="T5" fmla="*/ 332 h 756"/>
                <a:gd name="T6" fmla="*/ 120 w 787"/>
                <a:gd name="T7" fmla="*/ 315 h 756"/>
                <a:gd name="T8" fmla="*/ 158 w 787"/>
                <a:gd name="T9" fmla="*/ 337 h 756"/>
                <a:gd name="T10" fmla="*/ 192 w 787"/>
                <a:gd name="T11" fmla="*/ 324 h 756"/>
                <a:gd name="T12" fmla="*/ 211 w 787"/>
                <a:gd name="T13" fmla="*/ 306 h 756"/>
                <a:gd name="T14" fmla="*/ 307 w 787"/>
                <a:gd name="T15" fmla="*/ 341 h 756"/>
                <a:gd name="T16" fmla="*/ 298 w 787"/>
                <a:gd name="T17" fmla="*/ 389 h 756"/>
                <a:gd name="T18" fmla="*/ 360 w 787"/>
                <a:gd name="T19" fmla="*/ 494 h 756"/>
                <a:gd name="T20" fmla="*/ 355 w 787"/>
                <a:gd name="T21" fmla="*/ 525 h 756"/>
                <a:gd name="T22" fmla="*/ 326 w 787"/>
                <a:gd name="T23" fmla="*/ 542 h 756"/>
                <a:gd name="T24" fmla="*/ 336 w 787"/>
                <a:gd name="T25" fmla="*/ 586 h 756"/>
                <a:gd name="T26" fmla="*/ 355 w 787"/>
                <a:gd name="T27" fmla="*/ 603 h 756"/>
                <a:gd name="T28" fmla="*/ 365 w 787"/>
                <a:gd name="T29" fmla="*/ 669 h 756"/>
                <a:gd name="T30" fmla="*/ 379 w 787"/>
                <a:gd name="T31" fmla="*/ 678 h 756"/>
                <a:gd name="T32" fmla="*/ 379 w 787"/>
                <a:gd name="T33" fmla="*/ 700 h 756"/>
                <a:gd name="T34" fmla="*/ 393 w 787"/>
                <a:gd name="T35" fmla="*/ 704 h 756"/>
                <a:gd name="T36" fmla="*/ 398 w 787"/>
                <a:gd name="T37" fmla="*/ 756 h 756"/>
                <a:gd name="T38" fmla="*/ 480 w 787"/>
                <a:gd name="T39" fmla="*/ 743 h 756"/>
                <a:gd name="T40" fmla="*/ 547 w 787"/>
                <a:gd name="T41" fmla="*/ 695 h 756"/>
                <a:gd name="T42" fmla="*/ 561 w 787"/>
                <a:gd name="T43" fmla="*/ 656 h 756"/>
                <a:gd name="T44" fmla="*/ 585 w 787"/>
                <a:gd name="T45" fmla="*/ 643 h 756"/>
                <a:gd name="T46" fmla="*/ 595 w 787"/>
                <a:gd name="T47" fmla="*/ 586 h 756"/>
                <a:gd name="T48" fmla="*/ 662 w 787"/>
                <a:gd name="T49" fmla="*/ 551 h 756"/>
                <a:gd name="T50" fmla="*/ 662 w 787"/>
                <a:gd name="T51" fmla="*/ 499 h 756"/>
                <a:gd name="T52" fmla="*/ 638 w 787"/>
                <a:gd name="T53" fmla="*/ 490 h 756"/>
                <a:gd name="T54" fmla="*/ 638 w 787"/>
                <a:gd name="T55" fmla="*/ 446 h 756"/>
                <a:gd name="T56" fmla="*/ 667 w 787"/>
                <a:gd name="T57" fmla="*/ 398 h 756"/>
                <a:gd name="T58" fmla="*/ 734 w 787"/>
                <a:gd name="T59" fmla="*/ 363 h 756"/>
                <a:gd name="T60" fmla="*/ 787 w 787"/>
                <a:gd name="T61" fmla="*/ 293 h 756"/>
                <a:gd name="T62" fmla="*/ 787 w 787"/>
                <a:gd name="T63" fmla="*/ 249 h 756"/>
                <a:gd name="T64" fmla="*/ 758 w 787"/>
                <a:gd name="T65" fmla="*/ 249 h 756"/>
                <a:gd name="T66" fmla="*/ 748 w 787"/>
                <a:gd name="T67" fmla="*/ 263 h 756"/>
                <a:gd name="T68" fmla="*/ 686 w 787"/>
                <a:gd name="T69" fmla="*/ 267 h 756"/>
                <a:gd name="T70" fmla="*/ 652 w 787"/>
                <a:gd name="T71" fmla="*/ 228 h 756"/>
                <a:gd name="T72" fmla="*/ 614 w 787"/>
                <a:gd name="T73" fmla="*/ 206 h 756"/>
                <a:gd name="T74" fmla="*/ 614 w 787"/>
                <a:gd name="T75" fmla="*/ 166 h 756"/>
                <a:gd name="T76" fmla="*/ 600 w 787"/>
                <a:gd name="T77" fmla="*/ 140 h 756"/>
                <a:gd name="T78" fmla="*/ 576 w 787"/>
                <a:gd name="T79" fmla="*/ 127 h 756"/>
                <a:gd name="T80" fmla="*/ 561 w 787"/>
                <a:gd name="T81" fmla="*/ 83 h 756"/>
                <a:gd name="T82" fmla="*/ 580 w 787"/>
                <a:gd name="T83" fmla="*/ 88 h 756"/>
                <a:gd name="T84" fmla="*/ 576 w 787"/>
                <a:gd name="T85" fmla="*/ 53 h 756"/>
                <a:gd name="T86" fmla="*/ 537 w 787"/>
                <a:gd name="T87" fmla="*/ 53 h 756"/>
                <a:gd name="T88" fmla="*/ 528 w 787"/>
                <a:gd name="T89" fmla="*/ 66 h 756"/>
                <a:gd name="T90" fmla="*/ 446 w 787"/>
                <a:gd name="T91" fmla="*/ 48 h 756"/>
                <a:gd name="T92" fmla="*/ 427 w 787"/>
                <a:gd name="T93" fmla="*/ 53 h 756"/>
                <a:gd name="T94" fmla="*/ 417 w 787"/>
                <a:gd name="T95" fmla="*/ 75 h 756"/>
                <a:gd name="T96" fmla="*/ 384 w 787"/>
                <a:gd name="T97" fmla="*/ 48 h 756"/>
                <a:gd name="T98" fmla="*/ 341 w 787"/>
                <a:gd name="T99" fmla="*/ 35 h 756"/>
                <a:gd name="T100" fmla="*/ 360 w 787"/>
                <a:gd name="T101" fmla="*/ 9 h 756"/>
                <a:gd name="T102" fmla="*/ 336 w 787"/>
                <a:gd name="T103" fmla="*/ 0 h 756"/>
                <a:gd name="T104" fmla="*/ 211 w 787"/>
                <a:gd name="T105" fmla="*/ 0 h 756"/>
                <a:gd name="T106" fmla="*/ 206 w 787"/>
                <a:gd name="T107" fmla="*/ 9 h 756"/>
                <a:gd name="T108" fmla="*/ 173 w 787"/>
                <a:gd name="T109" fmla="*/ 0 h 756"/>
                <a:gd name="T110" fmla="*/ 154 w 787"/>
                <a:gd name="T111" fmla="*/ 9 h 756"/>
                <a:gd name="T112" fmla="*/ 154 w 787"/>
                <a:gd name="T113" fmla="*/ 27 h 756"/>
                <a:gd name="T114" fmla="*/ 120 w 787"/>
                <a:gd name="T115" fmla="*/ 35 h 756"/>
                <a:gd name="T116" fmla="*/ 87 w 787"/>
                <a:gd name="T117" fmla="*/ 88 h 756"/>
                <a:gd name="T118" fmla="*/ 48 w 787"/>
                <a:gd name="T119" fmla="*/ 97 h 756"/>
                <a:gd name="T120" fmla="*/ 5 w 787"/>
                <a:gd name="T121" fmla="*/ 140 h 756"/>
                <a:gd name="T122" fmla="*/ 15 w 787"/>
                <a:gd name="T123" fmla="*/ 184 h 756"/>
                <a:gd name="T124" fmla="*/ 0 w 787"/>
                <a:gd name="T125" fmla="*/ 236 h 7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87" h="756">
                  <a:moveTo>
                    <a:pt x="0" y="236"/>
                  </a:moveTo>
                  <a:lnTo>
                    <a:pt x="58" y="315"/>
                  </a:lnTo>
                  <a:lnTo>
                    <a:pt x="87" y="332"/>
                  </a:lnTo>
                  <a:lnTo>
                    <a:pt x="120" y="315"/>
                  </a:lnTo>
                  <a:lnTo>
                    <a:pt x="158" y="337"/>
                  </a:lnTo>
                  <a:lnTo>
                    <a:pt x="192" y="324"/>
                  </a:lnTo>
                  <a:lnTo>
                    <a:pt x="211" y="306"/>
                  </a:lnTo>
                  <a:lnTo>
                    <a:pt x="307" y="341"/>
                  </a:lnTo>
                  <a:lnTo>
                    <a:pt x="298" y="389"/>
                  </a:lnTo>
                  <a:lnTo>
                    <a:pt x="360" y="494"/>
                  </a:lnTo>
                  <a:lnTo>
                    <a:pt x="355" y="525"/>
                  </a:lnTo>
                  <a:lnTo>
                    <a:pt x="326" y="542"/>
                  </a:lnTo>
                  <a:lnTo>
                    <a:pt x="336" y="586"/>
                  </a:lnTo>
                  <a:lnTo>
                    <a:pt x="355" y="603"/>
                  </a:lnTo>
                  <a:lnTo>
                    <a:pt x="365" y="669"/>
                  </a:lnTo>
                  <a:lnTo>
                    <a:pt x="379" y="678"/>
                  </a:lnTo>
                  <a:lnTo>
                    <a:pt x="379" y="700"/>
                  </a:lnTo>
                  <a:lnTo>
                    <a:pt x="393" y="704"/>
                  </a:lnTo>
                  <a:lnTo>
                    <a:pt x="398" y="756"/>
                  </a:lnTo>
                  <a:lnTo>
                    <a:pt x="480" y="743"/>
                  </a:lnTo>
                  <a:lnTo>
                    <a:pt x="547" y="695"/>
                  </a:lnTo>
                  <a:lnTo>
                    <a:pt x="561" y="656"/>
                  </a:lnTo>
                  <a:lnTo>
                    <a:pt x="585" y="643"/>
                  </a:lnTo>
                  <a:lnTo>
                    <a:pt x="595" y="586"/>
                  </a:lnTo>
                  <a:lnTo>
                    <a:pt x="662" y="551"/>
                  </a:lnTo>
                  <a:lnTo>
                    <a:pt x="662" y="499"/>
                  </a:lnTo>
                  <a:lnTo>
                    <a:pt x="638" y="490"/>
                  </a:lnTo>
                  <a:lnTo>
                    <a:pt x="638" y="446"/>
                  </a:lnTo>
                  <a:lnTo>
                    <a:pt x="667" y="398"/>
                  </a:lnTo>
                  <a:lnTo>
                    <a:pt x="734" y="363"/>
                  </a:lnTo>
                  <a:lnTo>
                    <a:pt x="787" y="293"/>
                  </a:lnTo>
                  <a:lnTo>
                    <a:pt x="787" y="249"/>
                  </a:lnTo>
                  <a:lnTo>
                    <a:pt x="758" y="249"/>
                  </a:lnTo>
                  <a:lnTo>
                    <a:pt x="748" y="263"/>
                  </a:lnTo>
                  <a:lnTo>
                    <a:pt x="686" y="267"/>
                  </a:lnTo>
                  <a:lnTo>
                    <a:pt x="652" y="228"/>
                  </a:lnTo>
                  <a:lnTo>
                    <a:pt x="614" y="206"/>
                  </a:lnTo>
                  <a:lnTo>
                    <a:pt x="614" y="166"/>
                  </a:lnTo>
                  <a:lnTo>
                    <a:pt x="600" y="140"/>
                  </a:lnTo>
                  <a:lnTo>
                    <a:pt x="576" y="127"/>
                  </a:lnTo>
                  <a:lnTo>
                    <a:pt x="561" y="83"/>
                  </a:lnTo>
                  <a:lnTo>
                    <a:pt x="580" y="88"/>
                  </a:lnTo>
                  <a:lnTo>
                    <a:pt x="576" y="53"/>
                  </a:lnTo>
                  <a:lnTo>
                    <a:pt x="537" y="53"/>
                  </a:lnTo>
                  <a:lnTo>
                    <a:pt x="528" y="66"/>
                  </a:lnTo>
                  <a:lnTo>
                    <a:pt x="446" y="48"/>
                  </a:lnTo>
                  <a:lnTo>
                    <a:pt x="427" y="53"/>
                  </a:lnTo>
                  <a:lnTo>
                    <a:pt x="417" y="75"/>
                  </a:lnTo>
                  <a:lnTo>
                    <a:pt x="384" y="48"/>
                  </a:lnTo>
                  <a:lnTo>
                    <a:pt x="341" y="35"/>
                  </a:lnTo>
                  <a:lnTo>
                    <a:pt x="360" y="9"/>
                  </a:lnTo>
                  <a:lnTo>
                    <a:pt x="336" y="0"/>
                  </a:lnTo>
                  <a:lnTo>
                    <a:pt x="211" y="0"/>
                  </a:lnTo>
                  <a:lnTo>
                    <a:pt x="206" y="9"/>
                  </a:lnTo>
                  <a:lnTo>
                    <a:pt x="173" y="0"/>
                  </a:lnTo>
                  <a:lnTo>
                    <a:pt x="154" y="9"/>
                  </a:lnTo>
                  <a:lnTo>
                    <a:pt x="154" y="27"/>
                  </a:lnTo>
                  <a:lnTo>
                    <a:pt x="120" y="35"/>
                  </a:lnTo>
                  <a:lnTo>
                    <a:pt x="87" y="88"/>
                  </a:lnTo>
                  <a:lnTo>
                    <a:pt x="48" y="97"/>
                  </a:lnTo>
                  <a:lnTo>
                    <a:pt x="5" y="140"/>
                  </a:lnTo>
                  <a:lnTo>
                    <a:pt x="15" y="184"/>
                  </a:lnTo>
                  <a:lnTo>
                    <a:pt x="0" y="236"/>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14" name="Freeform 75"/>
            <p:cNvSpPr>
              <a:spLocks/>
            </p:cNvSpPr>
            <p:nvPr/>
          </p:nvSpPr>
          <p:spPr bwMode="auto">
            <a:xfrm>
              <a:off x="3241" y="2811"/>
              <a:ext cx="110" cy="141"/>
            </a:xfrm>
            <a:custGeom>
              <a:avLst/>
              <a:gdLst>
                <a:gd name="T0" fmla="*/ 24 w 110"/>
                <a:gd name="T1" fmla="*/ 39 h 140"/>
                <a:gd name="T2" fmla="*/ 19 w 110"/>
                <a:gd name="T3" fmla="*/ 61 h 140"/>
                <a:gd name="T4" fmla="*/ 19 w 110"/>
                <a:gd name="T5" fmla="*/ 65 h 140"/>
                <a:gd name="T6" fmla="*/ 10 w 110"/>
                <a:gd name="T7" fmla="*/ 96 h 140"/>
                <a:gd name="T8" fmla="*/ 0 w 110"/>
                <a:gd name="T9" fmla="*/ 100 h 140"/>
                <a:gd name="T10" fmla="*/ 5 w 110"/>
                <a:gd name="T11" fmla="*/ 118 h 140"/>
                <a:gd name="T12" fmla="*/ 43 w 110"/>
                <a:gd name="T13" fmla="*/ 140 h 140"/>
                <a:gd name="T14" fmla="*/ 62 w 110"/>
                <a:gd name="T15" fmla="*/ 131 h 140"/>
                <a:gd name="T16" fmla="*/ 62 w 110"/>
                <a:gd name="T17" fmla="*/ 87 h 140"/>
                <a:gd name="T18" fmla="*/ 96 w 110"/>
                <a:gd name="T19" fmla="*/ 57 h 140"/>
                <a:gd name="T20" fmla="*/ 96 w 110"/>
                <a:gd name="T21" fmla="*/ 30 h 140"/>
                <a:gd name="T22" fmla="*/ 110 w 110"/>
                <a:gd name="T23" fmla="*/ 26 h 140"/>
                <a:gd name="T24" fmla="*/ 110 w 110"/>
                <a:gd name="T25" fmla="*/ 0 h 140"/>
                <a:gd name="T26" fmla="*/ 91 w 110"/>
                <a:gd name="T27" fmla="*/ 4 h 140"/>
                <a:gd name="T28" fmla="*/ 77 w 110"/>
                <a:gd name="T29" fmla="*/ 26 h 140"/>
                <a:gd name="T30" fmla="*/ 24 w 110"/>
                <a:gd name="T31" fmla="*/ 39 h 1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0" h="140">
                  <a:moveTo>
                    <a:pt x="24" y="39"/>
                  </a:moveTo>
                  <a:lnTo>
                    <a:pt x="19" y="61"/>
                  </a:lnTo>
                  <a:lnTo>
                    <a:pt x="19" y="65"/>
                  </a:lnTo>
                  <a:lnTo>
                    <a:pt x="10" y="96"/>
                  </a:lnTo>
                  <a:lnTo>
                    <a:pt x="0" y="100"/>
                  </a:lnTo>
                  <a:lnTo>
                    <a:pt x="5" y="118"/>
                  </a:lnTo>
                  <a:lnTo>
                    <a:pt x="43" y="140"/>
                  </a:lnTo>
                  <a:lnTo>
                    <a:pt x="62" y="131"/>
                  </a:lnTo>
                  <a:lnTo>
                    <a:pt x="62" y="87"/>
                  </a:lnTo>
                  <a:lnTo>
                    <a:pt x="96" y="57"/>
                  </a:lnTo>
                  <a:lnTo>
                    <a:pt x="96" y="30"/>
                  </a:lnTo>
                  <a:lnTo>
                    <a:pt x="110" y="26"/>
                  </a:lnTo>
                  <a:lnTo>
                    <a:pt x="110" y="0"/>
                  </a:lnTo>
                  <a:lnTo>
                    <a:pt x="91" y="4"/>
                  </a:lnTo>
                  <a:lnTo>
                    <a:pt x="77" y="26"/>
                  </a:lnTo>
                  <a:lnTo>
                    <a:pt x="24" y="39"/>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15" name="Freeform 76"/>
            <p:cNvSpPr>
              <a:spLocks/>
            </p:cNvSpPr>
            <p:nvPr/>
          </p:nvSpPr>
          <p:spPr bwMode="auto">
            <a:xfrm>
              <a:off x="3912" y="2785"/>
              <a:ext cx="417" cy="323"/>
            </a:xfrm>
            <a:custGeom>
              <a:avLst/>
              <a:gdLst>
                <a:gd name="T0" fmla="*/ 24 w 417"/>
                <a:gd name="T1" fmla="*/ 74 h 323"/>
                <a:gd name="T2" fmla="*/ 19 w 417"/>
                <a:gd name="T3" fmla="*/ 126 h 323"/>
                <a:gd name="T4" fmla="*/ 0 w 417"/>
                <a:gd name="T5" fmla="*/ 126 h 323"/>
                <a:gd name="T6" fmla="*/ 19 w 417"/>
                <a:gd name="T7" fmla="*/ 183 h 323"/>
                <a:gd name="T8" fmla="*/ 5 w 417"/>
                <a:gd name="T9" fmla="*/ 205 h 323"/>
                <a:gd name="T10" fmla="*/ 19 w 417"/>
                <a:gd name="T11" fmla="*/ 240 h 323"/>
                <a:gd name="T12" fmla="*/ 72 w 417"/>
                <a:gd name="T13" fmla="*/ 218 h 323"/>
                <a:gd name="T14" fmla="*/ 87 w 417"/>
                <a:gd name="T15" fmla="*/ 227 h 323"/>
                <a:gd name="T16" fmla="*/ 101 w 417"/>
                <a:gd name="T17" fmla="*/ 222 h 323"/>
                <a:gd name="T18" fmla="*/ 101 w 417"/>
                <a:gd name="T19" fmla="*/ 214 h 323"/>
                <a:gd name="T20" fmla="*/ 178 w 417"/>
                <a:gd name="T21" fmla="*/ 214 h 323"/>
                <a:gd name="T22" fmla="*/ 206 w 417"/>
                <a:gd name="T23" fmla="*/ 222 h 323"/>
                <a:gd name="T24" fmla="*/ 206 w 417"/>
                <a:gd name="T25" fmla="*/ 240 h 323"/>
                <a:gd name="T26" fmla="*/ 226 w 417"/>
                <a:gd name="T27" fmla="*/ 249 h 323"/>
                <a:gd name="T28" fmla="*/ 254 w 417"/>
                <a:gd name="T29" fmla="*/ 235 h 323"/>
                <a:gd name="T30" fmla="*/ 226 w 417"/>
                <a:gd name="T31" fmla="*/ 262 h 323"/>
                <a:gd name="T32" fmla="*/ 240 w 417"/>
                <a:gd name="T33" fmla="*/ 266 h 323"/>
                <a:gd name="T34" fmla="*/ 254 w 417"/>
                <a:gd name="T35" fmla="*/ 262 h 323"/>
                <a:gd name="T36" fmla="*/ 264 w 417"/>
                <a:gd name="T37" fmla="*/ 266 h 323"/>
                <a:gd name="T38" fmla="*/ 254 w 417"/>
                <a:gd name="T39" fmla="*/ 279 h 323"/>
                <a:gd name="T40" fmla="*/ 254 w 417"/>
                <a:gd name="T41" fmla="*/ 301 h 323"/>
                <a:gd name="T42" fmla="*/ 312 w 417"/>
                <a:gd name="T43" fmla="*/ 323 h 323"/>
                <a:gd name="T44" fmla="*/ 360 w 417"/>
                <a:gd name="T45" fmla="*/ 314 h 323"/>
                <a:gd name="T46" fmla="*/ 417 w 417"/>
                <a:gd name="T47" fmla="*/ 227 h 323"/>
                <a:gd name="T48" fmla="*/ 417 w 417"/>
                <a:gd name="T49" fmla="*/ 183 h 323"/>
                <a:gd name="T50" fmla="*/ 370 w 417"/>
                <a:gd name="T51" fmla="*/ 91 h 323"/>
                <a:gd name="T52" fmla="*/ 346 w 417"/>
                <a:gd name="T53" fmla="*/ 26 h 323"/>
                <a:gd name="T54" fmla="*/ 341 w 417"/>
                <a:gd name="T55" fmla="*/ 26 h 323"/>
                <a:gd name="T56" fmla="*/ 346 w 417"/>
                <a:gd name="T57" fmla="*/ 69 h 323"/>
                <a:gd name="T58" fmla="*/ 331 w 417"/>
                <a:gd name="T59" fmla="*/ 100 h 323"/>
                <a:gd name="T60" fmla="*/ 278 w 417"/>
                <a:gd name="T61" fmla="*/ 48 h 323"/>
                <a:gd name="T62" fmla="*/ 278 w 417"/>
                <a:gd name="T63" fmla="*/ 34 h 323"/>
                <a:gd name="T64" fmla="*/ 245 w 417"/>
                <a:gd name="T65" fmla="*/ 0 h 323"/>
                <a:gd name="T66" fmla="*/ 240 w 417"/>
                <a:gd name="T67" fmla="*/ 13 h 323"/>
                <a:gd name="T68" fmla="*/ 221 w 417"/>
                <a:gd name="T69" fmla="*/ 13 h 323"/>
                <a:gd name="T70" fmla="*/ 206 w 417"/>
                <a:gd name="T71" fmla="*/ 26 h 323"/>
                <a:gd name="T72" fmla="*/ 197 w 417"/>
                <a:gd name="T73" fmla="*/ 43 h 323"/>
                <a:gd name="T74" fmla="*/ 187 w 417"/>
                <a:gd name="T75" fmla="*/ 34 h 323"/>
                <a:gd name="T76" fmla="*/ 178 w 417"/>
                <a:gd name="T77" fmla="*/ 17 h 323"/>
                <a:gd name="T78" fmla="*/ 139 w 417"/>
                <a:gd name="T79" fmla="*/ 52 h 323"/>
                <a:gd name="T80" fmla="*/ 120 w 417"/>
                <a:gd name="T81" fmla="*/ 48 h 323"/>
                <a:gd name="T82" fmla="*/ 106 w 417"/>
                <a:gd name="T83" fmla="*/ 74 h 323"/>
                <a:gd name="T84" fmla="*/ 67 w 417"/>
                <a:gd name="T85" fmla="*/ 87 h 323"/>
                <a:gd name="T86" fmla="*/ 24 w 417"/>
                <a:gd name="T87" fmla="*/ 74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7" h="323">
                  <a:moveTo>
                    <a:pt x="24" y="74"/>
                  </a:moveTo>
                  <a:lnTo>
                    <a:pt x="19" y="126"/>
                  </a:lnTo>
                  <a:lnTo>
                    <a:pt x="0" y="126"/>
                  </a:lnTo>
                  <a:lnTo>
                    <a:pt x="19" y="183"/>
                  </a:lnTo>
                  <a:lnTo>
                    <a:pt x="5" y="205"/>
                  </a:lnTo>
                  <a:lnTo>
                    <a:pt x="19" y="240"/>
                  </a:lnTo>
                  <a:lnTo>
                    <a:pt x="72" y="218"/>
                  </a:lnTo>
                  <a:lnTo>
                    <a:pt x="87" y="227"/>
                  </a:lnTo>
                  <a:lnTo>
                    <a:pt x="101" y="222"/>
                  </a:lnTo>
                  <a:lnTo>
                    <a:pt x="101" y="214"/>
                  </a:lnTo>
                  <a:lnTo>
                    <a:pt x="178" y="214"/>
                  </a:lnTo>
                  <a:lnTo>
                    <a:pt x="206" y="222"/>
                  </a:lnTo>
                  <a:lnTo>
                    <a:pt x="206" y="240"/>
                  </a:lnTo>
                  <a:lnTo>
                    <a:pt x="226" y="249"/>
                  </a:lnTo>
                  <a:lnTo>
                    <a:pt x="254" y="235"/>
                  </a:lnTo>
                  <a:lnTo>
                    <a:pt x="226" y="262"/>
                  </a:lnTo>
                  <a:lnTo>
                    <a:pt x="240" y="266"/>
                  </a:lnTo>
                  <a:lnTo>
                    <a:pt x="254" y="262"/>
                  </a:lnTo>
                  <a:lnTo>
                    <a:pt x="264" y="266"/>
                  </a:lnTo>
                  <a:lnTo>
                    <a:pt x="254" y="279"/>
                  </a:lnTo>
                  <a:lnTo>
                    <a:pt x="254" y="301"/>
                  </a:lnTo>
                  <a:lnTo>
                    <a:pt x="312" y="323"/>
                  </a:lnTo>
                  <a:lnTo>
                    <a:pt x="360" y="314"/>
                  </a:lnTo>
                  <a:lnTo>
                    <a:pt x="417" y="227"/>
                  </a:lnTo>
                  <a:lnTo>
                    <a:pt x="417" y="183"/>
                  </a:lnTo>
                  <a:lnTo>
                    <a:pt x="370" y="91"/>
                  </a:lnTo>
                  <a:lnTo>
                    <a:pt x="346" y="26"/>
                  </a:lnTo>
                  <a:lnTo>
                    <a:pt x="341" y="26"/>
                  </a:lnTo>
                  <a:lnTo>
                    <a:pt x="346" y="69"/>
                  </a:lnTo>
                  <a:lnTo>
                    <a:pt x="331" y="100"/>
                  </a:lnTo>
                  <a:lnTo>
                    <a:pt x="278" y="48"/>
                  </a:lnTo>
                  <a:lnTo>
                    <a:pt x="278" y="34"/>
                  </a:lnTo>
                  <a:lnTo>
                    <a:pt x="245" y="0"/>
                  </a:lnTo>
                  <a:lnTo>
                    <a:pt x="240" y="13"/>
                  </a:lnTo>
                  <a:lnTo>
                    <a:pt x="221" y="13"/>
                  </a:lnTo>
                  <a:lnTo>
                    <a:pt x="206" y="26"/>
                  </a:lnTo>
                  <a:lnTo>
                    <a:pt x="197" y="43"/>
                  </a:lnTo>
                  <a:lnTo>
                    <a:pt x="187" y="34"/>
                  </a:lnTo>
                  <a:lnTo>
                    <a:pt x="178" y="17"/>
                  </a:lnTo>
                  <a:lnTo>
                    <a:pt x="139" y="52"/>
                  </a:lnTo>
                  <a:lnTo>
                    <a:pt x="120" y="48"/>
                  </a:lnTo>
                  <a:lnTo>
                    <a:pt x="106" y="74"/>
                  </a:lnTo>
                  <a:lnTo>
                    <a:pt x="67" y="87"/>
                  </a:lnTo>
                  <a:lnTo>
                    <a:pt x="24" y="74"/>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16" name="Freeform 77"/>
            <p:cNvSpPr>
              <a:spLocks/>
            </p:cNvSpPr>
            <p:nvPr/>
          </p:nvSpPr>
          <p:spPr bwMode="auto">
            <a:xfrm>
              <a:off x="4200" y="3129"/>
              <a:ext cx="58" cy="58"/>
            </a:xfrm>
            <a:custGeom>
              <a:avLst/>
              <a:gdLst>
                <a:gd name="T0" fmla="*/ 29 w 58"/>
                <a:gd name="T1" fmla="*/ 8 h 57"/>
                <a:gd name="T2" fmla="*/ 19 w 58"/>
                <a:gd name="T3" fmla="*/ 8 h 57"/>
                <a:gd name="T4" fmla="*/ 5 w 58"/>
                <a:gd name="T5" fmla="*/ 0 h 57"/>
                <a:gd name="T6" fmla="*/ 0 w 58"/>
                <a:gd name="T7" fmla="*/ 13 h 57"/>
                <a:gd name="T8" fmla="*/ 14 w 58"/>
                <a:gd name="T9" fmla="*/ 26 h 57"/>
                <a:gd name="T10" fmla="*/ 14 w 58"/>
                <a:gd name="T11" fmla="*/ 48 h 57"/>
                <a:gd name="T12" fmla="*/ 19 w 58"/>
                <a:gd name="T13" fmla="*/ 57 h 57"/>
                <a:gd name="T14" fmla="*/ 43 w 58"/>
                <a:gd name="T15" fmla="*/ 52 h 57"/>
                <a:gd name="T16" fmla="*/ 48 w 58"/>
                <a:gd name="T17" fmla="*/ 35 h 57"/>
                <a:gd name="T18" fmla="*/ 58 w 58"/>
                <a:gd name="T19" fmla="*/ 8 h 57"/>
                <a:gd name="T20" fmla="*/ 48 w 58"/>
                <a:gd name="T21" fmla="*/ 0 h 57"/>
                <a:gd name="T22" fmla="*/ 29 w 58"/>
                <a:gd name="T23" fmla="*/ 8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57">
                  <a:moveTo>
                    <a:pt x="29" y="8"/>
                  </a:moveTo>
                  <a:lnTo>
                    <a:pt x="19" y="8"/>
                  </a:lnTo>
                  <a:lnTo>
                    <a:pt x="5" y="0"/>
                  </a:lnTo>
                  <a:lnTo>
                    <a:pt x="0" y="13"/>
                  </a:lnTo>
                  <a:lnTo>
                    <a:pt x="14" y="26"/>
                  </a:lnTo>
                  <a:lnTo>
                    <a:pt x="14" y="48"/>
                  </a:lnTo>
                  <a:lnTo>
                    <a:pt x="19" y="57"/>
                  </a:lnTo>
                  <a:lnTo>
                    <a:pt x="43" y="52"/>
                  </a:lnTo>
                  <a:lnTo>
                    <a:pt x="48" y="35"/>
                  </a:lnTo>
                  <a:lnTo>
                    <a:pt x="58" y="8"/>
                  </a:lnTo>
                  <a:lnTo>
                    <a:pt x="48" y="0"/>
                  </a:lnTo>
                  <a:lnTo>
                    <a:pt x="29" y="8"/>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17" name="Freeform 78"/>
            <p:cNvSpPr>
              <a:spLocks/>
            </p:cNvSpPr>
            <p:nvPr/>
          </p:nvSpPr>
          <p:spPr bwMode="auto">
            <a:xfrm>
              <a:off x="3634" y="2566"/>
              <a:ext cx="30" cy="31"/>
            </a:xfrm>
            <a:custGeom>
              <a:avLst/>
              <a:gdLst>
                <a:gd name="T0" fmla="*/ 10 w 29"/>
                <a:gd name="T1" fmla="*/ 0 h 31"/>
                <a:gd name="T2" fmla="*/ 0 w 29"/>
                <a:gd name="T3" fmla="*/ 13 h 31"/>
                <a:gd name="T4" fmla="*/ 5 w 29"/>
                <a:gd name="T5" fmla="*/ 31 h 31"/>
                <a:gd name="T6" fmla="*/ 19 w 29"/>
                <a:gd name="T7" fmla="*/ 31 h 31"/>
                <a:gd name="T8" fmla="*/ 29 w 29"/>
                <a:gd name="T9" fmla="*/ 22 h 31"/>
                <a:gd name="T10" fmla="*/ 19 w 29"/>
                <a:gd name="T11" fmla="*/ 18 h 31"/>
                <a:gd name="T12" fmla="*/ 19 w 29"/>
                <a:gd name="T13" fmla="*/ 9 h 31"/>
                <a:gd name="T14" fmla="*/ 10 w 29"/>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1">
                  <a:moveTo>
                    <a:pt x="10" y="0"/>
                  </a:moveTo>
                  <a:lnTo>
                    <a:pt x="0" y="13"/>
                  </a:lnTo>
                  <a:lnTo>
                    <a:pt x="5" y="31"/>
                  </a:lnTo>
                  <a:lnTo>
                    <a:pt x="19" y="31"/>
                  </a:lnTo>
                  <a:lnTo>
                    <a:pt x="29" y="22"/>
                  </a:lnTo>
                  <a:lnTo>
                    <a:pt x="19" y="18"/>
                  </a:lnTo>
                  <a:lnTo>
                    <a:pt x="19" y="9"/>
                  </a:lnTo>
                  <a:lnTo>
                    <a:pt x="10"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18" name="Freeform 79"/>
            <p:cNvSpPr>
              <a:spLocks/>
            </p:cNvSpPr>
            <p:nvPr/>
          </p:nvSpPr>
          <p:spPr bwMode="auto">
            <a:xfrm>
              <a:off x="3049" y="2304"/>
              <a:ext cx="34" cy="13"/>
            </a:xfrm>
            <a:custGeom>
              <a:avLst/>
              <a:gdLst>
                <a:gd name="T0" fmla="*/ 15 w 34"/>
                <a:gd name="T1" fmla="*/ 0 h 13"/>
                <a:gd name="T2" fmla="*/ 0 w 34"/>
                <a:gd name="T3" fmla="*/ 4 h 13"/>
                <a:gd name="T4" fmla="*/ 5 w 34"/>
                <a:gd name="T5" fmla="*/ 13 h 13"/>
                <a:gd name="T6" fmla="*/ 24 w 34"/>
                <a:gd name="T7" fmla="*/ 9 h 13"/>
                <a:gd name="T8" fmla="*/ 34 w 34"/>
                <a:gd name="T9" fmla="*/ 9 h 13"/>
                <a:gd name="T10" fmla="*/ 34 w 34"/>
                <a:gd name="T11" fmla="*/ 4 h 13"/>
                <a:gd name="T12" fmla="*/ 15 w 34"/>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3">
                  <a:moveTo>
                    <a:pt x="15" y="0"/>
                  </a:moveTo>
                  <a:lnTo>
                    <a:pt x="0" y="4"/>
                  </a:lnTo>
                  <a:lnTo>
                    <a:pt x="5" y="13"/>
                  </a:lnTo>
                  <a:lnTo>
                    <a:pt x="24" y="9"/>
                  </a:lnTo>
                  <a:lnTo>
                    <a:pt x="34" y="9"/>
                  </a:lnTo>
                  <a:lnTo>
                    <a:pt x="34" y="4"/>
                  </a:lnTo>
                  <a:lnTo>
                    <a:pt x="15"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19" name="Freeform 80"/>
            <p:cNvSpPr>
              <a:spLocks/>
            </p:cNvSpPr>
            <p:nvPr/>
          </p:nvSpPr>
          <p:spPr bwMode="auto">
            <a:xfrm>
              <a:off x="3792" y="2617"/>
              <a:ext cx="101" cy="101"/>
            </a:xfrm>
            <a:custGeom>
              <a:avLst/>
              <a:gdLst>
                <a:gd name="T0" fmla="*/ 0 w 101"/>
                <a:gd name="T1" fmla="*/ 5 h 101"/>
                <a:gd name="T2" fmla="*/ 39 w 101"/>
                <a:gd name="T3" fmla="*/ 49 h 101"/>
                <a:gd name="T4" fmla="*/ 39 w 101"/>
                <a:gd name="T5" fmla="*/ 66 h 101"/>
                <a:gd name="T6" fmla="*/ 92 w 101"/>
                <a:gd name="T7" fmla="*/ 101 h 101"/>
                <a:gd name="T8" fmla="*/ 101 w 101"/>
                <a:gd name="T9" fmla="*/ 101 h 101"/>
                <a:gd name="T10" fmla="*/ 87 w 101"/>
                <a:gd name="T11" fmla="*/ 66 h 101"/>
                <a:gd name="T12" fmla="*/ 39 w 101"/>
                <a:gd name="T13" fmla="*/ 27 h 101"/>
                <a:gd name="T14" fmla="*/ 39 w 101"/>
                <a:gd name="T15" fmla="*/ 22 h 101"/>
                <a:gd name="T16" fmla="*/ 15 w 101"/>
                <a:gd name="T17" fmla="*/ 0 h 101"/>
                <a:gd name="T18" fmla="*/ 0 w 101"/>
                <a:gd name="T19" fmla="*/ 5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 h="101">
                  <a:moveTo>
                    <a:pt x="0" y="5"/>
                  </a:moveTo>
                  <a:lnTo>
                    <a:pt x="39" y="49"/>
                  </a:lnTo>
                  <a:lnTo>
                    <a:pt x="39" y="66"/>
                  </a:lnTo>
                  <a:lnTo>
                    <a:pt x="92" y="101"/>
                  </a:lnTo>
                  <a:lnTo>
                    <a:pt x="101" y="101"/>
                  </a:lnTo>
                  <a:lnTo>
                    <a:pt x="87" y="66"/>
                  </a:lnTo>
                  <a:lnTo>
                    <a:pt x="39" y="27"/>
                  </a:lnTo>
                  <a:lnTo>
                    <a:pt x="39" y="22"/>
                  </a:lnTo>
                  <a:lnTo>
                    <a:pt x="15" y="0"/>
                  </a:lnTo>
                  <a:lnTo>
                    <a:pt x="0" y="5"/>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20" name="Freeform 81"/>
            <p:cNvSpPr>
              <a:spLocks/>
            </p:cNvSpPr>
            <p:nvPr/>
          </p:nvSpPr>
          <p:spPr bwMode="auto">
            <a:xfrm>
              <a:off x="4165" y="2684"/>
              <a:ext cx="172" cy="134"/>
            </a:xfrm>
            <a:custGeom>
              <a:avLst/>
              <a:gdLst>
                <a:gd name="T0" fmla="*/ 0 w 173"/>
                <a:gd name="T1" fmla="*/ 13 h 135"/>
                <a:gd name="T2" fmla="*/ 10 w 173"/>
                <a:gd name="T3" fmla="*/ 22 h 135"/>
                <a:gd name="T4" fmla="*/ 0 w 173"/>
                <a:gd name="T5" fmla="*/ 39 h 135"/>
                <a:gd name="T6" fmla="*/ 29 w 173"/>
                <a:gd name="T7" fmla="*/ 39 h 135"/>
                <a:gd name="T8" fmla="*/ 58 w 173"/>
                <a:gd name="T9" fmla="*/ 61 h 135"/>
                <a:gd name="T10" fmla="*/ 53 w 173"/>
                <a:gd name="T11" fmla="*/ 70 h 135"/>
                <a:gd name="T12" fmla="*/ 77 w 173"/>
                <a:gd name="T13" fmla="*/ 109 h 135"/>
                <a:gd name="T14" fmla="*/ 106 w 173"/>
                <a:gd name="T15" fmla="*/ 114 h 135"/>
                <a:gd name="T16" fmla="*/ 111 w 173"/>
                <a:gd name="T17" fmla="*/ 96 h 135"/>
                <a:gd name="T18" fmla="*/ 116 w 173"/>
                <a:gd name="T19" fmla="*/ 96 h 135"/>
                <a:gd name="T20" fmla="*/ 159 w 173"/>
                <a:gd name="T21" fmla="*/ 135 h 135"/>
                <a:gd name="T22" fmla="*/ 173 w 173"/>
                <a:gd name="T23" fmla="*/ 135 h 135"/>
                <a:gd name="T24" fmla="*/ 149 w 173"/>
                <a:gd name="T25" fmla="*/ 96 h 135"/>
                <a:gd name="T26" fmla="*/ 149 w 173"/>
                <a:gd name="T27" fmla="*/ 87 h 135"/>
                <a:gd name="T28" fmla="*/ 139 w 173"/>
                <a:gd name="T29" fmla="*/ 74 h 135"/>
                <a:gd name="T30" fmla="*/ 125 w 173"/>
                <a:gd name="T31" fmla="*/ 52 h 135"/>
                <a:gd name="T32" fmla="*/ 77 w 173"/>
                <a:gd name="T33" fmla="*/ 31 h 135"/>
                <a:gd name="T34" fmla="*/ 44 w 173"/>
                <a:gd name="T35" fmla="*/ 31 h 135"/>
                <a:gd name="T36" fmla="*/ 20 w 173"/>
                <a:gd name="T37" fmla="*/ 0 h 135"/>
                <a:gd name="T38" fmla="*/ 0 w 173"/>
                <a:gd name="T39" fmla="*/ 13 h 1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3" h="135">
                  <a:moveTo>
                    <a:pt x="0" y="13"/>
                  </a:moveTo>
                  <a:lnTo>
                    <a:pt x="10" y="22"/>
                  </a:lnTo>
                  <a:lnTo>
                    <a:pt x="0" y="39"/>
                  </a:lnTo>
                  <a:lnTo>
                    <a:pt x="29" y="39"/>
                  </a:lnTo>
                  <a:lnTo>
                    <a:pt x="58" y="61"/>
                  </a:lnTo>
                  <a:lnTo>
                    <a:pt x="53" y="70"/>
                  </a:lnTo>
                  <a:lnTo>
                    <a:pt x="77" y="109"/>
                  </a:lnTo>
                  <a:lnTo>
                    <a:pt x="106" y="114"/>
                  </a:lnTo>
                  <a:lnTo>
                    <a:pt x="111" y="96"/>
                  </a:lnTo>
                  <a:lnTo>
                    <a:pt x="116" y="96"/>
                  </a:lnTo>
                  <a:lnTo>
                    <a:pt x="159" y="135"/>
                  </a:lnTo>
                  <a:lnTo>
                    <a:pt x="173" y="135"/>
                  </a:lnTo>
                  <a:lnTo>
                    <a:pt x="149" y="96"/>
                  </a:lnTo>
                  <a:lnTo>
                    <a:pt x="149" y="87"/>
                  </a:lnTo>
                  <a:lnTo>
                    <a:pt x="139" y="74"/>
                  </a:lnTo>
                  <a:lnTo>
                    <a:pt x="125" y="52"/>
                  </a:lnTo>
                  <a:lnTo>
                    <a:pt x="77" y="31"/>
                  </a:lnTo>
                  <a:lnTo>
                    <a:pt x="44" y="31"/>
                  </a:lnTo>
                  <a:lnTo>
                    <a:pt x="20" y="0"/>
                  </a:lnTo>
                  <a:lnTo>
                    <a:pt x="0" y="13"/>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21" name="Freeform 82"/>
            <p:cNvSpPr>
              <a:spLocks/>
            </p:cNvSpPr>
            <p:nvPr/>
          </p:nvSpPr>
          <p:spPr bwMode="auto">
            <a:xfrm>
              <a:off x="4339" y="2751"/>
              <a:ext cx="48" cy="27"/>
            </a:xfrm>
            <a:custGeom>
              <a:avLst/>
              <a:gdLst>
                <a:gd name="T0" fmla="*/ 0 w 48"/>
                <a:gd name="T1" fmla="*/ 17 h 26"/>
                <a:gd name="T2" fmla="*/ 14 w 48"/>
                <a:gd name="T3" fmla="*/ 26 h 26"/>
                <a:gd name="T4" fmla="*/ 38 w 48"/>
                <a:gd name="T5" fmla="*/ 26 h 26"/>
                <a:gd name="T6" fmla="*/ 48 w 48"/>
                <a:gd name="T7" fmla="*/ 4 h 26"/>
                <a:gd name="T8" fmla="*/ 34 w 48"/>
                <a:gd name="T9" fmla="*/ 0 h 26"/>
                <a:gd name="T10" fmla="*/ 24 w 48"/>
                <a:gd name="T11" fmla="*/ 17 h 26"/>
                <a:gd name="T12" fmla="*/ 10 w 48"/>
                <a:gd name="T13" fmla="*/ 13 h 26"/>
                <a:gd name="T14" fmla="*/ 5 w 48"/>
                <a:gd name="T15" fmla="*/ 0 h 26"/>
                <a:gd name="T16" fmla="*/ 0 w 48"/>
                <a:gd name="T17" fmla="*/ 1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0" y="17"/>
                  </a:moveTo>
                  <a:lnTo>
                    <a:pt x="14" y="26"/>
                  </a:lnTo>
                  <a:lnTo>
                    <a:pt x="38" y="26"/>
                  </a:lnTo>
                  <a:lnTo>
                    <a:pt x="48" y="4"/>
                  </a:lnTo>
                  <a:lnTo>
                    <a:pt x="34" y="0"/>
                  </a:lnTo>
                  <a:lnTo>
                    <a:pt x="24" y="17"/>
                  </a:lnTo>
                  <a:lnTo>
                    <a:pt x="10" y="13"/>
                  </a:lnTo>
                  <a:lnTo>
                    <a:pt x="5" y="0"/>
                  </a:lnTo>
                  <a:lnTo>
                    <a:pt x="0" y="17"/>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22" name="Freeform 83"/>
            <p:cNvSpPr>
              <a:spLocks/>
            </p:cNvSpPr>
            <p:nvPr/>
          </p:nvSpPr>
          <p:spPr bwMode="auto">
            <a:xfrm>
              <a:off x="4411" y="3165"/>
              <a:ext cx="105" cy="74"/>
            </a:xfrm>
            <a:custGeom>
              <a:avLst/>
              <a:gdLst>
                <a:gd name="T0" fmla="*/ 101 w 105"/>
                <a:gd name="T1" fmla="*/ 0 h 74"/>
                <a:gd name="T2" fmla="*/ 62 w 105"/>
                <a:gd name="T3" fmla="*/ 26 h 74"/>
                <a:gd name="T4" fmla="*/ 43 w 105"/>
                <a:gd name="T5" fmla="*/ 22 h 74"/>
                <a:gd name="T6" fmla="*/ 34 w 105"/>
                <a:gd name="T7" fmla="*/ 39 h 74"/>
                <a:gd name="T8" fmla="*/ 0 w 105"/>
                <a:gd name="T9" fmla="*/ 52 h 74"/>
                <a:gd name="T10" fmla="*/ 19 w 105"/>
                <a:gd name="T11" fmla="*/ 74 h 74"/>
                <a:gd name="T12" fmla="*/ 38 w 105"/>
                <a:gd name="T13" fmla="*/ 70 h 74"/>
                <a:gd name="T14" fmla="*/ 53 w 105"/>
                <a:gd name="T15" fmla="*/ 74 h 74"/>
                <a:gd name="T16" fmla="*/ 72 w 105"/>
                <a:gd name="T17" fmla="*/ 35 h 74"/>
                <a:gd name="T18" fmla="*/ 86 w 105"/>
                <a:gd name="T19" fmla="*/ 35 h 74"/>
                <a:gd name="T20" fmla="*/ 105 w 105"/>
                <a:gd name="T21" fmla="*/ 17 h 74"/>
                <a:gd name="T22" fmla="*/ 101 w 105"/>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74">
                  <a:moveTo>
                    <a:pt x="101" y="0"/>
                  </a:moveTo>
                  <a:lnTo>
                    <a:pt x="62" y="26"/>
                  </a:lnTo>
                  <a:lnTo>
                    <a:pt x="43" y="22"/>
                  </a:lnTo>
                  <a:lnTo>
                    <a:pt x="34" y="39"/>
                  </a:lnTo>
                  <a:lnTo>
                    <a:pt x="0" y="52"/>
                  </a:lnTo>
                  <a:lnTo>
                    <a:pt x="19" y="74"/>
                  </a:lnTo>
                  <a:lnTo>
                    <a:pt x="38" y="70"/>
                  </a:lnTo>
                  <a:lnTo>
                    <a:pt x="53" y="74"/>
                  </a:lnTo>
                  <a:lnTo>
                    <a:pt x="72" y="35"/>
                  </a:lnTo>
                  <a:lnTo>
                    <a:pt x="86" y="35"/>
                  </a:lnTo>
                  <a:lnTo>
                    <a:pt x="105" y="17"/>
                  </a:lnTo>
                  <a:lnTo>
                    <a:pt x="101"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23" name="Freeform 84"/>
            <p:cNvSpPr>
              <a:spLocks/>
            </p:cNvSpPr>
            <p:nvPr/>
          </p:nvSpPr>
          <p:spPr bwMode="auto">
            <a:xfrm>
              <a:off x="4521" y="3117"/>
              <a:ext cx="48" cy="56"/>
            </a:xfrm>
            <a:custGeom>
              <a:avLst/>
              <a:gdLst>
                <a:gd name="T0" fmla="*/ 15 w 48"/>
                <a:gd name="T1" fmla="*/ 0 h 56"/>
                <a:gd name="T2" fmla="*/ 10 w 48"/>
                <a:gd name="T3" fmla="*/ 26 h 56"/>
                <a:gd name="T4" fmla="*/ 5 w 48"/>
                <a:gd name="T5" fmla="*/ 35 h 56"/>
                <a:gd name="T6" fmla="*/ 0 w 48"/>
                <a:gd name="T7" fmla="*/ 48 h 56"/>
                <a:gd name="T8" fmla="*/ 15 w 48"/>
                <a:gd name="T9" fmla="*/ 56 h 56"/>
                <a:gd name="T10" fmla="*/ 29 w 48"/>
                <a:gd name="T11" fmla="*/ 52 h 56"/>
                <a:gd name="T12" fmla="*/ 48 w 48"/>
                <a:gd name="T13" fmla="*/ 35 h 56"/>
                <a:gd name="T14" fmla="*/ 48 w 48"/>
                <a:gd name="T15" fmla="*/ 17 h 56"/>
                <a:gd name="T16" fmla="*/ 34 w 48"/>
                <a:gd name="T17" fmla="*/ 21 h 56"/>
                <a:gd name="T18" fmla="*/ 24 w 48"/>
                <a:gd name="T19" fmla="*/ 0 h 56"/>
                <a:gd name="T20" fmla="*/ 15 w 48"/>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56">
                  <a:moveTo>
                    <a:pt x="15" y="0"/>
                  </a:moveTo>
                  <a:lnTo>
                    <a:pt x="10" y="26"/>
                  </a:lnTo>
                  <a:lnTo>
                    <a:pt x="5" y="35"/>
                  </a:lnTo>
                  <a:lnTo>
                    <a:pt x="0" y="48"/>
                  </a:lnTo>
                  <a:lnTo>
                    <a:pt x="15" y="56"/>
                  </a:lnTo>
                  <a:lnTo>
                    <a:pt x="29" y="52"/>
                  </a:lnTo>
                  <a:lnTo>
                    <a:pt x="48" y="35"/>
                  </a:lnTo>
                  <a:lnTo>
                    <a:pt x="48" y="17"/>
                  </a:lnTo>
                  <a:lnTo>
                    <a:pt x="34" y="21"/>
                  </a:lnTo>
                  <a:lnTo>
                    <a:pt x="24" y="0"/>
                  </a:lnTo>
                  <a:lnTo>
                    <a:pt x="15"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24" name="Freeform 85"/>
            <p:cNvSpPr>
              <a:spLocks/>
            </p:cNvSpPr>
            <p:nvPr/>
          </p:nvSpPr>
          <p:spPr bwMode="auto">
            <a:xfrm>
              <a:off x="2728" y="2011"/>
              <a:ext cx="31" cy="40"/>
            </a:xfrm>
            <a:custGeom>
              <a:avLst/>
              <a:gdLst>
                <a:gd name="T0" fmla="*/ 5 w 33"/>
                <a:gd name="T1" fmla="*/ 0 h 39"/>
                <a:gd name="T2" fmla="*/ 0 w 33"/>
                <a:gd name="T3" fmla="*/ 35 h 39"/>
                <a:gd name="T4" fmla="*/ 19 w 33"/>
                <a:gd name="T5" fmla="*/ 39 h 39"/>
                <a:gd name="T6" fmla="*/ 33 w 33"/>
                <a:gd name="T7" fmla="*/ 39 h 39"/>
                <a:gd name="T8" fmla="*/ 33 w 33"/>
                <a:gd name="T9" fmla="*/ 9 h 39"/>
                <a:gd name="T10" fmla="*/ 24 w 33"/>
                <a:gd name="T11" fmla="*/ 4 h 39"/>
                <a:gd name="T12" fmla="*/ 5 w 33"/>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9">
                  <a:moveTo>
                    <a:pt x="5" y="0"/>
                  </a:moveTo>
                  <a:lnTo>
                    <a:pt x="0" y="35"/>
                  </a:lnTo>
                  <a:lnTo>
                    <a:pt x="19" y="39"/>
                  </a:lnTo>
                  <a:lnTo>
                    <a:pt x="33" y="39"/>
                  </a:lnTo>
                  <a:lnTo>
                    <a:pt x="33" y="9"/>
                  </a:lnTo>
                  <a:lnTo>
                    <a:pt x="24" y="4"/>
                  </a:lnTo>
                  <a:lnTo>
                    <a:pt x="5"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25" name="Freeform 86"/>
            <p:cNvSpPr>
              <a:spLocks/>
            </p:cNvSpPr>
            <p:nvPr/>
          </p:nvSpPr>
          <p:spPr bwMode="auto">
            <a:xfrm>
              <a:off x="2752" y="1985"/>
              <a:ext cx="67" cy="105"/>
            </a:xfrm>
            <a:custGeom>
              <a:avLst/>
              <a:gdLst>
                <a:gd name="T0" fmla="*/ 29 w 67"/>
                <a:gd name="T1" fmla="*/ 4 h 105"/>
                <a:gd name="T2" fmla="*/ 19 w 67"/>
                <a:gd name="T3" fmla="*/ 13 h 105"/>
                <a:gd name="T4" fmla="*/ 19 w 67"/>
                <a:gd name="T5" fmla="*/ 30 h 105"/>
                <a:gd name="T6" fmla="*/ 33 w 67"/>
                <a:gd name="T7" fmla="*/ 48 h 105"/>
                <a:gd name="T8" fmla="*/ 33 w 67"/>
                <a:gd name="T9" fmla="*/ 52 h 105"/>
                <a:gd name="T10" fmla="*/ 29 w 67"/>
                <a:gd name="T11" fmla="*/ 52 h 105"/>
                <a:gd name="T12" fmla="*/ 29 w 67"/>
                <a:gd name="T13" fmla="*/ 65 h 105"/>
                <a:gd name="T14" fmla="*/ 0 w 67"/>
                <a:gd name="T15" fmla="*/ 87 h 105"/>
                <a:gd name="T16" fmla="*/ 9 w 67"/>
                <a:gd name="T17" fmla="*/ 92 h 105"/>
                <a:gd name="T18" fmla="*/ 29 w 67"/>
                <a:gd name="T19" fmla="*/ 92 h 105"/>
                <a:gd name="T20" fmla="*/ 48 w 67"/>
                <a:gd name="T21" fmla="*/ 105 h 105"/>
                <a:gd name="T22" fmla="*/ 62 w 67"/>
                <a:gd name="T23" fmla="*/ 100 h 105"/>
                <a:gd name="T24" fmla="*/ 53 w 67"/>
                <a:gd name="T25" fmla="*/ 83 h 105"/>
                <a:gd name="T26" fmla="*/ 67 w 67"/>
                <a:gd name="T27" fmla="*/ 83 h 105"/>
                <a:gd name="T28" fmla="*/ 67 w 67"/>
                <a:gd name="T29" fmla="*/ 70 h 105"/>
                <a:gd name="T30" fmla="*/ 62 w 67"/>
                <a:gd name="T31" fmla="*/ 65 h 105"/>
                <a:gd name="T32" fmla="*/ 53 w 67"/>
                <a:gd name="T33" fmla="*/ 48 h 105"/>
                <a:gd name="T34" fmla="*/ 57 w 67"/>
                <a:gd name="T35" fmla="*/ 35 h 105"/>
                <a:gd name="T36" fmla="*/ 48 w 67"/>
                <a:gd name="T37" fmla="*/ 22 h 105"/>
                <a:gd name="T38" fmla="*/ 48 w 67"/>
                <a:gd name="T39" fmla="*/ 0 h 105"/>
                <a:gd name="T40" fmla="*/ 29 w 67"/>
                <a:gd name="T41" fmla="*/ 4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7" h="105">
                  <a:moveTo>
                    <a:pt x="29" y="4"/>
                  </a:moveTo>
                  <a:lnTo>
                    <a:pt x="19" y="13"/>
                  </a:lnTo>
                  <a:lnTo>
                    <a:pt x="19" y="30"/>
                  </a:lnTo>
                  <a:lnTo>
                    <a:pt x="33" y="48"/>
                  </a:lnTo>
                  <a:lnTo>
                    <a:pt x="33" y="52"/>
                  </a:lnTo>
                  <a:lnTo>
                    <a:pt x="29" y="52"/>
                  </a:lnTo>
                  <a:lnTo>
                    <a:pt x="29" y="65"/>
                  </a:lnTo>
                  <a:lnTo>
                    <a:pt x="0" y="87"/>
                  </a:lnTo>
                  <a:lnTo>
                    <a:pt x="9" y="92"/>
                  </a:lnTo>
                  <a:lnTo>
                    <a:pt x="29" y="92"/>
                  </a:lnTo>
                  <a:lnTo>
                    <a:pt x="48" y="105"/>
                  </a:lnTo>
                  <a:lnTo>
                    <a:pt x="62" y="100"/>
                  </a:lnTo>
                  <a:lnTo>
                    <a:pt x="53" y="83"/>
                  </a:lnTo>
                  <a:lnTo>
                    <a:pt x="67" y="83"/>
                  </a:lnTo>
                  <a:lnTo>
                    <a:pt x="67" y="70"/>
                  </a:lnTo>
                  <a:lnTo>
                    <a:pt x="62" y="65"/>
                  </a:lnTo>
                  <a:lnTo>
                    <a:pt x="53" y="48"/>
                  </a:lnTo>
                  <a:lnTo>
                    <a:pt x="57" y="35"/>
                  </a:lnTo>
                  <a:lnTo>
                    <a:pt x="48" y="22"/>
                  </a:lnTo>
                  <a:lnTo>
                    <a:pt x="48" y="0"/>
                  </a:lnTo>
                  <a:lnTo>
                    <a:pt x="29" y="4"/>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26" name="Freeform 87"/>
            <p:cNvSpPr>
              <a:spLocks/>
            </p:cNvSpPr>
            <p:nvPr/>
          </p:nvSpPr>
          <p:spPr bwMode="auto">
            <a:xfrm>
              <a:off x="3927" y="2588"/>
              <a:ext cx="91" cy="113"/>
            </a:xfrm>
            <a:custGeom>
              <a:avLst/>
              <a:gdLst>
                <a:gd name="T0" fmla="*/ 33 w 91"/>
                <a:gd name="T1" fmla="*/ 39 h 113"/>
                <a:gd name="T2" fmla="*/ 57 w 91"/>
                <a:gd name="T3" fmla="*/ 30 h 113"/>
                <a:gd name="T4" fmla="*/ 76 w 91"/>
                <a:gd name="T5" fmla="*/ 0 h 113"/>
                <a:gd name="T6" fmla="*/ 91 w 91"/>
                <a:gd name="T7" fmla="*/ 13 h 113"/>
                <a:gd name="T8" fmla="*/ 91 w 91"/>
                <a:gd name="T9" fmla="*/ 52 h 113"/>
                <a:gd name="T10" fmla="*/ 72 w 91"/>
                <a:gd name="T11" fmla="*/ 109 h 113"/>
                <a:gd name="T12" fmla="*/ 33 w 91"/>
                <a:gd name="T13" fmla="*/ 109 h 113"/>
                <a:gd name="T14" fmla="*/ 24 w 91"/>
                <a:gd name="T15" fmla="*/ 113 h 113"/>
                <a:gd name="T16" fmla="*/ 4 w 91"/>
                <a:gd name="T17" fmla="*/ 113 h 113"/>
                <a:gd name="T18" fmla="*/ 4 w 91"/>
                <a:gd name="T19" fmla="*/ 96 h 113"/>
                <a:gd name="T20" fmla="*/ 0 w 91"/>
                <a:gd name="T21" fmla="*/ 96 h 113"/>
                <a:gd name="T22" fmla="*/ 4 w 91"/>
                <a:gd name="T23" fmla="*/ 57 h 113"/>
                <a:gd name="T24" fmla="*/ 19 w 91"/>
                <a:gd name="T25" fmla="*/ 57 h 113"/>
                <a:gd name="T26" fmla="*/ 33 w 91"/>
                <a:gd name="T27" fmla="*/ 52 h 113"/>
                <a:gd name="T28" fmla="*/ 33 w 91"/>
                <a:gd name="T29" fmla="*/ 39 h 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1" h="113">
                  <a:moveTo>
                    <a:pt x="33" y="39"/>
                  </a:moveTo>
                  <a:lnTo>
                    <a:pt x="57" y="30"/>
                  </a:lnTo>
                  <a:lnTo>
                    <a:pt x="76" y="0"/>
                  </a:lnTo>
                  <a:lnTo>
                    <a:pt x="91" y="13"/>
                  </a:lnTo>
                  <a:lnTo>
                    <a:pt x="91" y="52"/>
                  </a:lnTo>
                  <a:lnTo>
                    <a:pt x="72" y="109"/>
                  </a:lnTo>
                  <a:lnTo>
                    <a:pt x="33" y="109"/>
                  </a:lnTo>
                  <a:lnTo>
                    <a:pt x="24" y="113"/>
                  </a:lnTo>
                  <a:lnTo>
                    <a:pt x="4" y="113"/>
                  </a:lnTo>
                  <a:lnTo>
                    <a:pt x="4" y="96"/>
                  </a:lnTo>
                  <a:lnTo>
                    <a:pt x="0" y="96"/>
                  </a:lnTo>
                  <a:lnTo>
                    <a:pt x="4" y="57"/>
                  </a:lnTo>
                  <a:lnTo>
                    <a:pt x="19" y="57"/>
                  </a:lnTo>
                  <a:lnTo>
                    <a:pt x="33" y="52"/>
                  </a:lnTo>
                  <a:lnTo>
                    <a:pt x="33" y="39"/>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27" name="Freeform 88"/>
            <p:cNvSpPr>
              <a:spLocks/>
            </p:cNvSpPr>
            <p:nvPr/>
          </p:nvSpPr>
          <p:spPr bwMode="auto">
            <a:xfrm>
              <a:off x="3898" y="2728"/>
              <a:ext cx="9" cy="14"/>
            </a:xfrm>
            <a:custGeom>
              <a:avLst/>
              <a:gdLst>
                <a:gd name="T0" fmla="*/ 5 w 9"/>
                <a:gd name="T1" fmla="*/ 0 h 13"/>
                <a:gd name="T2" fmla="*/ 0 w 9"/>
                <a:gd name="T3" fmla="*/ 4 h 13"/>
                <a:gd name="T4" fmla="*/ 5 w 9"/>
                <a:gd name="T5" fmla="*/ 13 h 13"/>
                <a:gd name="T6" fmla="*/ 9 w 9"/>
                <a:gd name="T7" fmla="*/ 8 h 13"/>
                <a:gd name="T8" fmla="*/ 9 w 9"/>
                <a:gd name="T9" fmla="*/ 4 h 13"/>
                <a:gd name="T10" fmla="*/ 5 w 9"/>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3">
                  <a:moveTo>
                    <a:pt x="5" y="0"/>
                  </a:moveTo>
                  <a:lnTo>
                    <a:pt x="0" y="4"/>
                  </a:lnTo>
                  <a:lnTo>
                    <a:pt x="5" y="13"/>
                  </a:lnTo>
                  <a:lnTo>
                    <a:pt x="9" y="8"/>
                  </a:lnTo>
                  <a:lnTo>
                    <a:pt x="9" y="4"/>
                  </a:lnTo>
                  <a:lnTo>
                    <a:pt x="5"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28" name="Freeform 89"/>
            <p:cNvSpPr>
              <a:spLocks/>
            </p:cNvSpPr>
            <p:nvPr/>
          </p:nvSpPr>
          <p:spPr bwMode="auto">
            <a:xfrm>
              <a:off x="4018" y="2641"/>
              <a:ext cx="67" cy="69"/>
            </a:xfrm>
            <a:custGeom>
              <a:avLst/>
              <a:gdLst>
                <a:gd name="T0" fmla="*/ 0 w 67"/>
                <a:gd name="T1" fmla="*/ 70 h 70"/>
                <a:gd name="T2" fmla="*/ 0 w 67"/>
                <a:gd name="T3" fmla="*/ 44 h 70"/>
                <a:gd name="T4" fmla="*/ 14 w 67"/>
                <a:gd name="T5" fmla="*/ 18 h 70"/>
                <a:gd name="T6" fmla="*/ 53 w 67"/>
                <a:gd name="T7" fmla="*/ 0 h 70"/>
                <a:gd name="T8" fmla="*/ 67 w 67"/>
                <a:gd name="T9" fmla="*/ 0 h 70"/>
                <a:gd name="T10" fmla="*/ 67 w 67"/>
                <a:gd name="T11" fmla="*/ 9 h 70"/>
                <a:gd name="T12" fmla="*/ 43 w 67"/>
                <a:gd name="T13" fmla="*/ 13 h 70"/>
                <a:gd name="T14" fmla="*/ 43 w 67"/>
                <a:gd name="T15" fmla="*/ 18 h 70"/>
                <a:gd name="T16" fmla="*/ 48 w 67"/>
                <a:gd name="T17" fmla="*/ 27 h 70"/>
                <a:gd name="T18" fmla="*/ 43 w 67"/>
                <a:gd name="T19" fmla="*/ 44 h 70"/>
                <a:gd name="T20" fmla="*/ 19 w 67"/>
                <a:gd name="T21" fmla="*/ 53 h 70"/>
                <a:gd name="T22" fmla="*/ 14 w 67"/>
                <a:gd name="T23" fmla="*/ 66 h 70"/>
                <a:gd name="T24" fmla="*/ 0 w 67"/>
                <a:gd name="T25" fmla="*/ 7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70">
                  <a:moveTo>
                    <a:pt x="0" y="70"/>
                  </a:moveTo>
                  <a:lnTo>
                    <a:pt x="0" y="44"/>
                  </a:lnTo>
                  <a:lnTo>
                    <a:pt x="14" y="18"/>
                  </a:lnTo>
                  <a:lnTo>
                    <a:pt x="53" y="0"/>
                  </a:lnTo>
                  <a:lnTo>
                    <a:pt x="67" y="0"/>
                  </a:lnTo>
                  <a:lnTo>
                    <a:pt x="67" y="9"/>
                  </a:lnTo>
                  <a:lnTo>
                    <a:pt x="43" y="13"/>
                  </a:lnTo>
                  <a:lnTo>
                    <a:pt x="43" y="18"/>
                  </a:lnTo>
                  <a:lnTo>
                    <a:pt x="48" y="27"/>
                  </a:lnTo>
                  <a:lnTo>
                    <a:pt x="43" y="44"/>
                  </a:lnTo>
                  <a:lnTo>
                    <a:pt x="19" y="53"/>
                  </a:lnTo>
                  <a:lnTo>
                    <a:pt x="14" y="66"/>
                  </a:lnTo>
                  <a:lnTo>
                    <a:pt x="0" y="7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29" name="Freeform 90"/>
            <p:cNvSpPr>
              <a:spLocks/>
            </p:cNvSpPr>
            <p:nvPr/>
          </p:nvSpPr>
          <p:spPr bwMode="auto">
            <a:xfrm>
              <a:off x="3922" y="2731"/>
              <a:ext cx="71" cy="19"/>
            </a:xfrm>
            <a:custGeom>
              <a:avLst/>
              <a:gdLst>
                <a:gd name="T0" fmla="*/ 5 w 72"/>
                <a:gd name="T1" fmla="*/ 4 h 18"/>
                <a:gd name="T2" fmla="*/ 33 w 72"/>
                <a:gd name="T3" fmla="*/ 0 h 18"/>
                <a:gd name="T4" fmla="*/ 57 w 72"/>
                <a:gd name="T5" fmla="*/ 9 h 18"/>
                <a:gd name="T6" fmla="*/ 67 w 72"/>
                <a:gd name="T7" fmla="*/ 9 h 18"/>
                <a:gd name="T8" fmla="*/ 72 w 72"/>
                <a:gd name="T9" fmla="*/ 13 h 18"/>
                <a:gd name="T10" fmla="*/ 43 w 72"/>
                <a:gd name="T11" fmla="*/ 13 h 18"/>
                <a:gd name="T12" fmla="*/ 14 w 72"/>
                <a:gd name="T13" fmla="*/ 18 h 18"/>
                <a:gd name="T14" fmla="*/ 5 w 72"/>
                <a:gd name="T15" fmla="*/ 18 h 18"/>
                <a:gd name="T16" fmla="*/ 0 w 72"/>
                <a:gd name="T17" fmla="*/ 9 h 18"/>
                <a:gd name="T18" fmla="*/ 5 w 72"/>
                <a:gd name="T19" fmla="*/ 4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18">
                  <a:moveTo>
                    <a:pt x="5" y="4"/>
                  </a:moveTo>
                  <a:lnTo>
                    <a:pt x="33" y="0"/>
                  </a:lnTo>
                  <a:lnTo>
                    <a:pt x="57" y="9"/>
                  </a:lnTo>
                  <a:lnTo>
                    <a:pt x="67" y="9"/>
                  </a:lnTo>
                  <a:lnTo>
                    <a:pt x="72" y="13"/>
                  </a:lnTo>
                  <a:lnTo>
                    <a:pt x="43" y="13"/>
                  </a:lnTo>
                  <a:lnTo>
                    <a:pt x="14" y="18"/>
                  </a:lnTo>
                  <a:lnTo>
                    <a:pt x="5" y="18"/>
                  </a:lnTo>
                  <a:lnTo>
                    <a:pt x="0" y="9"/>
                  </a:lnTo>
                  <a:lnTo>
                    <a:pt x="5" y="4"/>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30" name="Freeform 91"/>
            <p:cNvSpPr>
              <a:spLocks/>
            </p:cNvSpPr>
            <p:nvPr/>
          </p:nvSpPr>
          <p:spPr bwMode="auto">
            <a:xfrm>
              <a:off x="4052" y="2553"/>
              <a:ext cx="57" cy="37"/>
            </a:xfrm>
            <a:custGeom>
              <a:avLst/>
              <a:gdLst>
                <a:gd name="T0" fmla="*/ 0 w 58"/>
                <a:gd name="T1" fmla="*/ 26 h 39"/>
                <a:gd name="T2" fmla="*/ 5 w 58"/>
                <a:gd name="T3" fmla="*/ 13 h 39"/>
                <a:gd name="T4" fmla="*/ 34 w 58"/>
                <a:gd name="T5" fmla="*/ 9 h 39"/>
                <a:gd name="T6" fmla="*/ 39 w 58"/>
                <a:gd name="T7" fmla="*/ 0 h 39"/>
                <a:gd name="T8" fmla="*/ 58 w 58"/>
                <a:gd name="T9" fmla="*/ 0 h 39"/>
                <a:gd name="T10" fmla="*/ 39 w 58"/>
                <a:gd name="T11" fmla="*/ 39 h 39"/>
                <a:gd name="T12" fmla="*/ 34 w 58"/>
                <a:gd name="T13" fmla="*/ 26 h 39"/>
                <a:gd name="T14" fmla="*/ 0 w 58"/>
                <a:gd name="T15" fmla="*/ 2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 h="39">
                  <a:moveTo>
                    <a:pt x="0" y="26"/>
                  </a:moveTo>
                  <a:lnTo>
                    <a:pt x="5" y="13"/>
                  </a:lnTo>
                  <a:lnTo>
                    <a:pt x="34" y="9"/>
                  </a:lnTo>
                  <a:lnTo>
                    <a:pt x="39" y="0"/>
                  </a:lnTo>
                  <a:lnTo>
                    <a:pt x="58" y="0"/>
                  </a:lnTo>
                  <a:lnTo>
                    <a:pt x="39" y="39"/>
                  </a:lnTo>
                  <a:lnTo>
                    <a:pt x="34" y="26"/>
                  </a:lnTo>
                  <a:lnTo>
                    <a:pt x="0" y="26"/>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31" name="Freeform 92"/>
            <p:cNvSpPr>
              <a:spLocks/>
            </p:cNvSpPr>
            <p:nvPr/>
          </p:nvSpPr>
          <p:spPr bwMode="auto">
            <a:xfrm>
              <a:off x="4023" y="2470"/>
              <a:ext cx="32" cy="51"/>
            </a:xfrm>
            <a:custGeom>
              <a:avLst/>
              <a:gdLst>
                <a:gd name="T0" fmla="*/ 14 w 33"/>
                <a:gd name="T1" fmla="*/ 0 h 52"/>
                <a:gd name="T2" fmla="*/ 14 w 33"/>
                <a:gd name="T3" fmla="*/ 22 h 52"/>
                <a:gd name="T4" fmla="*/ 0 w 33"/>
                <a:gd name="T5" fmla="*/ 39 h 52"/>
                <a:gd name="T6" fmla="*/ 0 w 33"/>
                <a:gd name="T7" fmla="*/ 52 h 52"/>
                <a:gd name="T8" fmla="*/ 28 w 33"/>
                <a:gd name="T9" fmla="*/ 26 h 52"/>
                <a:gd name="T10" fmla="*/ 33 w 33"/>
                <a:gd name="T11" fmla="*/ 0 h 52"/>
                <a:gd name="T12" fmla="*/ 14 w 33"/>
                <a:gd name="T13" fmla="*/ 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2">
                  <a:moveTo>
                    <a:pt x="14" y="0"/>
                  </a:moveTo>
                  <a:lnTo>
                    <a:pt x="14" y="22"/>
                  </a:lnTo>
                  <a:lnTo>
                    <a:pt x="0" y="39"/>
                  </a:lnTo>
                  <a:lnTo>
                    <a:pt x="0" y="52"/>
                  </a:lnTo>
                  <a:lnTo>
                    <a:pt x="28" y="26"/>
                  </a:lnTo>
                  <a:lnTo>
                    <a:pt x="33" y="0"/>
                  </a:lnTo>
                  <a:lnTo>
                    <a:pt x="14"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32" name="Freeform 93"/>
            <p:cNvSpPr>
              <a:spLocks/>
            </p:cNvSpPr>
            <p:nvPr/>
          </p:nvSpPr>
          <p:spPr bwMode="auto">
            <a:xfrm>
              <a:off x="2992" y="1622"/>
              <a:ext cx="38" cy="26"/>
            </a:xfrm>
            <a:custGeom>
              <a:avLst/>
              <a:gdLst>
                <a:gd name="T0" fmla="*/ 0 w 38"/>
                <a:gd name="T1" fmla="*/ 5 h 26"/>
                <a:gd name="T2" fmla="*/ 9 w 38"/>
                <a:gd name="T3" fmla="*/ 26 h 26"/>
                <a:gd name="T4" fmla="*/ 19 w 38"/>
                <a:gd name="T5" fmla="*/ 26 h 26"/>
                <a:gd name="T6" fmla="*/ 24 w 38"/>
                <a:gd name="T7" fmla="*/ 18 h 26"/>
                <a:gd name="T8" fmla="*/ 38 w 38"/>
                <a:gd name="T9" fmla="*/ 18 h 26"/>
                <a:gd name="T10" fmla="*/ 38 w 38"/>
                <a:gd name="T11" fmla="*/ 5 h 26"/>
                <a:gd name="T12" fmla="*/ 19 w 38"/>
                <a:gd name="T13" fmla="*/ 0 h 26"/>
                <a:gd name="T14" fmla="*/ 0 w 38"/>
                <a:gd name="T15" fmla="*/ 5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26">
                  <a:moveTo>
                    <a:pt x="0" y="5"/>
                  </a:moveTo>
                  <a:lnTo>
                    <a:pt x="9" y="26"/>
                  </a:lnTo>
                  <a:lnTo>
                    <a:pt x="19" y="26"/>
                  </a:lnTo>
                  <a:lnTo>
                    <a:pt x="24" y="18"/>
                  </a:lnTo>
                  <a:lnTo>
                    <a:pt x="38" y="18"/>
                  </a:lnTo>
                  <a:lnTo>
                    <a:pt x="38" y="5"/>
                  </a:lnTo>
                  <a:lnTo>
                    <a:pt x="19" y="0"/>
                  </a:lnTo>
                  <a:lnTo>
                    <a:pt x="0" y="5"/>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33" name="Freeform 94"/>
            <p:cNvSpPr>
              <a:spLocks/>
            </p:cNvSpPr>
            <p:nvPr/>
          </p:nvSpPr>
          <p:spPr bwMode="auto">
            <a:xfrm>
              <a:off x="2920" y="1627"/>
              <a:ext cx="67" cy="87"/>
            </a:xfrm>
            <a:custGeom>
              <a:avLst/>
              <a:gdLst>
                <a:gd name="T0" fmla="*/ 19 w 67"/>
                <a:gd name="T1" fmla="*/ 0 h 87"/>
                <a:gd name="T2" fmla="*/ 14 w 67"/>
                <a:gd name="T3" fmla="*/ 4 h 87"/>
                <a:gd name="T4" fmla="*/ 0 w 67"/>
                <a:gd name="T5" fmla="*/ 0 h 87"/>
                <a:gd name="T6" fmla="*/ 0 w 67"/>
                <a:gd name="T7" fmla="*/ 21 h 87"/>
                <a:gd name="T8" fmla="*/ 14 w 67"/>
                <a:gd name="T9" fmla="*/ 39 h 87"/>
                <a:gd name="T10" fmla="*/ 43 w 67"/>
                <a:gd name="T11" fmla="*/ 30 h 87"/>
                <a:gd name="T12" fmla="*/ 43 w 67"/>
                <a:gd name="T13" fmla="*/ 39 h 87"/>
                <a:gd name="T14" fmla="*/ 28 w 67"/>
                <a:gd name="T15" fmla="*/ 48 h 87"/>
                <a:gd name="T16" fmla="*/ 38 w 67"/>
                <a:gd name="T17" fmla="*/ 48 h 87"/>
                <a:gd name="T18" fmla="*/ 28 w 67"/>
                <a:gd name="T19" fmla="*/ 61 h 87"/>
                <a:gd name="T20" fmla="*/ 43 w 67"/>
                <a:gd name="T21" fmla="*/ 87 h 87"/>
                <a:gd name="T22" fmla="*/ 67 w 67"/>
                <a:gd name="T23" fmla="*/ 26 h 87"/>
                <a:gd name="T24" fmla="*/ 43 w 67"/>
                <a:gd name="T25" fmla="*/ 8 h 87"/>
                <a:gd name="T26" fmla="*/ 24 w 67"/>
                <a:gd name="T27" fmla="*/ 17 h 87"/>
                <a:gd name="T28" fmla="*/ 33 w 67"/>
                <a:gd name="T29" fmla="*/ 0 h 87"/>
                <a:gd name="T30" fmla="*/ 19 w 67"/>
                <a:gd name="T31" fmla="*/ 0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 h="87">
                  <a:moveTo>
                    <a:pt x="19" y="0"/>
                  </a:moveTo>
                  <a:lnTo>
                    <a:pt x="14" y="4"/>
                  </a:lnTo>
                  <a:lnTo>
                    <a:pt x="0" y="0"/>
                  </a:lnTo>
                  <a:lnTo>
                    <a:pt x="0" y="21"/>
                  </a:lnTo>
                  <a:lnTo>
                    <a:pt x="14" y="39"/>
                  </a:lnTo>
                  <a:lnTo>
                    <a:pt x="43" y="30"/>
                  </a:lnTo>
                  <a:lnTo>
                    <a:pt x="43" y="39"/>
                  </a:lnTo>
                  <a:lnTo>
                    <a:pt x="28" y="48"/>
                  </a:lnTo>
                  <a:lnTo>
                    <a:pt x="38" y="48"/>
                  </a:lnTo>
                  <a:lnTo>
                    <a:pt x="28" y="61"/>
                  </a:lnTo>
                  <a:lnTo>
                    <a:pt x="43" y="87"/>
                  </a:lnTo>
                  <a:lnTo>
                    <a:pt x="67" y="26"/>
                  </a:lnTo>
                  <a:lnTo>
                    <a:pt x="43" y="8"/>
                  </a:lnTo>
                  <a:lnTo>
                    <a:pt x="24" y="17"/>
                  </a:lnTo>
                  <a:lnTo>
                    <a:pt x="33" y="0"/>
                  </a:lnTo>
                  <a:lnTo>
                    <a:pt x="19"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34" name="Freeform 95"/>
            <p:cNvSpPr>
              <a:spLocks/>
            </p:cNvSpPr>
            <p:nvPr/>
          </p:nvSpPr>
          <p:spPr bwMode="auto">
            <a:xfrm>
              <a:off x="2992" y="1676"/>
              <a:ext cx="19" cy="23"/>
            </a:xfrm>
            <a:custGeom>
              <a:avLst/>
              <a:gdLst>
                <a:gd name="T0" fmla="*/ 4 w 19"/>
                <a:gd name="T1" fmla="*/ 0 h 22"/>
                <a:gd name="T2" fmla="*/ 0 w 19"/>
                <a:gd name="T3" fmla="*/ 8 h 22"/>
                <a:gd name="T4" fmla="*/ 4 w 19"/>
                <a:gd name="T5" fmla="*/ 22 h 22"/>
                <a:gd name="T6" fmla="*/ 19 w 19"/>
                <a:gd name="T7" fmla="*/ 13 h 22"/>
                <a:gd name="T8" fmla="*/ 9 w 19"/>
                <a:gd name="T9" fmla="*/ 8 h 22"/>
                <a:gd name="T10" fmla="*/ 9 w 19"/>
                <a:gd name="T11" fmla="*/ 0 h 22"/>
                <a:gd name="T12" fmla="*/ 4 w 19"/>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2">
                  <a:moveTo>
                    <a:pt x="4" y="0"/>
                  </a:moveTo>
                  <a:lnTo>
                    <a:pt x="0" y="8"/>
                  </a:lnTo>
                  <a:lnTo>
                    <a:pt x="4" y="22"/>
                  </a:lnTo>
                  <a:lnTo>
                    <a:pt x="19" y="13"/>
                  </a:lnTo>
                  <a:lnTo>
                    <a:pt x="9" y="8"/>
                  </a:lnTo>
                  <a:lnTo>
                    <a:pt x="9" y="0"/>
                  </a:lnTo>
                  <a:lnTo>
                    <a:pt x="4"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35" name="Freeform 96"/>
            <p:cNvSpPr>
              <a:spLocks/>
            </p:cNvSpPr>
            <p:nvPr/>
          </p:nvSpPr>
          <p:spPr bwMode="auto">
            <a:xfrm>
              <a:off x="3235" y="1766"/>
              <a:ext cx="58" cy="55"/>
            </a:xfrm>
            <a:custGeom>
              <a:avLst/>
              <a:gdLst>
                <a:gd name="T0" fmla="*/ 15 w 58"/>
                <a:gd name="T1" fmla="*/ 0 h 57"/>
                <a:gd name="T2" fmla="*/ 10 w 58"/>
                <a:gd name="T3" fmla="*/ 14 h 57"/>
                <a:gd name="T4" fmla="*/ 5 w 58"/>
                <a:gd name="T5" fmla="*/ 22 h 57"/>
                <a:gd name="T6" fmla="*/ 0 w 58"/>
                <a:gd name="T7" fmla="*/ 35 h 57"/>
                <a:gd name="T8" fmla="*/ 10 w 58"/>
                <a:gd name="T9" fmla="*/ 44 h 57"/>
                <a:gd name="T10" fmla="*/ 29 w 58"/>
                <a:gd name="T11" fmla="*/ 44 h 57"/>
                <a:gd name="T12" fmla="*/ 43 w 58"/>
                <a:gd name="T13" fmla="*/ 53 h 57"/>
                <a:gd name="T14" fmla="*/ 58 w 58"/>
                <a:gd name="T15" fmla="*/ 57 h 57"/>
                <a:gd name="T16" fmla="*/ 58 w 58"/>
                <a:gd name="T17" fmla="*/ 48 h 57"/>
                <a:gd name="T18" fmla="*/ 43 w 58"/>
                <a:gd name="T19" fmla="*/ 40 h 57"/>
                <a:gd name="T20" fmla="*/ 43 w 58"/>
                <a:gd name="T21" fmla="*/ 35 h 57"/>
                <a:gd name="T22" fmla="*/ 29 w 58"/>
                <a:gd name="T23" fmla="*/ 27 h 57"/>
                <a:gd name="T24" fmla="*/ 29 w 58"/>
                <a:gd name="T25" fmla="*/ 5 h 57"/>
                <a:gd name="T26" fmla="*/ 15 w 58"/>
                <a:gd name="T27" fmla="*/ 0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57">
                  <a:moveTo>
                    <a:pt x="15" y="0"/>
                  </a:moveTo>
                  <a:lnTo>
                    <a:pt x="10" y="14"/>
                  </a:lnTo>
                  <a:lnTo>
                    <a:pt x="5" y="22"/>
                  </a:lnTo>
                  <a:lnTo>
                    <a:pt x="0" y="35"/>
                  </a:lnTo>
                  <a:lnTo>
                    <a:pt x="10" y="44"/>
                  </a:lnTo>
                  <a:lnTo>
                    <a:pt x="29" y="44"/>
                  </a:lnTo>
                  <a:lnTo>
                    <a:pt x="43" y="53"/>
                  </a:lnTo>
                  <a:lnTo>
                    <a:pt x="58" y="57"/>
                  </a:lnTo>
                  <a:lnTo>
                    <a:pt x="58" y="48"/>
                  </a:lnTo>
                  <a:lnTo>
                    <a:pt x="43" y="40"/>
                  </a:lnTo>
                  <a:lnTo>
                    <a:pt x="43" y="35"/>
                  </a:lnTo>
                  <a:lnTo>
                    <a:pt x="29" y="27"/>
                  </a:lnTo>
                  <a:lnTo>
                    <a:pt x="29" y="5"/>
                  </a:lnTo>
                  <a:lnTo>
                    <a:pt x="15"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36" name="Freeform 97"/>
            <p:cNvSpPr>
              <a:spLocks/>
            </p:cNvSpPr>
            <p:nvPr/>
          </p:nvSpPr>
          <p:spPr bwMode="auto">
            <a:xfrm>
              <a:off x="3251" y="1667"/>
              <a:ext cx="96" cy="87"/>
            </a:xfrm>
            <a:custGeom>
              <a:avLst/>
              <a:gdLst>
                <a:gd name="T0" fmla="*/ 28 w 95"/>
                <a:gd name="T1" fmla="*/ 87 h 87"/>
                <a:gd name="T2" fmla="*/ 62 w 95"/>
                <a:gd name="T3" fmla="*/ 35 h 87"/>
                <a:gd name="T4" fmla="*/ 76 w 95"/>
                <a:gd name="T5" fmla="*/ 35 h 87"/>
                <a:gd name="T6" fmla="*/ 95 w 95"/>
                <a:gd name="T7" fmla="*/ 22 h 87"/>
                <a:gd name="T8" fmla="*/ 76 w 95"/>
                <a:gd name="T9" fmla="*/ 0 h 87"/>
                <a:gd name="T10" fmla="*/ 67 w 95"/>
                <a:gd name="T11" fmla="*/ 4 h 87"/>
                <a:gd name="T12" fmla="*/ 52 w 95"/>
                <a:gd name="T13" fmla="*/ 0 h 87"/>
                <a:gd name="T14" fmla="*/ 43 w 95"/>
                <a:gd name="T15" fmla="*/ 22 h 87"/>
                <a:gd name="T16" fmla="*/ 28 w 95"/>
                <a:gd name="T17" fmla="*/ 22 h 87"/>
                <a:gd name="T18" fmla="*/ 19 w 95"/>
                <a:gd name="T19" fmla="*/ 48 h 87"/>
                <a:gd name="T20" fmla="*/ 4 w 95"/>
                <a:gd name="T21" fmla="*/ 57 h 87"/>
                <a:gd name="T22" fmla="*/ 0 w 95"/>
                <a:gd name="T23" fmla="*/ 65 h 87"/>
                <a:gd name="T24" fmla="*/ 14 w 95"/>
                <a:gd name="T25" fmla="*/ 79 h 87"/>
                <a:gd name="T26" fmla="*/ 9 w 95"/>
                <a:gd name="T27" fmla="*/ 87 h 87"/>
                <a:gd name="T28" fmla="*/ 28 w 95"/>
                <a:gd name="T29" fmla="*/ 87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5" h="87">
                  <a:moveTo>
                    <a:pt x="28" y="87"/>
                  </a:moveTo>
                  <a:lnTo>
                    <a:pt x="62" y="35"/>
                  </a:lnTo>
                  <a:lnTo>
                    <a:pt x="76" y="35"/>
                  </a:lnTo>
                  <a:lnTo>
                    <a:pt x="95" y="22"/>
                  </a:lnTo>
                  <a:lnTo>
                    <a:pt x="76" y="0"/>
                  </a:lnTo>
                  <a:lnTo>
                    <a:pt x="67" y="4"/>
                  </a:lnTo>
                  <a:lnTo>
                    <a:pt x="52" y="0"/>
                  </a:lnTo>
                  <a:lnTo>
                    <a:pt x="43" y="22"/>
                  </a:lnTo>
                  <a:lnTo>
                    <a:pt x="28" y="22"/>
                  </a:lnTo>
                  <a:lnTo>
                    <a:pt x="19" y="48"/>
                  </a:lnTo>
                  <a:lnTo>
                    <a:pt x="4" y="57"/>
                  </a:lnTo>
                  <a:lnTo>
                    <a:pt x="0" y="65"/>
                  </a:lnTo>
                  <a:lnTo>
                    <a:pt x="14" y="79"/>
                  </a:lnTo>
                  <a:lnTo>
                    <a:pt x="9" y="87"/>
                  </a:lnTo>
                  <a:lnTo>
                    <a:pt x="28" y="87"/>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37" name="Freeform 98"/>
            <p:cNvSpPr>
              <a:spLocks/>
            </p:cNvSpPr>
            <p:nvPr/>
          </p:nvSpPr>
          <p:spPr bwMode="auto">
            <a:xfrm>
              <a:off x="3519" y="1562"/>
              <a:ext cx="48" cy="38"/>
            </a:xfrm>
            <a:custGeom>
              <a:avLst/>
              <a:gdLst>
                <a:gd name="T0" fmla="*/ 0 w 48"/>
                <a:gd name="T1" fmla="*/ 0 h 39"/>
                <a:gd name="T2" fmla="*/ 10 w 48"/>
                <a:gd name="T3" fmla="*/ 18 h 39"/>
                <a:gd name="T4" fmla="*/ 5 w 48"/>
                <a:gd name="T5" fmla="*/ 26 h 39"/>
                <a:gd name="T6" fmla="*/ 19 w 48"/>
                <a:gd name="T7" fmla="*/ 39 h 39"/>
                <a:gd name="T8" fmla="*/ 29 w 48"/>
                <a:gd name="T9" fmla="*/ 31 h 39"/>
                <a:gd name="T10" fmla="*/ 48 w 48"/>
                <a:gd name="T11" fmla="*/ 31 h 39"/>
                <a:gd name="T12" fmla="*/ 43 w 48"/>
                <a:gd name="T13" fmla="*/ 18 h 39"/>
                <a:gd name="T14" fmla="*/ 24 w 48"/>
                <a:gd name="T15" fmla="*/ 13 h 39"/>
                <a:gd name="T16" fmla="*/ 10 w 48"/>
                <a:gd name="T17" fmla="*/ 0 h 39"/>
                <a:gd name="T18" fmla="*/ 0 w 48"/>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39">
                  <a:moveTo>
                    <a:pt x="0" y="0"/>
                  </a:moveTo>
                  <a:lnTo>
                    <a:pt x="10" y="18"/>
                  </a:lnTo>
                  <a:lnTo>
                    <a:pt x="5" y="26"/>
                  </a:lnTo>
                  <a:lnTo>
                    <a:pt x="19" y="39"/>
                  </a:lnTo>
                  <a:lnTo>
                    <a:pt x="29" y="31"/>
                  </a:lnTo>
                  <a:lnTo>
                    <a:pt x="48" y="31"/>
                  </a:lnTo>
                  <a:lnTo>
                    <a:pt x="43" y="18"/>
                  </a:lnTo>
                  <a:lnTo>
                    <a:pt x="24" y="13"/>
                  </a:lnTo>
                  <a:lnTo>
                    <a:pt x="10" y="0"/>
                  </a:lnTo>
                  <a:lnTo>
                    <a:pt x="0"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38" name="Freeform 99"/>
            <p:cNvSpPr>
              <a:spLocks/>
            </p:cNvSpPr>
            <p:nvPr/>
          </p:nvSpPr>
          <p:spPr bwMode="auto">
            <a:xfrm>
              <a:off x="3466" y="1544"/>
              <a:ext cx="39" cy="36"/>
            </a:xfrm>
            <a:custGeom>
              <a:avLst/>
              <a:gdLst>
                <a:gd name="T0" fmla="*/ 20 w 39"/>
                <a:gd name="T1" fmla="*/ 0 h 35"/>
                <a:gd name="T2" fmla="*/ 0 w 39"/>
                <a:gd name="T3" fmla="*/ 8 h 35"/>
                <a:gd name="T4" fmla="*/ 10 w 39"/>
                <a:gd name="T5" fmla="*/ 30 h 35"/>
                <a:gd name="T6" fmla="*/ 39 w 39"/>
                <a:gd name="T7" fmla="*/ 35 h 35"/>
                <a:gd name="T8" fmla="*/ 39 w 39"/>
                <a:gd name="T9" fmla="*/ 30 h 35"/>
                <a:gd name="T10" fmla="*/ 34 w 39"/>
                <a:gd name="T11" fmla="*/ 26 h 35"/>
                <a:gd name="T12" fmla="*/ 20 w 3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35">
                  <a:moveTo>
                    <a:pt x="20" y="0"/>
                  </a:moveTo>
                  <a:lnTo>
                    <a:pt x="0" y="8"/>
                  </a:lnTo>
                  <a:lnTo>
                    <a:pt x="10" y="30"/>
                  </a:lnTo>
                  <a:lnTo>
                    <a:pt x="39" y="35"/>
                  </a:lnTo>
                  <a:lnTo>
                    <a:pt x="39" y="30"/>
                  </a:lnTo>
                  <a:lnTo>
                    <a:pt x="34" y="26"/>
                  </a:lnTo>
                  <a:lnTo>
                    <a:pt x="20"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39" name="Freeform 100"/>
            <p:cNvSpPr>
              <a:spLocks/>
            </p:cNvSpPr>
            <p:nvPr/>
          </p:nvSpPr>
          <p:spPr bwMode="auto">
            <a:xfrm>
              <a:off x="3428" y="1513"/>
              <a:ext cx="28" cy="26"/>
            </a:xfrm>
            <a:custGeom>
              <a:avLst/>
              <a:gdLst>
                <a:gd name="T0" fmla="*/ 29 w 29"/>
                <a:gd name="T1" fmla="*/ 17 h 26"/>
                <a:gd name="T2" fmla="*/ 29 w 29"/>
                <a:gd name="T3" fmla="*/ 22 h 26"/>
                <a:gd name="T4" fmla="*/ 19 w 29"/>
                <a:gd name="T5" fmla="*/ 26 h 26"/>
                <a:gd name="T6" fmla="*/ 0 w 29"/>
                <a:gd name="T7" fmla="*/ 17 h 26"/>
                <a:gd name="T8" fmla="*/ 5 w 29"/>
                <a:gd name="T9" fmla="*/ 4 h 26"/>
                <a:gd name="T10" fmla="*/ 24 w 29"/>
                <a:gd name="T11" fmla="*/ 0 h 26"/>
                <a:gd name="T12" fmla="*/ 29 w 29"/>
                <a:gd name="T13" fmla="*/ 17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6">
                  <a:moveTo>
                    <a:pt x="29" y="17"/>
                  </a:moveTo>
                  <a:lnTo>
                    <a:pt x="29" y="22"/>
                  </a:lnTo>
                  <a:lnTo>
                    <a:pt x="19" y="26"/>
                  </a:lnTo>
                  <a:lnTo>
                    <a:pt x="0" y="17"/>
                  </a:lnTo>
                  <a:lnTo>
                    <a:pt x="5" y="4"/>
                  </a:lnTo>
                  <a:lnTo>
                    <a:pt x="24" y="0"/>
                  </a:lnTo>
                  <a:lnTo>
                    <a:pt x="29" y="17"/>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40" name="Freeform 101"/>
            <p:cNvSpPr>
              <a:spLocks/>
            </p:cNvSpPr>
            <p:nvPr/>
          </p:nvSpPr>
          <p:spPr bwMode="auto">
            <a:xfrm>
              <a:off x="3830" y="1571"/>
              <a:ext cx="62" cy="42"/>
            </a:xfrm>
            <a:custGeom>
              <a:avLst/>
              <a:gdLst>
                <a:gd name="T0" fmla="*/ 0 w 62"/>
                <a:gd name="T1" fmla="*/ 9 h 43"/>
                <a:gd name="T2" fmla="*/ 5 w 62"/>
                <a:gd name="T3" fmla="*/ 43 h 43"/>
                <a:gd name="T4" fmla="*/ 29 w 62"/>
                <a:gd name="T5" fmla="*/ 39 h 43"/>
                <a:gd name="T6" fmla="*/ 33 w 62"/>
                <a:gd name="T7" fmla="*/ 39 h 43"/>
                <a:gd name="T8" fmla="*/ 48 w 62"/>
                <a:gd name="T9" fmla="*/ 17 h 43"/>
                <a:gd name="T10" fmla="*/ 62 w 62"/>
                <a:gd name="T11" fmla="*/ 17 h 43"/>
                <a:gd name="T12" fmla="*/ 53 w 62"/>
                <a:gd name="T13" fmla="*/ 0 h 43"/>
                <a:gd name="T14" fmla="*/ 14 w 62"/>
                <a:gd name="T15" fmla="*/ 0 h 43"/>
                <a:gd name="T16" fmla="*/ 0 w 62"/>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43">
                  <a:moveTo>
                    <a:pt x="0" y="9"/>
                  </a:moveTo>
                  <a:lnTo>
                    <a:pt x="5" y="43"/>
                  </a:lnTo>
                  <a:lnTo>
                    <a:pt x="29" y="39"/>
                  </a:lnTo>
                  <a:lnTo>
                    <a:pt x="33" y="39"/>
                  </a:lnTo>
                  <a:lnTo>
                    <a:pt x="48" y="17"/>
                  </a:lnTo>
                  <a:lnTo>
                    <a:pt x="62" y="17"/>
                  </a:lnTo>
                  <a:lnTo>
                    <a:pt x="53" y="0"/>
                  </a:lnTo>
                  <a:lnTo>
                    <a:pt x="14" y="0"/>
                  </a:lnTo>
                  <a:lnTo>
                    <a:pt x="0" y="9"/>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41" name="Freeform 102"/>
            <p:cNvSpPr>
              <a:spLocks/>
            </p:cNvSpPr>
            <p:nvPr/>
          </p:nvSpPr>
          <p:spPr bwMode="auto">
            <a:xfrm>
              <a:off x="4133" y="2234"/>
              <a:ext cx="85" cy="92"/>
            </a:xfrm>
            <a:custGeom>
              <a:avLst/>
              <a:gdLst>
                <a:gd name="T0" fmla="*/ 0 w 86"/>
                <a:gd name="T1" fmla="*/ 74 h 92"/>
                <a:gd name="T2" fmla="*/ 5 w 86"/>
                <a:gd name="T3" fmla="*/ 66 h 92"/>
                <a:gd name="T4" fmla="*/ 29 w 86"/>
                <a:gd name="T5" fmla="*/ 48 h 92"/>
                <a:gd name="T6" fmla="*/ 29 w 86"/>
                <a:gd name="T7" fmla="*/ 44 h 92"/>
                <a:gd name="T8" fmla="*/ 62 w 86"/>
                <a:gd name="T9" fmla="*/ 35 h 92"/>
                <a:gd name="T10" fmla="*/ 67 w 86"/>
                <a:gd name="T11" fmla="*/ 0 h 92"/>
                <a:gd name="T12" fmla="*/ 81 w 86"/>
                <a:gd name="T13" fmla="*/ 0 h 92"/>
                <a:gd name="T14" fmla="*/ 86 w 86"/>
                <a:gd name="T15" fmla="*/ 17 h 92"/>
                <a:gd name="T16" fmla="*/ 77 w 86"/>
                <a:gd name="T17" fmla="*/ 44 h 92"/>
                <a:gd name="T18" fmla="*/ 77 w 86"/>
                <a:gd name="T19" fmla="*/ 66 h 92"/>
                <a:gd name="T20" fmla="*/ 67 w 86"/>
                <a:gd name="T21" fmla="*/ 66 h 92"/>
                <a:gd name="T22" fmla="*/ 57 w 86"/>
                <a:gd name="T23" fmla="*/ 74 h 92"/>
                <a:gd name="T24" fmla="*/ 43 w 86"/>
                <a:gd name="T25" fmla="*/ 70 h 92"/>
                <a:gd name="T26" fmla="*/ 38 w 86"/>
                <a:gd name="T27" fmla="*/ 92 h 92"/>
                <a:gd name="T28" fmla="*/ 19 w 86"/>
                <a:gd name="T29" fmla="*/ 92 h 92"/>
                <a:gd name="T30" fmla="*/ 19 w 86"/>
                <a:gd name="T31" fmla="*/ 74 h 92"/>
                <a:gd name="T32" fmla="*/ 0 w 86"/>
                <a:gd name="T33" fmla="*/ 74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92">
                  <a:moveTo>
                    <a:pt x="0" y="74"/>
                  </a:moveTo>
                  <a:lnTo>
                    <a:pt x="5" y="66"/>
                  </a:lnTo>
                  <a:lnTo>
                    <a:pt x="29" y="48"/>
                  </a:lnTo>
                  <a:lnTo>
                    <a:pt x="29" y="44"/>
                  </a:lnTo>
                  <a:lnTo>
                    <a:pt x="62" y="35"/>
                  </a:lnTo>
                  <a:lnTo>
                    <a:pt x="67" y="0"/>
                  </a:lnTo>
                  <a:lnTo>
                    <a:pt x="81" y="0"/>
                  </a:lnTo>
                  <a:lnTo>
                    <a:pt x="86" y="17"/>
                  </a:lnTo>
                  <a:lnTo>
                    <a:pt x="77" y="44"/>
                  </a:lnTo>
                  <a:lnTo>
                    <a:pt x="77" y="66"/>
                  </a:lnTo>
                  <a:lnTo>
                    <a:pt x="67" y="66"/>
                  </a:lnTo>
                  <a:lnTo>
                    <a:pt x="57" y="74"/>
                  </a:lnTo>
                  <a:lnTo>
                    <a:pt x="43" y="70"/>
                  </a:lnTo>
                  <a:lnTo>
                    <a:pt x="38" y="92"/>
                  </a:lnTo>
                  <a:lnTo>
                    <a:pt x="19" y="92"/>
                  </a:lnTo>
                  <a:lnTo>
                    <a:pt x="19" y="74"/>
                  </a:lnTo>
                  <a:lnTo>
                    <a:pt x="0" y="74"/>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42" name="Freeform 103"/>
            <p:cNvSpPr>
              <a:spLocks/>
            </p:cNvSpPr>
            <p:nvPr/>
          </p:nvSpPr>
          <p:spPr bwMode="auto">
            <a:xfrm>
              <a:off x="4118" y="2326"/>
              <a:ext cx="22" cy="18"/>
            </a:xfrm>
            <a:custGeom>
              <a:avLst/>
              <a:gdLst>
                <a:gd name="T0" fmla="*/ 10 w 20"/>
                <a:gd name="T1" fmla="*/ 0 h 17"/>
                <a:gd name="T2" fmla="*/ 5 w 20"/>
                <a:gd name="T3" fmla="*/ 4 h 17"/>
                <a:gd name="T4" fmla="*/ 0 w 20"/>
                <a:gd name="T5" fmla="*/ 17 h 17"/>
                <a:gd name="T6" fmla="*/ 5 w 20"/>
                <a:gd name="T7" fmla="*/ 17 h 17"/>
                <a:gd name="T8" fmla="*/ 5 w 20"/>
                <a:gd name="T9" fmla="*/ 13 h 17"/>
                <a:gd name="T10" fmla="*/ 15 w 20"/>
                <a:gd name="T11" fmla="*/ 13 h 17"/>
                <a:gd name="T12" fmla="*/ 20 w 20"/>
                <a:gd name="T13" fmla="*/ 8 h 17"/>
                <a:gd name="T14" fmla="*/ 10 w 20"/>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7">
                  <a:moveTo>
                    <a:pt x="10" y="0"/>
                  </a:moveTo>
                  <a:lnTo>
                    <a:pt x="5" y="4"/>
                  </a:lnTo>
                  <a:lnTo>
                    <a:pt x="0" y="17"/>
                  </a:lnTo>
                  <a:lnTo>
                    <a:pt x="5" y="17"/>
                  </a:lnTo>
                  <a:lnTo>
                    <a:pt x="5" y="13"/>
                  </a:lnTo>
                  <a:lnTo>
                    <a:pt x="15" y="13"/>
                  </a:lnTo>
                  <a:lnTo>
                    <a:pt x="20" y="8"/>
                  </a:lnTo>
                  <a:lnTo>
                    <a:pt x="10"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43" name="Freeform 104"/>
            <p:cNvSpPr>
              <a:spLocks/>
            </p:cNvSpPr>
            <p:nvPr/>
          </p:nvSpPr>
          <p:spPr bwMode="auto">
            <a:xfrm>
              <a:off x="4190" y="2161"/>
              <a:ext cx="53" cy="47"/>
            </a:xfrm>
            <a:custGeom>
              <a:avLst/>
              <a:gdLst>
                <a:gd name="T0" fmla="*/ 5 w 53"/>
                <a:gd name="T1" fmla="*/ 0 h 48"/>
                <a:gd name="T2" fmla="*/ 15 w 53"/>
                <a:gd name="T3" fmla="*/ 22 h 48"/>
                <a:gd name="T4" fmla="*/ 0 w 53"/>
                <a:gd name="T5" fmla="*/ 48 h 48"/>
                <a:gd name="T6" fmla="*/ 15 w 53"/>
                <a:gd name="T7" fmla="*/ 48 h 48"/>
                <a:gd name="T8" fmla="*/ 20 w 53"/>
                <a:gd name="T9" fmla="*/ 43 h 48"/>
                <a:gd name="T10" fmla="*/ 34 w 53"/>
                <a:gd name="T11" fmla="*/ 48 h 48"/>
                <a:gd name="T12" fmla="*/ 44 w 53"/>
                <a:gd name="T13" fmla="*/ 30 h 48"/>
                <a:gd name="T14" fmla="*/ 53 w 53"/>
                <a:gd name="T15" fmla="*/ 30 h 48"/>
                <a:gd name="T16" fmla="*/ 53 w 53"/>
                <a:gd name="T17" fmla="*/ 22 h 48"/>
                <a:gd name="T18" fmla="*/ 29 w 53"/>
                <a:gd name="T19" fmla="*/ 13 h 48"/>
                <a:gd name="T20" fmla="*/ 29 w 53"/>
                <a:gd name="T21" fmla="*/ 4 h 48"/>
                <a:gd name="T22" fmla="*/ 5 w 53"/>
                <a:gd name="T23" fmla="*/ 0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48">
                  <a:moveTo>
                    <a:pt x="5" y="0"/>
                  </a:moveTo>
                  <a:lnTo>
                    <a:pt x="15" y="22"/>
                  </a:lnTo>
                  <a:lnTo>
                    <a:pt x="0" y="48"/>
                  </a:lnTo>
                  <a:lnTo>
                    <a:pt x="15" y="48"/>
                  </a:lnTo>
                  <a:lnTo>
                    <a:pt x="20" y="43"/>
                  </a:lnTo>
                  <a:lnTo>
                    <a:pt x="34" y="48"/>
                  </a:lnTo>
                  <a:lnTo>
                    <a:pt x="44" y="30"/>
                  </a:lnTo>
                  <a:lnTo>
                    <a:pt x="53" y="30"/>
                  </a:lnTo>
                  <a:lnTo>
                    <a:pt x="53" y="22"/>
                  </a:lnTo>
                  <a:lnTo>
                    <a:pt x="29" y="13"/>
                  </a:lnTo>
                  <a:lnTo>
                    <a:pt x="29" y="4"/>
                  </a:lnTo>
                  <a:lnTo>
                    <a:pt x="5"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44" name="Freeform 105"/>
            <p:cNvSpPr>
              <a:spLocks/>
            </p:cNvSpPr>
            <p:nvPr/>
          </p:nvSpPr>
          <p:spPr bwMode="auto">
            <a:xfrm>
              <a:off x="4156" y="2024"/>
              <a:ext cx="62" cy="123"/>
            </a:xfrm>
            <a:custGeom>
              <a:avLst/>
              <a:gdLst>
                <a:gd name="T0" fmla="*/ 0 w 62"/>
                <a:gd name="T1" fmla="*/ 0 h 123"/>
                <a:gd name="T2" fmla="*/ 24 w 62"/>
                <a:gd name="T3" fmla="*/ 44 h 123"/>
                <a:gd name="T4" fmla="*/ 29 w 62"/>
                <a:gd name="T5" fmla="*/ 79 h 123"/>
                <a:gd name="T6" fmla="*/ 24 w 62"/>
                <a:gd name="T7" fmla="*/ 101 h 123"/>
                <a:gd name="T8" fmla="*/ 33 w 62"/>
                <a:gd name="T9" fmla="*/ 123 h 123"/>
                <a:gd name="T10" fmla="*/ 43 w 62"/>
                <a:gd name="T11" fmla="*/ 118 h 123"/>
                <a:gd name="T12" fmla="*/ 62 w 62"/>
                <a:gd name="T13" fmla="*/ 123 h 123"/>
                <a:gd name="T14" fmla="*/ 43 w 62"/>
                <a:gd name="T15" fmla="*/ 92 h 123"/>
                <a:gd name="T16" fmla="*/ 48 w 62"/>
                <a:gd name="T17" fmla="*/ 83 h 123"/>
                <a:gd name="T18" fmla="*/ 57 w 62"/>
                <a:gd name="T19" fmla="*/ 79 h 123"/>
                <a:gd name="T20" fmla="*/ 53 w 62"/>
                <a:gd name="T21" fmla="*/ 66 h 123"/>
                <a:gd name="T22" fmla="*/ 43 w 62"/>
                <a:gd name="T23" fmla="*/ 57 h 123"/>
                <a:gd name="T24" fmla="*/ 29 w 62"/>
                <a:gd name="T25" fmla="*/ 22 h 123"/>
                <a:gd name="T26" fmla="*/ 9 w 62"/>
                <a:gd name="T27" fmla="*/ 0 h 123"/>
                <a:gd name="T28" fmla="*/ 0 w 62"/>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 h="123">
                  <a:moveTo>
                    <a:pt x="0" y="0"/>
                  </a:moveTo>
                  <a:lnTo>
                    <a:pt x="24" y="44"/>
                  </a:lnTo>
                  <a:lnTo>
                    <a:pt x="29" y="79"/>
                  </a:lnTo>
                  <a:lnTo>
                    <a:pt x="24" y="101"/>
                  </a:lnTo>
                  <a:lnTo>
                    <a:pt x="33" y="123"/>
                  </a:lnTo>
                  <a:lnTo>
                    <a:pt x="43" y="118"/>
                  </a:lnTo>
                  <a:lnTo>
                    <a:pt x="62" y="123"/>
                  </a:lnTo>
                  <a:lnTo>
                    <a:pt x="43" y="92"/>
                  </a:lnTo>
                  <a:lnTo>
                    <a:pt x="48" y="83"/>
                  </a:lnTo>
                  <a:lnTo>
                    <a:pt x="57" y="79"/>
                  </a:lnTo>
                  <a:lnTo>
                    <a:pt x="53" y="66"/>
                  </a:lnTo>
                  <a:lnTo>
                    <a:pt x="43" y="57"/>
                  </a:lnTo>
                  <a:lnTo>
                    <a:pt x="29" y="22"/>
                  </a:lnTo>
                  <a:lnTo>
                    <a:pt x="9" y="0"/>
                  </a:lnTo>
                  <a:lnTo>
                    <a:pt x="0" y="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45" name="Freeform 106"/>
            <p:cNvSpPr>
              <a:spLocks/>
            </p:cNvSpPr>
            <p:nvPr/>
          </p:nvSpPr>
          <p:spPr bwMode="auto">
            <a:xfrm>
              <a:off x="2709" y="1609"/>
              <a:ext cx="1731" cy="1040"/>
            </a:xfrm>
            <a:custGeom>
              <a:avLst/>
              <a:gdLst>
                <a:gd name="T0" fmla="*/ 556 w 1731"/>
                <a:gd name="T1" fmla="*/ 891 h 1040"/>
                <a:gd name="T2" fmla="*/ 709 w 1731"/>
                <a:gd name="T3" fmla="*/ 830 h 1040"/>
                <a:gd name="T4" fmla="*/ 594 w 1731"/>
                <a:gd name="T5" fmla="*/ 743 h 1040"/>
                <a:gd name="T6" fmla="*/ 820 w 1731"/>
                <a:gd name="T7" fmla="*/ 839 h 1040"/>
                <a:gd name="T8" fmla="*/ 853 w 1731"/>
                <a:gd name="T9" fmla="*/ 909 h 1040"/>
                <a:gd name="T10" fmla="*/ 992 w 1731"/>
                <a:gd name="T11" fmla="*/ 865 h 1040"/>
                <a:gd name="T12" fmla="*/ 1059 w 1731"/>
                <a:gd name="T13" fmla="*/ 891 h 1040"/>
                <a:gd name="T14" fmla="*/ 1112 w 1731"/>
                <a:gd name="T15" fmla="*/ 975 h 1040"/>
                <a:gd name="T16" fmla="*/ 1127 w 1731"/>
                <a:gd name="T17" fmla="*/ 970 h 1040"/>
                <a:gd name="T18" fmla="*/ 1179 w 1731"/>
                <a:gd name="T19" fmla="*/ 975 h 1040"/>
                <a:gd name="T20" fmla="*/ 1179 w 1731"/>
                <a:gd name="T21" fmla="*/ 870 h 1040"/>
                <a:gd name="T22" fmla="*/ 1328 w 1731"/>
                <a:gd name="T23" fmla="*/ 791 h 1040"/>
                <a:gd name="T24" fmla="*/ 1314 w 1731"/>
                <a:gd name="T25" fmla="*/ 664 h 1040"/>
                <a:gd name="T26" fmla="*/ 1309 w 1731"/>
                <a:gd name="T27" fmla="*/ 625 h 1040"/>
                <a:gd name="T28" fmla="*/ 1366 w 1731"/>
                <a:gd name="T29" fmla="*/ 677 h 1040"/>
                <a:gd name="T30" fmla="*/ 1366 w 1731"/>
                <a:gd name="T31" fmla="*/ 638 h 1040"/>
                <a:gd name="T32" fmla="*/ 1438 w 1731"/>
                <a:gd name="T33" fmla="*/ 446 h 1040"/>
                <a:gd name="T34" fmla="*/ 1467 w 1731"/>
                <a:gd name="T35" fmla="*/ 302 h 1040"/>
                <a:gd name="T36" fmla="*/ 1539 w 1731"/>
                <a:gd name="T37" fmla="*/ 323 h 1040"/>
                <a:gd name="T38" fmla="*/ 1601 w 1731"/>
                <a:gd name="T39" fmla="*/ 468 h 1040"/>
                <a:gd name="T40" fmla="*/ 1587 w 1731"/>
                <a:gd name="T41" fmla="*/ 293 h 1040"/>
                <a:gd name="T42" fmla="*/ 1640 w 1731"/>
                <a:gd name="T43" fmla="*/ 153 h 1040"/>
                <a:gd name="T44" fmla="*/ 1726 w 1731"/>
                <a:gd name="T45" fmla="*/ 96 h 1040"/>
                <a:gd name="T46" fmla="*/ 1568 w 1731"/>
                <a:gd name="T47" fmla="*/ 39 h 1040"/>
                <a:gd name="T48" fmla="*/ 1453 w 1731"/>
                <a:gd name="T49" fmla="*/ 70 h 1040"/>
                <a:gd name="T50" fmla="*/ 1213 w 1731"/>
                <a:gd name="T51" fmla="*/ 70 h 1040"/>
                <a:gd name="T52" fmla="*/ 1059 w 1731"/>
                <a:gd name="T53" fmla="*/ 83 h 1040"/>
                <a:gd name="T54" fmla="*/ 968 w 1731"/>
                <a:gd name="T55" fmla="*/ 53 h 1040"/>
                <a:gd name="T56" fmla="*/ 868 w 1731"/>
                <a:gd name="T57" fmla="*/ 0 h 1040"/>
                <a:gd name="T58" fmla="*/ 796 w 1731"/>
                <a:gd name="T59" fmla="*/ 118 h 1040"/>
                <a:gd name="T60" fmla="*/ 719 w 1731"/>
                <a:gd name="T61" fmla="*/ 166 h 1040"/>
                <a:gd name="T62" fmla="*/ 705 w 1731"/>
                <a:gd name="T63" fmla="*/ 280 h 1040"/>
                <a:gd name="T64" fmla="*/ 681 w 1731"/>
                <a:gd name="T65" fmla="*/ 201 h 1040"/>
                <a:gd name="T66" fmla="*/ 633 w 1731"/>
                <a:gd name="T67" fmla="*/ 240 h 1040"/>
                <a:gd name="T68" fmla="*/ 412 w 1731"/>
                <a:gd name="T69" fmla="*/ 280 h 1040"/>
                <a:gd name="T70" fmla="*/ 364 w 1731"/>
                <a:gd name="T71" fmla="*/ 219 h 1040"/>
                <a:gd name="T72" fmla="*/ 163 w 1731"/>
                <a:gd name="T73" fmla="*/ 372 h 1040"/>
                <a:gd name="T74" fmla="*/ 196 w 1731"/>
                <a:gd name="T75" fmla="*/ 402 h 1040"/>
                <a:gd name="T76" fmla="*/ 273 w 1731"/>
                <a:gd name="T77" fmla="*/ 411 h 1040"/>
                <a:gd name="T78" fmla="*/ 292 w 1731"/>
                <a:gd name="T79" fmla="*/ 315 h 1040"/>
                <a:gd name="T80" fmla="*/ 307 w 1731"/>
                <a:gd name="T81" fmla="*/ 393 h 1040"/>
                <a:gd name="T82" fmla="*/ 292 w 1731"/>
                <a:gd name="T83" fmla="*/ 459 h 1040"/>
                <a:gd name="T84" fmla="*/ 172 w 1731"/>
                <a:gd name="T85" fmla="*/ 455 h 1040"/>
                <a:gd name="T86" fmla="*/ 62 w 1731"/>
                <a:gd name="T87" fmla="*/ 533 h 1040"/>
                <a:gd name="T88" fmla="*/ 48 w 1731"/>
                <a:gd name="T89" fmla="*/ 599 h 1040"/>
                <a:gd name="T90" fmla="*/ 76 w 1731"/>
                <a:gd name="T91" fmla="*/ 664 h 1040"/>
                <a:gd name="T92" fmla="*/ 244 w 1731"/>
                <a:gd name="T93" fmla="*/ 669 h 1040"/>
                <a:gd name="T94" fmla="*/ 206 w 1731"/>
                <a:gd name="T95" fmla="*/ 599 h 1040"/>
                <a:gd name="T96" fmla="*/ 287 w 1731"/>
                <a:gd name="T97" fmla="*/ 625 h 1040"/>
                <a:gd name="T98" fmla="*/ 321 w 1731"/>
                <a:gd name="T99" fmla="*/ 669 h 1040"/>
                <a:gd name="T100" fmla="*/ 369 w 1731"/>
                <a:gd name="T101" fmla="*/ 669 h 1040"/>
                <a:gd name="T102" fmla="*/ 436 w 1731"/>
                <a:gd name="T103" fmla="*/ 725 h 10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31" h="1040">
                  <a:moveTo>
                    <a:pt x="441" y="760"/>
                  </a:moveTo>
                  <a:lnTo>
                    <a:pt x="489" y="808"/>
                  </a:lnTo>
                  <a:lnTo>
                    <a:pt x="494" y="822"/>
                  </a:lnTo>
                  <a:lnTo>
                    <a:pt x="556" y="891"/>
                  </a:lnTo>
                  <a:lnTo>
                    <a:pt x="613" y="891"/>
                  </a:lnTo>
                  <a:lnTo>
                    <a:pt x="695" y="857"/>
                  </a:lnTo>
                  <a:lnTo>
                    <a:pt x="695" y="848"/>
                  </a:lnTo>
                  <a:lnTo>
                    <a:pt x="709" y="830"/>
                  </a:lnTo>
                  <a:lnTo>
                    <a:pt x="661" y="800"/>
                  </a:lnTo>
                  <a:lnTo>
                    <a:pt x="642" y="808"/>
                  </a:lnTo>
                  <a:lnTo>
                    <a:pt x="599" y="774"/>
                  </a:lnTo>
                  <a:lnTo>
                    <a:pt x="594" y="743"/>
                  </a:lnTo>
                  <a:lnTo>
                    <a:pt x="676" y="795"/>
                  </a:lnTo>
                  <a:lnTo>
                    <a:pt x="805" y="813"/>
                  </a:lnTo>
                  <a:lnTo>
                    <a:pt x="800" y="835"/>
                  </a:lnTo>
                  <a:lnTo>
                    <a:pt x="820" y="839"/>
                  </a:lnTo>
                  <a:lnTo>
                    <a:pt x="839" y="835"/>
                  </a:lnTo>
                  <a:lnTo>
                    <a:pt x="834" y="857"/>
                  </a:lnTo>
                  <a:lnTo>
                    <a:pt x="853" y="896"/>
                  </a:lnTo>
                  <a:lnTo>
                    <a:pt x="853" y="909"/>
                  </a:lnTo>
                  <a:lnTo>
                    <a:pt x="887" y="961"/>
                  </a:lnTo>
                  <a:lnTo>
                    <a:pt x="916" y="944"/>
                  </a:lnTo>
                  <a:lnTo>
                    <a:pt x="949" y="878"/>
                  </a:lnTo>
                  <a:lnTo>
                    <a:pt x="992" y="865"/>
                  </a:lnTo>
                  <a:lnTo>
                    <a:pt x="1026" y="822"/>
                  </a:lnTo>
                  <a:lnTo>
                    <a:pt x="1040" y="857"/>
                  </a:lnTo>
                  <a:lnTo>
                    <a:pt x="1055" y="870"/>
                  </a:lnTo>
                  <a:lnTo>
                    <a:pt x="1059" y="891"/>
                  </a:lnTo>
                  <a:lnTo>
                    <a:pt x="1074" y="896"/>
                  </a:lnTo>
                  <a:lnTo>
                    <a:pt x="1088" y="878"/>
                  </a:lnTo>
                  <a:lnTo>
                    <a:pt x="1112" y="935"/>
                  </a:lnTo>
                  <a:lnTo>
                    <a:pt x="1112" y="975"/>
                  </a:lnTo>
                  <a:lnTo>
                    <a:pt x="1141" y="1023"/>
                  </a:lnTo>
                  <a:lnTo>
                    <a:pt x="1165" y="1040"/>
                  </a:lnTo>
                  <a:lnTo>
                    <a:pt x="1155" y="1001"/>
                  </a:lnTo>
                  <a:lnTo>
                    <a:pt x="1127" y="970"/>
                  </a:lnTo>
                  <a:lnTo>
                    <a:pt x="1127" y="926"/>
                  </a:lnTo>
                  <a:lnTo>
                    <a:pt x="1146" y="931"/>
                  </a:lnTo>
                  <a:lnTo>
                    <a:pt x="1155" y="957"/>
                  </a:lnTo>
                  <a:lnTo>
                    <a:pt x="1179" y="975"/>
                  </a:lnTo>
                  <a:lnTo>
                    <a:pt x="1227" y="931"/>
                  </a:lnTo>
                  <a:lnTo>
                    <a:pt x="1227" y="905"/>
                  </a:lnTo>
                  <a:lnTo>
                    <a:pt x="1208" y="874"/>
                  </a:lnTo>
                  <a:lnTo>
                    <a:pt x="1179" y="870"/>
                  </a:lnTo>
                  <a:lnTo>
                    <a:pt x="1208" y="839"/>
                  </a:lnTo>
                  <a:lnTo>
                    <a:pt x="1213" y="848"/>
                  </a:lnTo>
                  <a:lnTo>
                    <a:pt x="1280" y="830"/>
                  </a:lnTo>
                  <a:lnTo>
                    <a:pt x="1328" y="791"/>
                  </a:lnTo>
                  <a:lnTo>
                    <a:pt x="1338" y="756"/>
                  </a:lnTo>
                  <a:lnTo>
                    <a:pt x="1328" y="752"/>
                  </a:lnTo>
                  <a:lnTo>
                    <a:pt x="1309" y="708"/>
                  </a:lnTo>
                  <a:lnTo>
                    <a:pt x="1314" y="664"/>
                  </a:lnTo>
                  <a:lnTo>
                    <a:pt x="1294" y="682"/>
                  </a:lnTo>
                  <a:lnTo>
                    <a:pt x="1280" y="669"/>
                  </a:lnTo>
                  <a:lnTo>
                    <a:pt x="1280" y="647"/>
                  </a:lnTo>
                  <a:lnTo>
                    <a:pt x="1309" y="625"/>
                  </a:lnTo>
                  <a:lnTo>
                    <a:pt x="1318" y="634"/>
                  </a:lnTo>
                  <a:lnTo>
                    <a:pt x="1338" y="625"/>
                  </a:lnTo>
                  <a:lnTo>
                    <a:pt x="1338" y="664"/>
                  </a:lnTo>
                  <a:lnTo>
                    <a:pt x="1366" y="677"/>
                  </a:lnTo>
                  <a:lnTo>
                    <a:pt x="1366" y="695"/>
                  </a:lnTo>
                  <a:lnTo>
                    <a:pt x="1381" y="717"/>
                  </a:lnTo>
                  <a:lnTo>
                    <a:pt x="1400" y="686"/>
                  </a:lnTo>
                  <a:lnTo>
                    <a:pt x="1366" y="638"/>
                  </a:lnTo>
                  <a:lnTo>
                    <a:pt x="1395" y="586"/>
                  </a:lnTo>
                  <a:lnTo>
                    <a:pt x="1405" y="603"/>
                  </a:lnTo>
                  <a:lnTo>
                    <a:pt x="1448" y="533"/>
                  </a:lnTo>
                  <a:lnTo>
                    <a:pt x="1438" y="446"/>
                  </a:lnTo>
                  <a:lnTo>
                    <a:pt x="1419" y="411"/>
                  </a:lnTo>
                  <a:lnTo>
                    <a:pt x="1395" y="398"/>
                  </a:lnTo>
                  <a:lnTo>
                    <a:pt x="1400" y="328"/>
                  </a:lnTo>
                  <a:lnTo>
                    <a:pt x="1467" y="302"/>
                  </a:lnTo>
                  <a:lnTo>
                    <a:pt x="1486" y="319"/>
                  </a:lnTo>
                  <a:lnTo>
                    <a:pt x="1573" y="227"/>
                  </a:lnTo>
                  <a:lnTo>
                    <a:pt x="1573" y="262"/>
                  </a:lnTo>
                  <a:lnTo>
                    <a:pt x="1539" y="323"/>
                  </a:lnTo>
                  <a:lnTo>
                    <a:pt x="1539" y="358"/>
                  </a:lnTo>
                  <a:lnTo>
                    <a:pt x="1568" y="420"/>
                  </a:lnTo>
                  <a:lnTo>
                    <a:pt x="1587" y="428"/>
                  </a:lnTo>
                  <a:lnTo>
                    <a:pt x="1601" y="468"/>
                  </a:lnTo>
                  <a:lnTo>
                    <a:pt x="1611" y="393"/>
                  </a:lnTo>
                  <a:lnTo>
                    <a:pt x="1625" y="389"/>
                  </a:lnTo>
                  <a:lnTo>
                    <a:pt x="1601" y="354"/>
                  </a:lnTo>
                  <a:lnTo>
                    <a:pt x="1587" y="293"/>
                  </a:lnTo>
                  <a:lnTo>
                    <a:pt x="1635" y="262"/>
                  </a:lnTo>
                  <a:lnTo>
                    <a:pt x="1659" y="205"/>
                  </a:lnTo>
                  <a:lnTo>
                    <a:pt x="1678" y="201"/>
                  </a:lnTo>
                  <a:lnTo>
                    <a:pt x="1640" y="153"/>
                  </a:lnTo>
                  <a:lnTo>
                    <a:pt x="1712" y="136"/>
                  </a:lnTo>
                  <a:lnTo>
                    <a:pt x="1731" y="114"/>
                  </a:lnTo>
                  <a:lnTo>
                    <a:pt x="1702" y="101"/>
                  </a:lnTo>
                  <a:lnTo>
                    <a:pt x="1726" y="96"/>
                  </a:lnTo>
                  <a:lnTo>
                    <a:pt x="1702" y="74"/>
                  </a:lnTo>
                  <a:lnTo>
                    <a:pt x="1678" y="88"/>
                  </a:lnTo>
                  <a:lnTo>
                    <a:pt x="1592" y="35"/>
                  </a:lnTo>
                  <a:lnTo>
                    <a:pt x="1568" y="39"/>
                  </a:lnTo>
                  <a:lnTo>
                    <a:pt x="1515" y="31"/>
                  </a:lnTo>
                  <a:lnTo>
                    <a:pt x="1486" y="48"/>
                  </a:lnTo>
                  <a:lnTo>
                    <a:pt x="1525" y="74"/>
                  </a:lnTo>
                  <a:lnTo>
                    <a:pt x="1453" y="70"/>
                  </a:lnTo>
                  <a:lnTo>
                    <a:pt x="1395" y="83"/>
                  </a:lnTo>
                  <a:lnTo>
                    <a:pt x="1261" y="66"/>
                  </a:lnTo>
                  <a:lnTo>
                    <a:pt x="1242" y="48"/>
                  </a:lnTo>
                  <a:lnTo>
                    <a:pt x="1213" y="70"/>
                  </a:lnTo>
                  <a:lnTo>
                    <a:pt x="1227" y="92"/>
                  </a:lnTo>
                  <a:lnTo>
                    <a:pt x="1175" y="114"/>
                  </a:lnTo>
                  <a:lnTo>
                    <a:pt x="1093" y="70"/>
                  </a:lnTo>
                  <a:lnTo>
                    <a:pt x="1059" y="83"/>
                  </a:lnTo>
                  <a:lnTo>
                    <a:pt x="1011" y="74"/>
                  </a:lnTo>
                  <a:lnTo>
                    <a:pt x="949" y="109"/>
                  </a:lnTo>
                  <a:lnTo>
                    <a:pt x="940" y="74"/>
                  </a:lnTo>
                  <a:lnTo>
                    <a:pt x="968" y="53"/>
                  </a:lnTo>
                  <a:lnTo>
                    <a:pt x="959" y="13"/>
                  </a:lnTo>
                  <a:lnTo>
                    <a:pt x="906" y="13"/>
                  </a:lnTo>
                  <a:lnTo>
                    <a:pt x="887" y="31"/>
                  </a:lnTo>
                  <a:lnTo>
                    <a:pt x="868" y="0"/>
                  </a:lnTo>
                  <a:lnTo>
                    <a:pt x="839" y="9"/>
                  </a:lnTo>
                  <a:lnTo>
                    <a:pt x="824" y="53"/>
                  </a:lnTo>
                  <a:lnTo>
                    <a:pt x="772" y="105"/>
                  </a:lnTo>
                  <a:lnTo>
                    <a:pt x="796" y="118"/>
                  </a:lnTo>
                  <a:lnTo>
                    <a:pt x="748" y="131"/>
                  </a:lnTo>
                  <a:lnTo>
                    <a:pt x="800" y="171"/>
                  </a:lnTo>
                  <a:lnTo>
                    <a:pt x="781" y="192"/>
                  </a:lnTo>
                  <a:lnTo>
                    <a:pt x="719" y="166"/>
                  </a:lnTo>
                  <a:lnTo>
                    <a:pt x="729" y="201"/>
                  </a:lnTo>
                  <a:lnTo>
                    <a:pt x="781" y="240"/>
                  </a:lnTo>
                  <a:lnTo>
                    <a:pt x="748" y="236"/>
                  </a:lnTo>
                  <a:lnTo>
                    <a:pt x="705" y="280"/>
                  </a:lnTo>
                  <a:lnTo>
                    <a:pt x="719" y="236"/>
                  </a:lnTo>
                  <a:lnTo>
                    <a:pt x="695" y="149"/>
                  </a:lnTo>
                  <a:lnTo>
                    <a:pt x="681" y="157"/>
                  </a:lnTo>
                  <a:lnTo>
                    <a:pt x="681" y="201"/>
                  </a:lnTo>
                  <a:lnTo>
                    <a:pt x="695" y="240"/>
                  </a:lnTo>
                  <a:lnTo>
                    <a:pt x="647" y="219"/>
                  </a:lnTo>
                  <a:lnTo>
                    <a:pt x="628" y="219"/>
                  </a:lnTo>
                  <a:lnTo>
                    <a:pt x="633" y="240"/>
                  </a:lnTo>
                  <a:lnTo>
                    <a:pt x="508" y="258"/>
                  </a:lnTo>
                  <a:lnTo>
                    <a:pt x="489" y="293"/>
                  </a:lnTo>
                  <a:lnTo>
                    <a:pt x="436" y="323"/>
                  </a:lnTo>
                  <a:lnTo>
                    <a:pt x="412" y="280"/>
                  </a:lnTo>
                  <a:lnTo>
                    <a:pt x="450" y="280"/>
                  </a:lnTo>
                  <a:lnTo>
                    <a:pt x="455" y="254"/>
                  </a:lnTo>
                  <a:lnTo>
                    <a:pt x="383" y="236"/>
                  </a:lnTo>
                  <a:lnTo>
                    <a:pt x="364" y="219"/>
                  </a:lnTo>
                  <a:lnTo>
                    <a:pt x="263" y="249"/>
                  </a:lnTo>
                  <a:lnTo>
                    <a:pt x="249" y="271"/>
                  </a:lnTo>
                  <a:lnTo>
                    <a:pt x="163" y="358"/>
                  </a:lnTo>
                  <a:lnTo>
                    <a:pt x="163" y="372"/>
                  </a:lnTo>
                  <a:lnTo>
                    <a:pt x="153" y="389"/>
                  </a:lnTo>
                  <a:lnTo>
                    <a:pt x="163" y="428"/>
                  </a:lnTo>
                  <a:lnTo>
                    <a:pt x="182" y="420"/>
                  </a:lnTo>
                  <a:lnTo>
                    <a:pt x="196" y="402"/>
                  </a:lnTo>
                  <a:lnTo>
                    <a:pt x="235" y="455"/>
                  </a:lnTo>
                  <a:lnTo>
                    <a:pt x="249" y="450"/>
                  </a:lnTo>
                  <a:lnTo>
                    <a:pt x="249" y="428"/>
                  </a:lnTo>
                  <a:lnTo>
                    <a:pt x="273" y="411"/>
                  </a:lnTo>
                  <a:lnTo>
                    <a:pt x="254" y="376"/>
                  </a:lnTo>
                  <a:lnTo>
                    <a:pt x="259" y="358"/>
                  </a:lnTo>
                  <a:lnTo>
                    <a:pt x="283" y="358"/>
                  </a:lnTo>
                  <a:lnTo>
                    <a:pt x="292" y="315"/>
                  </a:lnTo>
                  <a:lnTo>
                    <a:pt x="316" y="306"/>
                  </a:lnTo>
                  <a:lnTo>
                    <a:pt x="335" y="332"/>
                  </a:lnTo>
                  <a:lnTo>
                    <a:pt x="302" y="363"/>
                  </a:lnTo>
                  <a:lnTo>
                    <a:pt x="307" y="393"/>
                  </a:lnTo>
                  <a:lnTo>
                    <a:pt x="364" y="376"/>
                  </a:lnTo>
                  <a:lnTo>
                    <a:pt x="379" y="398"/>
                  </a:lnTo>
                  <a:lnTo>
                    <a:pt x="297" y="441"/>
                  </a:lnTo>
                  <a:lnTo>
                    <a:pt x="292" y="459"/>
                  </a:lnTo>
                  <a:lnTo>
                    <a:pt x="235" y="476"/>
                  </a:lnTo>
                  <a:lnTo>
                    <a:pt x="196" y="476"/>
                  </a:lnTo>
                  <a:lnTo>
                    <a:pt x="201" y="437"/>
                  </a:lnTo>
                  <a:lnTo>
                    <a:pt x="172" y="455"/>
                  </a:lnTo>
                  <a:lnTo>
                    <a:pt x="172" y="472"/>
                  </a:lnTo>
                  <a:lnTo>
                    <a:pt x="148" y="476"/>
                  </a:lnTo>
                  <a:lnTo>
                    <a:pt x="120" y="524"/>
                  </a:lnTo>
                  <a:lnTo>
                    <a:pt x="62" y="533"/>
                  </a:lnTo>
                  <a:lnTo>
                    <a:pt x="62" y="546"/>
                  </a:lnTo>
                  <a:lnTo>
                    <a:pt x="81" y="546"/>
                  </a:lnTo>
                  <a:lnTo>
                    <a:pt x="76" y="590"/>
                  </a:lnTo>
                  <a:lnTo>
                    <a:pt x="48" y="599"/>
                  </a:lnTo>
                  <a:lnTo>
                    <a:pt x="9" y="590"/>
                  </a:lnTo>
                  <a:lnTo>
                    <a:pt x="0" y="642"/>
                  </a:lnTo>
                  <a:lnTo>
                    <a:pt x="19" y="664"/>
                  </a:lnTo>
                  <a:lnTo>
                    <a:pt x="76" y="664"/>
                  </a:lnTo>
                  <a:lnTo>
                    <a:pt x="100" y="621"/>
                  </a:lnTo>
                  <a:lnTo>
                    <a:pt x="168" y="590"/>
                  </a:lnTo>
                  <a:lnTo>
                    <a:pt x="239" y="634"/>
                  </a:lnTo>
                  <a:lnTo>
                    <a:pt x="244" y="669"/>
                  </a:lnTo>
                  <a:lnTo>
                    <a:pt x="254" y="642"/>
                  </a:lnTo>
                  <a:lnTo>
                    <a:pt x="268" y="642"/>
                  </a:lnTo>
                  <a:lnTo>
                    <a:pt x="268" y="634"/>
                  </a:lnTo>
                  <a:lnTo>
                    <a:pt x="206" y="599"/>
                  </a:lnTo>
                  <a:lnTo>
                    <a:pt x="220" y="586"/>
                  </a:lnTo>
                  <a:lnTo>
                    <a:pt x="254" y="590"/>
                  </a:lnTo>
                  <a:lnTo>
                    <a:pt x="254" y="603"/>
                  </a:lnTo>
                  <a:lnTo>
                    <a:pt x="287" y="625"/>
                  </a:lnTo>
                  <a:lnTo>
                    <a:pt x="287" y="647"/>
                  </a:lnTo>
                  <a:lnTo>
                    <a:pt x="307" y="647"/>
                  </a:lnTo>
                  <a:lnTo>
                    <a:pt x="302" y="664"/>
                  </a:lnTo>
                  <a:lnTo>
                    <a:pt x="321" y="669"/>
                  </a:lnTo>
                  <a:lnTo>
                    <a:pt x="326" y="660"/>
                  </a:lnTo>
                  <a:lnTo>
                    <a:pt x="321" y="638"/>
                  </a:lnTo>
                  <a:lnTo>
                    <a:pt x="359" y="642"/>
                  </a:lnTo>
                  <a:lnTo>
                    <a:pt x="369" y="669"/>
                  </a:lnTo>
                  <a:lnTo>
                    <a:pt x="422" y="695"/>
                  </a:lnTo>
                  <a:lnTo>
                    <a:pt x="446" y="677"/>
                  </a:lnTo>
                  <a:lnTo>
                    <a:pt x="460" y="682"/>
                  </a:lnTo>
                  <a:lnTo>
                    <a:pt x="436" y="725"/>
                  </a:lnTo>
                  <a:lnTo>
                    <a:pt x="441" y="760"/>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46" name="Freeform 107"/>
            <p:cNvSpPr>
              <a:spLocks/>
            </p:cNvSpPr>
            <p:nvPr/>
          </p:nvSpPr>
          <p:spPr bwMode="auto">
            <a:xfrm>
              <a:off x="1462" y="1565"/>
              <a:ext cx="1050" cy="1718"/>
            </a:xfrm>
            <a:custGeom>
              <a:avLst/>
              <a:gdLst>
                <a:gd name="T0" fmla="*/ 149 w 1050"/>
                <a:gd name="T1" fmla="*/ 145 h 1718"/>
                <a:gd name="T2" fmla="*/ 158 w 1050"/>
                <a:gd name="T3" fmla="*/ 245 h 1718"/>
                <a:gd name="T4" fmla="*/ 149 w 1050"/>
                <a:gd name="T5" fmla="*/ 333 h 1718"/>
                <a:gd name="T6" fmla="*/ 91 w 1050"/>
                <a:gd name="T7" fmla="*/ 472 h 1718"/>
                <a:gd name="T8" fmla="*/ 91 w 1050"/>
                <a:gd name="T9" fmla="*/ 603 h 1718"/>
                <a:gd name="T10" fmla="*/ 139 w 1050"/>
                <a:gd name="T11" fmla="*/ 739 h 1718"/>
                <a:gd name="T12" fmla="*/ 120 w 1050"/>
                <a:gd name="T13" fmla="*/ 638 h 1718"/>
                <a:gd name="T14" fmla="*/ 182 w 1050"/>
                <a:gd name="T15" fmla="*/ 778 h 1718"/>
                <a:gd name="T16" fmla="*/ 297 w 1050"/>
                <a:gd name="T17" fmla="*/ 892 h 1718"/>
                <a:gd name="T18" fmla="*/ 427 w 1050"/>
                <a:gd name="T19" fmla="*/ 949 h 1718"/>
                <a:gd name="T20" fmla="*/ 456 w 1050"/>
                <a:gd name="T21" fmla="*/ 1019 h 1718"/>
                <a:gd name="T22" fmla="*/ 542 w 1050"/>
                <a:gd name="T23" fmla="*/ 1040 h 1718"/>
                <a:gd name="T24" fmla="*/ 518 w 1050"/>
                <a:gd name="T25" fmla="*/ 1145 h 1718"/>
                <a:gd name="T26" fmla="*/ 499 w 1050"/>
                <a:gd name="T27" fmla="*/ 1228 h 1718"/>
                <a:gd name="T28" fmla="*/ 604 w 1050"/>
                <a:gd name="T29" fmla="*/ 1442 h 1718"/>
                <a:gd name="T30" fmla="*/ 571 w 1050"/>
                <a:gd name="T31" fmla="*/ 1622 h 1718"/>
                <a:gd name="T32" fmla="*/ 619 w 1050"/>
                <a:gd name="T33" fmla="*/ 1687 h 1718"/>
                <a:gd name="T34" fmla="*/ 652 w 1050"/>
                <a:gd name="T35" fmla="*/ 1622 h 1718"/>
                <a:gd name="T36" fmla="*/ 724 w 1050"/>
                <a:gd name="T37" fmla="*/ 1538 h 1718"/>
                <a:gd name="T38" fmla="*/ 897 w 1050"/>
                <a:gd name="T39" fmla="*/ 1438 h 1718"/>
                <a:gd name="T40" fmla="*/ 983 w 1050"/>
                <a:gd name="T41" fmla="*/ 1355 h 1718"/>
                <a:gd name="T42" fmla="*/ 969 w 1050"/>
                <a:gd name="T43" fmla="*/ 1237 h 1718"/>
                <a:gd name="T44" fmla="*/ 877 w 1050"/>
                <a:gd name="T45" fmla="*/ 1198 h 1718"/>
                <a:gd name="T46" fmla="*/ 892 w 1050"/>
                <a:gd name="T47" fmla="*/ 1158 h 1718"/>
                <a:gd name="T48" fmla="*/ 758 w 1050"/>
                <a:gd name="T49" fmla="*/ 1045 h 1718"/>
                <a:gd name="T50" fmla="*/ 652 w 1050"/>
                <a:gd name="T51" fmla="*/ 1053 h 1718"/>
                <a:gd name="T52" fmla="*/ 585 w 1050"/>
                <a:gd name="T53" fmla="*/ 1058 h 1718"/>
                <a:gd name="T54" fmla="*/ 470 w 1050"/>
                <a:gd name="T55" fmla="*/ 1001 h 1718"/>
                <a:gd name="T56" fmla="*/ 412 w 1050"/>
                <a:gd name="T57" fmla="*/ 927 h 1718"/>
                <a:gd name="T58" fmla="*/ 398 w 1050"/>
                <a:gd name="T59" fmla="*/ 857 h 1718"/>
                <a:gd name="T60" fmla="*/ 292 w 1050"/>
                <a:gd name="T61" fmla="*/ 835 h 1718"/>
                <a:gd name="T62" fmla="*/ 403 w 1050"/>
                <a:gd name="T63" fmla="*/ 739 h 1718"/>
                <a:gd name="T64" fmla="*/ 499 w 1050"/>
                <a:gd name="T65" fmla="*/ 743 h 1718"/>
                <a:gd name="T66" fmla="*/ 556 w 1050"/>
                <a:gd name="T67" fmla="*/ 800 h 1718"/>
                <a:gd name="T68" fmla="*/ 609 w 1050"/>
                <a:gd name="T69" fmla="*/ 682 h 1718"/>
                <a:gd name="T70" fmla="*/ 652 w 1050"/>
                <a:gd name="T71" fmla="*/ 603 h 1718"/>
                <a:gd name="T72" fmla="*/ 729 w 1050"/>
                <a:gd name="T73" fmla="*/ 516 h 1718"/>
                <a:gd name="T74" fmla="*/ 791 w 1050"/>
                <a:gd name="T75" fmla="*/ 437 h 1718"/>
                <a:gd name="T76" fmla="*/ 729 w 1050"/>
                <a:gd name="T77" fmla="*/ 394 h 1718"/>
                <a:gd name="T78" fmla="*/ 657 w 1050"/>
                <a:gd name="T79" fmla="*/ 333 h 1718"/>
                <a:gd name="T80" fmla="*/ 585 w 1050"/>
                <a:gd name="T81" fmla="*/ 402 h 1718"/>
                <a:gd name="T82" fmla="*/ 499 w 1050"/>
                <a:gd name="T83" fmla="*/ 376 h 1718"/>
                <a:gd name="T84" fmla="*/ 499 w 1050"/>
                <a:gd name="T85" fmla="*/ 302 h 1718"/>
                <a:gd name="T86" fmla="*/ 566 w 1050"/>
                <a:gd name="T87" fmla="*/ 245 h 1718"/>
                <a:gd name="T88" fmla="*/ 499 w 1050"/>
                <a:gd name="T89" fmla="*/ 236 h 1718"/>
                <a:gd name="T90" fmla="*/ 417 w 1050"/>
                <a:gd name="T91" fmla="*/ 236 h 1718"/>
                <a:gd name="T92" fmla="*/ 292 w 1050"/>
                <a:gd name="T93" fmla="*/ 132 h 1718"/>
                <a:gd name="T94" fmla="*/ 225 w 1050"/>
                <a:gd name="T95" fmla="*/ 9 h 1718"/>
                <a:gd name="T96" fmla="*/ 173 w 1050"/>
                <a:gd name="T97" fmla="*/ 18 h 1718"/>
                <a:gd name="T98" fmla="*/ 139 w 1050"/>
                <a:gd name="T99" fmla="*/ 66 h 1718"/>
                <a:gd name="T100" fmla="*/ 67 w 1050"/>
                <a:gd name="T101" fmla="*/ 88 h 17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50" h="1718">
                  <a:moveTo>
                    <a:pt x="0" y="114"/>
                  </a:moveTo>
                  <a:lnTo>
                    <a:pt x="67" y="145"/>
                  </a:lnTo>
                  <a:lnTo>
                    <a:pt x="110" y="132"/>
                  </a:lnTo>
                  <a:lnTo>
                    <a:pt x="149" y="145"/>
                  </a:lnTo>
                  <a:lnTo>
                    <a:pt x="105" y="149"/>
                  </a:lnTo>
                  <a:lnTo>
                    <a:pt x="144" y="162"/>
                  </a:lnTo>
                  <a:lnTo>
                    <a:pt x="158" y="201"/>
                  </a:lnTo>
                  <a:lnTo>
                    <a:pt x="158" y="245"/>
                  </a:lnTo>
                  <a:lnTo>
                    <a:pt x="182" y="228"/>
                  </a:lnTo>
                  <a:lnTo>
                    <a:pt x="182" y="263"/>
                  </a:lnTo>
                  <a:lnTo>
                    <a:pt x="163" y="280"/>
                  </a:lnTo>
                  <a:lnTo>
                    <a:pt x="149" y="333"/>
                  </a:lnTo>
                  <a:lnTo>
                    <a:pt x="173" y="389"/>
                  </a:lnTo>
                  <a:lnTo>
                    <a:pt x="158" y="416"/>
                  </a:lnTo>
                  <a:lnTo>
                    <a:pt x="149" y="398"/>
                  </a:lnTo>
                  <a:lnTo>
                    <a:pt x="91" y="472"/>
                  </a:lnTo>
                  <a:lnTo>
                    <a:pt x="86" y="551"/>
                  </a:lnTo>
                  <a:lnTo>
                    <a:pt x="72" y="568"/>
                  </a:lnTo>
                  <a:lnTo>
                    <a:pt x="77" y="603"/>
                  </a:lnTo>
                  <a:lnTo>
                    <a:pt x="91" y="603"/>
                  </a:lnTo>
                  <a:lnTo>
                    <a:pt x="96" y="660"/>
                  </a:lnTo>
                  <a:lnTo>
                    <a:pt x="91" y="678"/>
                  </a:lnTo>
                  <a:lnTo>
                    <a:pt x="129" y="761"/>
                  </a:lnTo>
                  <a:lnTo>
                    <a:pt x="139" y="739"/>
                  </a:lnTo>
                  <a:lnTo>
                    <a:pt x="125" y="721"/>
                  </a:lnTo>
                  <a:lnTo>
                    <a:pt x="125" y="669"/>
                  </a:lnTo>
                  <a:lnTo>
                    <a:pt x="110" y="651"/>
                  </a:lnTo>
                  <a:lnTo>
                    <a:pt x="120" y="638"/>
                  </a:lnTo>
                  <a:lnTo>
                    <a:pt x="129" y="651"/>
                  </a:lnTo>
                  <a:lnTo>
                    <a:pt x="129" y="678"/>
                  </a:lnTo>
                  <a:lnTo>
                    <a:pt x="158" y="756"/>
                  </a:lnTo>
                  <a:lnTo>
                    <a:pt x="182" y="778"/>
                  </a:lnTo>
                  <a:lnTo>
                    <a:pt x="182" y="822"/>
                  </a:lnTo>
                  <a:lnTo>
                    <a:pt x="225" y="861"/>
                  </a:lnTo>
                  <a:lnTo>
                    <a:pt x="240" y="861"/>
                  </a:lnTo>
                  <a:lnTo>
                    <a:pt x="297" y="892"/>
                  </a:lnTo>
                  <a:lnTo>
                    <a:pt x="331" y="892"/>
                  </a:lnTo>
                  <a:lnTo>
                    <a:pt x="350" y="927"/>
                  </a:lnTo>
                  <a:lnTo>
                    <a:pt x="398" y="949"/>
                  </a:lnTo>
                  <a:lnTo>
                    <a:pt x="427" y="949"/>
                  </a:lnTo>
                  <a:lnTo>
                    <a:pt x="427" y="984"/>
                  </a:lnTo>
                  <a:lnTo>
                    <a:pt x="436" y="984"/>
                  </a:lnTo>
                  <a:lnTo>
                    <a:pt x="446" y="1019"/>
                  </a:lnTo>
                  <a:lnTo>
                    <a:pt x="456" y="1019"/>
                  </a:lnTo>
                  <a:lnTo>
                    <a:pt x="503" y="1049"/>
                  </a:lnTo>
                  <a:lnTo>
                    <a:pt x="518" y="1049"/>
                  </a:lnTo>
                  <a:lnTo>
                    <a:pt x="532" y="1040"/>
                  </a:lnTo>
                  <a:lnTo>
                    <a:pt x="542" y="1040"/>
                  </a:lnTo>
                  <a:lnTo>
                    <a:pt x="542" y="1062"/>
                  </a:lnTo>
                  <a:lnTo>
                    <a:pt x="556" y="1062"/>
                  </a:lnTo>
                  <a:lnTo>
                    <a:pt x="566" y="1102"/>
                  </a:lnTo>
                  <a:lnTo>
                    <a:pt x="518" y="1145"/>
                  </a:lnTo>
                  <a:lnTo>
                    <a:pt x="503" y="1171"/>
                  </a:lnTo>
                  <a:lnTo>
                    <a:pt x="523" y="1176"/>
                  </a:lnTo>
                  <a:lnTo>
                    <a:pt x="499" y="1211"/>
                  </a:lnTo>
                  <a:lnTo>
                    <a:pt x="499" y="1228"/>
                  </a:lnTo>
                  <a:lnTo>
                    <a:pt x="556" y="1311"/>
                  </a:lnTo>
                  <a:lnTo>
                    <a:pt x="575" y="1316"/>
                  </a:lnTo>
                  <a:lnTo>
                    <a:pt x="619" y="1372"/>
                  </a:lnTo>
                  <a:lnTo>
                    <a:pt x="604" y="1442"/>
                  </a:lnTo>
                  <a:lnTo>
                    <a:pt x="585" y="1451"/>
                  </a:lnTo>
                  <a:lnTo>
                    <a:pt x="556" y="1600"/>
                  </a:lnTo>
                  <a:lnTo>
                    <a:pt x="575" y="1578"/>
                  </a:lnTo>
                  <a:lnTo>
                    <a:pt x="571" y="1622"/>
                  </a:lnTo>
                  <a:lnTo>
                    <a:pt x="556" y="1635"/>
                  </a:lnTo>
                  <a:lnTo>
                    <a:pt x="585" y="1718"/>
                  </a:lnTo>
                  <a:lnTo>
                    <a:pt x="599" y="1718"/>
                  </a:lnTo>
                  <a:lnTo>
                    <a:pt x="619" y="1687"/>
                  </a:lnTo>
                  <a:lnTo>
                    <a:pt x="638" y="1674"/>
                  </a:lnTo>
                  <a:lnTo>
                    <a:pt x="638" y="1656"/>
                  </a:lnTo>
                  <a:lnTo>
                    <a:pt x="623" y="1643"/>
                  </a:lnTo>
                  <a:lnTo>
                    <a:pt x="652" y="1622"/>
                  </a:lnTo>
                  <a:lnTo>
                    <a:pt x="657" y="1582"/>
                  </a:lnTo>
                  <a:lnTo>
                    <a:pt x="710" y="1582"/>
                  </a:lnTo>
                  <a:lnTo>
                    <a:pt x="729" y="1573"/>
                  </a:lnTo>
                  <a:lnTo>
                    <a:pt x="724" y="1538"/>
                  </a:lnTo>
                  <a:lnTo>
                    <a:pt x="758" y="1543"/>
                  </a:lnTo>
                  <a:lnTo>
                    <a:pt x="844" y="1490"/>
                  </a:lnTo>
                  <a:lnTo>
                    <a:pt x="844" y="1469"/>
                  </a:lnTo>
                  <a:lnTo>
                    <a:pt x="897" y="1438"/>
                  </a:lnTo>
                  <a:lnTo>
                    <a:pt x="897" y="1451"/>
                  </a:lnTo>
                  <a:lnTo>
                    <a:pt x="935" y="1438"/>
                  </a:lnTo>
                  <a:lnTo>
                    <a:pt x="983" y="1381"/>
                  </a:lnTo>
                  <a:lnTo>
                    <a:pt x="983" y="1355"/>
                  </a:lnTo>
                  <a:lnTo>
                    <a:pt x="1031" y="1337"/>
                  </a:lnTo>
                  <a:lnTo>
                    <a:pt x="1050" y="1289"/>
                  </a:lnTo>
                  <a:lnTo>
                    <a:pt x="1002" y="1241"/>
                  </a:lnTo>
                  <a:lnTo>
                    <a:pt x="969" y="1237"/>
                  </a:lnTo>
                  <a:lnTo>
                    <a:pt x="935" y="1202"/>
                  </a:lnTo>
                  <a:lnTo>
                    <a:pt x="906" y="1202"/>
                  </a:lnTo>
                  <a:lnTo>
                    <a:pt x="906" y="1220"/>
                  </a:lnTo>
                  <a:lnTo>
                    <a:pt x="877" y="1198"/>
                  </a:lnTo>
                  <a:lnTo>
                    <a:pt x="858" y="1211"/>
                  </a:lnTo>
                  <a:lnTo>
                    <a:pt x="858" y="1185"/>
                  </a:lnTo>
                  <a:lnTo>
                    <a:pt x="882" y="1176"/>
                  </a:lnTo>
                  <a:lnTo>
                    <a:pt x="892" y="1158"/>
                  </a:lnTo>
                  <a:lnTo>
                    <a:pt x="863" y="1106"/>
                  </a:lnTo>
                  <a:lnTo>
                    <a:pt x="810" y="1102"/>
                  </a:lnTo>
                  <a:lnTo>
                    <a:pt x="796" y="1075"/>
                  </a:lnTo>
                  <a:lnTo>
                    <a:pt x="758" y="1045"/>
                  </a:lnTo>
                  <a:lnTo>
                    <a:pt x="724" y="1049"/>
                  </a:lnTo>
                  <a:lnTo>
                    <a:pt x="705" y="1032"/>
                  </a:lnTo>
                  <a:lnTo>
                    <a:pt x="657" y="1032"/>
                  </a:lnTo>
                  <a:lnTo>
                    <a:pt x="652" y="1053"/>
                  </a:lnTo>
                  <a:lnTo>
                    <a:pt x="628" y="1045"/>
                  </a:lnTo>
                  <a:lnTo>
                    <a:pt x="652" y="1023"/>
                  </a:lnTo>
                  <a:lnTo>
                    <a:pt x="590" y="1045"/>
                  </a:lnTo>
                  <a:lnTo>
                    <a:pt x="585" y="1058"/>
                  </a:lnTo>
                  <a:lnTo>
                    <a:pt x="571" y="1058"/>
                  </a:lnTo>
                  <a:lnTo>
                    <a:pt x="551" y="1023"/>
                  </a:lnTo>
                  <a:lnTo>
                    <a:pt x="503" y="1023"/>
                  </a:lnTo>
                  <a:lnTo>
                    <a:pt x="470" y="1001"/>
                  </a:lnTo>
                  <a:lnTo>
                    <a:pt x="484" y="962"/>
                  </a:lnTo>
                  <a:lnTo>
                    <a:pt x="480" y="927"/>
                  </a:lnTo>
                  <a:lnTo>
                    <a:pt x="436" y="931"/>
                  </a:lnTo>
                  <a:lnTo>
                    <a:pt x="412" y="927"/>
                  </a:lnTo>
                  <a:lnTo>
                    <a:pt x="427" y="892"/>
                  </a:lnTo>
                  <a:lnTo>
                    <a:pt x="451" y="857"/>
                  </a:lnTo>
                  <a:lnTo>
                    <a:pt x="436" y="852"/>
                  </a:lnTo>
                  <a:lnTo>
                    <a:pt x="398" y="857"/>
                  </a:lnTo>
                  <a:lnTo>
                    <a:pt x="384" y="892"/>
                  </a:lnTo>
                  <a:lnTo>
                    <a:pt x="360" y="892"/>
                  </a:lnTo>
                  <a:lnTo>
                    <a:pt x="292" y="857"/>
                  </a:lnTo>
                  <a:lnTo>
                    <a:pt x="292" y="835"/>
                  </a:lnTo>
                  <a:lnTo>
                    <a:pt x="283" y="813"/>
                  </a:lnTo>
                  <a:lnTo>
                    <a:pt x="312" y="761"/>
                  </a:lnTo>
                  <a:lnTo>
                    <a:pt x="364" y="739"/>
                  </a:lnTo>
                  <a:lnTo>
                    <a:pt x="403" y="739"/>
                  </a:lnTo>
                  <a:lnTo>
                    <a:pt x="432" y="756"/>
                  </a:lnTo>
                  <a:lnTo>
                    <a:pt x="446" y="756"/>
                  </a:lnTo>
                  <a:lnTo>
                    <a:pt x="436" y="739"/>
                  </a:lnTo>
                  <a:lnTo>
                    <a:pt x="499" y="743"/>
                  </a:lnTo>
                  <a:lnTo>
                    <a:pt x="518" y="761"/>
                  </a:lnTo>
                  <a:lnTo>
                    <a:pt x="523" y="783"/>
                  </a:lnTo>
                  <a:lnTo>
                    <a:pt x="542" y="818"/>
                  </a:lnTo>
                  <a:lnTo>
                    <a:pt x="556" y="800"/>
                  </a:lnTo>
                  <a:lnTo>
                    <a:pt x="556" y="774"/>
                  </a:lnTo>
                  <a:lnTo>
                    <a:pt x="542" y="739"/>
                  </a:lnTo>
                  <a:lnTo>
                    <a:pt x="566" y="700"/>
                  </a:lnTo>
                  <a:lnTo>
                    <a:pt x="609" y="682"/>
                  </a:lnTo>
                  <a:lnTo>
                    <a:pt x="604" y="630"/>
                  </a:lnTo>
                  <a:lnTo>
                    <a:pt x="623" y="647"/>
                  </a:lnTo>
                  <a:lnTo>
                    <a:pt x="628" y="625"/>
                  </a:lnTo>
                  <a:lnTo>
                    <a:pt x="652" y="603"/>
                  </a:lnTo>
                  <a:lnTo>
                    <a:pt x="676" y="590"/>
                  </a:lnTo>
                  <a:lnTo>
                    <a:pt x="671" y="573"/>
                  </a:lnTo>
                  <a:lnTo>
                    <a:pt x="743" y="516"/>
                  </a:lnTo>
                  <a:lnTo>
                    <a:pt x="729" y="516"/>
                  </a:lnTo>
                  <a:lnTo>
                    <a:pt x="729" y="490"/>
                  </a:lnTo>
                  <a:lnTo>
                    <a:pt x="686" y="494"/>
                  </a:lnTo>
                  <a:lnTo>
                    <a:pt x="705" y="459"/>
                  </a:lnTo>
                  <a:lnTo>
                    <a:pt x="791" y="437"/>
                  </a:lnTo>
                  <a:lnTo>
                    <a:pt x="791" y="416"/>
                  </a:lnTo>
                  <a:lnTo>
                    <a:pt x="743" y="416"/>
                  </a:lnTo>
                  <a:lnTo>
                    <a:pt x="758" y="394"/>
                  </a:lnTo>
                  <a:lnTo>
                    <a:pt x="729" y="394"/>
                  </a:lnTo>
                  <a:lnTo>
                    <a:pt x="695" y="333"/>
                  </a:lnTo>
                  <a:lnTo>
                    <a:pt x="686" y="354"/>
                  </a:lnTo>
                  <a:lnTo>
                    <a:pt x="671" y="354"/>
                  </a:lnTo>
                  <a:lnTo>
                    <a:pt x="657" y="333"/>
                  </a:lnTo>
                  <a:lnTo>
                    <a:pt x="575" y="306"/>
                  </a:lnTo>
                  <a:lnTo>
                    <a:pt x="575" y="359"/>
                  </a:lnTo>
                  <a:lnTo>
                    <a:pt x="599" y="381"/>
                  </a:lnTo>
                  <a:lnTo>
                    <a:pt x="585" y="402"/>
                  </a:lnTo>
                  <a:lnTo>
                    <a:pt x="599" y="468"/>
                  </a:lnTo>
                  <a:lnTo>
                    <a:pt x="566" y="468"/>
                  </a:lnTo>
                  <a:lnTo>
                    <a:pt x="537" y="411"/>
                  </a:lnTo>
                  <a:lnTo>
                    <a:pt x="499" y="376"/>
                  </a:lnTo>
                  <a:lnTo>
                    <a:pt x="480" y="381"/>
                  </a:lnTo>
                  <a:lnTo>
                    <a:pt x="470" y="315"/>
                  </a:lnTo>
                  <a:lnTo>
                    <a:pt x="480" y="284"/>
                  </a:lnTo>
                  <a:lnTo>
                    <a:pt x="499" y="302"/>
                  </a:lnTo>
                  <a:lnTo>
                    <a:pt x="508" y="289"/>
                  </a:lnTo>
                  <a:lnTo>
                    <a:pt x="499" y="267"/>
                  </a:lnTo>
                  <a:lnTo>
                    <a:pt x="523" y="276"/>
                  </a:lnTo>
                  <a:lnTo>
                    <a:pt x="566" y="245"/>
                  </a:lnTo>
                  <a:lnTo>
                    <a:pt x="566" y="223"/>
                  </a:lnTo>
                  <a:lnTo>
                    <a:pt x="532" y="241"/>
                  </a:lnTo>
                  <a:lnTo>
                    <a:pt x="499" y="188"/>
                  </a:lnTo>
                  <a:lnTo>
                    <a:pt x="499" y="236"/>
                  </a:lnTo>
                  <a:lnTo>
                    <a:pt x="480" y="241"/>
                  </a:lnTo>
                  <a:lnTo>
                    <a:pt x="480" y="228"/>
                  </a:lnTo>
                  <a:lnTo>
                    <a:pt x="427" y="219"/>
                  </a:lnTo>
                  <a:lnTo>
                    <a:pt x="417" y="236"/>
                  </a:lnTo>
                  <a:lnTo>
                    <a:pt x="379" y="201"/>
                  </a:lnTo>
                  <a:lnTo>
                    <a:pt x="393" y="184"/>
                  </a:lnTo>
                  <a:lnTo>
                    <a:pt x="312" y="132"/>
                  </a:lnTo>
                  <a:lnTo>
                    <a:pt x="292" y="132"/>
                  </a:lnTo>
                  <a:lnTo>
                    <a:pt x="283" y="75"/>
                  </a:lnTo>
                  <a:lnTo>
                    <a:pt x="273" y="57"/>
                  </a:lnTo>
                  <a:lnTo>
                    <a:pt x="278" y="40"/>
                  </a:lnTo>
                  <a:lnTo>
                    <a:pt x="225" y="9"/>
                  </a:lnTo>
                  <a:lnTo>
                    <a:pt x="197" y="0"/>
                  </a:lnTo>
                  <a:lnTo>
                    <a:pt x="192" y="31"/>
                  </a:lnTo>
                  <a:lnTo>
                    <a:pt x="177" y="35"/>
                  </a:lnTo>
                  <a:lnTo>
                    <a:pt x="173" y="18"/>
                  </a:lnTo>
                  <a:lnTo>
                    <a:pt x="144" y="18"/>
                  </a:lnTo>
                  <a:lnTo>
                    <a:pt x="144" y="40"/>
                  </a:lnTo>
                  <a:lnTo>
                    <a:pt x="149" y="57"/>
                  </a:lnTo>
                  <a:lnTo>
                    <a:pt x="139" y="66"/>
                  </a:lnTo>
                  <a:lnTo>
                    <a:pt x="91" y="48"/>
                  </a:lnTo>
                  <a:lnTo>
                    <a:pt x="58" y="66"/>
                  </a:lnTo>
                  <a:lnTo>
                    <a:pt x="72" y="83"/>
                  </a:lnTo>
                  <a:lnTo>
                    <a:pt x="67" y="88"/>
                  </a:lnTo>
                  <a:lnTo>
                    <a:pt x="72" y="114"/>
                  </a:lnTo>
                  <a:lnTo>
                    <a:pt x="67" y="123"/>
                  </a:lnTo>
                  <a:lnTo>
                    <a:pt x="0" y="114"/>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47" name="Freeform 108"/>
            <p:cNvSpPr>
              <a:spLocks/>
            </p:cNvSpPr>
            <p:nvPr/>
          </p:nvSpPr>
          <p:spPr bwMode="auto">
            <a:xfrm>
              <a:off x="1913" y="2054"/>
              <a:ext cx="132" cy="106"/>
            </a:xfrm>
            <a:custGeom>
              <a:avLst/>
              <a:gdLst>
                <a:gd name="T0" fmla="*/ 81 w 134"/>
                <a:gd name="T1" fmla="*/ 35 h 105"/>
                <a:gd name="T2" fmla="*/ 81 w 134"/>
                <a:gd name="T3" fmla="*/ 22 h 105"/>
                <a:gd name="T4" fmla="*/ 48 w 134"/>
                <a:gd name="T5" fmla="*/ 0 h 105"/>
                <a:gd name="T6" fmla="*/ 33 w 134"/>
                <a:gd name="T7" fmla="*/ 0 h 105"/>
                <a:gd name="T8" fmla="*/ 0 w 134"/>
                <a:gd name="T9" fmla="*/ 22 h 105"/>
                <a:gd name="T10" fmla="*/ 62 w 134"/>
                <a:gd name="T11" fmla="*/ 30 h 105"/>
                <a:gd name="T12" fmla="*/ 67 w 134"/>
                <a:gd name="T13" fmla="*/ 35 h 105"/>
                <a:gd name="T14" fmla="*/ 33 w 134"/>
                <a:gd name="T15" fmla="*/ 57 h 105"/>
                <a:gd name="T16" fmla="*/ 33 w 134"/>
                <a:gd name="T17" fmla="*/ 70 h 105"/>
                <a:gd name="T18" fmla="*/ 43 w 134"/>
                <a:gd name="T19" fmla="*/ 70 h 105"/>
                <a:gd name="T20" fmla="*/ 43 w 134"/>
                <a:gd name="T21" fmla="*/ 92 h 105"/>
                <a:gd name="T22" fmla="*/ 48 w 134"/>
                <a:gd name="T23" fmla="*/ 105 h 105"/>
                <a:gd name="T24" fmla="*/ 62 w 134"/>
                <a:gd name="T25" fmla="*/ 96 h 105"/>
                <a:gd name="T26" fmla="*/ 67 w 134"/>
                <a:gd name="T27" fmla="*/ 70 h 105"/>
                <a:gd name="T28" fmla="*/ 86 w 134"/>
                <a:gd name="T29" fmla="*/ 57 h 105"/>
                <a:gd name="T30" fmla="*/ 86 w 134"/>
                <a:gd name="T31" fmla="*/ 70 h 105"/>
                <a:gd name="T32" fmla="*/ 100 w 134"/>
                <a:gd name="T33" fmla="*/ 70 h 105"/>
                <a:gd name="T34" fmla="*/ 100 w 134"/>
                <a:gd name="T35" fmla="*/ 92 h 105"/>
                <a:gd name="T36" fmla="*/ 120 w 134"/>
                <a:gd name="T37" fmla="*/ 87 h 105"/>
                <a:gd name="T38" fmla="*/ 129 w 134"/>
                <a:gd name="T39" fmla="*/ 70 h 105"/>
                <a:gd name="T40" fmla="*/ 134 w 134"/>
                <a:gd name="T41" fmla="*/ 70 h 105"/>
                <a:gd name="T42" fmla="*/ 134 w 134"/>
                <a:gd name="T43" fmla="*/ 57 h 105"/>
                <a:gd name="T44" fmla="*/ 120 w 134"/>
                <a:gd name="T45" fmla="*/ 57 h 105"/>
                <a:gd name="T46" fmla="*/ 115 w 134"/>
                <a:gd name="T47" fmla="*/ 48 h 105"/>
                <a:gd name="T48" fmla="*/ 86 w 134"/>
                <a:gd name="T49" fmla="*/ 39 h 105"/>
                <a:gd name="T50" fmla="*/ 81 w 134"/>
                <a:gd name="T51" fmla="*/ 35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4" h="105">
                  <a:moveTo>
                    <a:pt x="81" y="35"/>
                  </a:moveTo>
                  <a:lnTo>
                    <a:pt x="81" y="22"/>
                  </a:lnTo>
                  <a:lnTo>
                    <a:pt x="48" y="0"/>
                  </a:lnTo>
                  <a:lnTo>
                    <a:pt x="33" y="0"/>
                  </a:lnTo>
                  <a:lnTo>
                    <a:pt x="0" y="22"/>
                  </a:lnTo>
                  <a:lnTo>
                    <a:pt x="62" y="30"/>
                  </a:lnTo>
                  <a:lnTo>
                    <a:pt x="67" y="35"/>
                  </a:lnTo>
                  <a:lnTo>
                    <a:pt x="33" y="57"/>
                  </a:lnTo>
                  <a:lnTo>
                    <a:pt x="33" y="70"/>
                  </a:lnTo>
                  <a:lnTo>
                    <a:pt x="43" y="70"/>
                  </a:lnTo>
                  <a:lnTo>
                    <a:pt x="43" y="92"/>
                  </a:lnTo>
                  <a:lnTo>
                    <a:pt x="48" y="105"/>
                  </a:lnTo>
                  <a:lnTo>
                    <a:pt x="62" y="96"/>
                  </a:lnTo>
                  <a:lnTo>
                    <a:pt x="67" y="70"/>
                  </a:lnTo>
                  <a:lnTo>
                    <a:pt x="86" y="57"/>
                  </a:lnTo>
                  <a:lnTo>
                    <a:pt x="86" y="70"/>
                  </a:lnTo>
                  <a:lnTo>
                    <a:pt x="100" y="70"/>
                  </a:lnTo>
                  <a:lnTo>
                    <a:pt x="100" y="92"/>
                  </a:lnTo>
                  <a:lnTo>
                    <a:pt x="120" y="87"/>
                  </a:lnTo>
                  <a:lnTo>
                    <a:pt x="129" y="70"/>
                  </a:lnTo>
                  <a:lnTo>
                    <a:pt x="134" y="70"/>
                  </a:lnTo>
                  <a:lnTo>
                    <a:pt x="134" y="57"/>
                  </a:lnTo>
                  <a:lnTo>
                    <a:pt x="120" y="57"/>
                  </a:lnTo>
                  <a:lnTo>
                    <a:pt x="115" y="48"/>
                  </a:lnTo>
                  <a:lnTo>
                    <a:pt x="86" y="39"/>
                  </a:lnTo>
                  <a:lnTo>
                    <a:pt x="81" y="35"/>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44148" name="Freeform 109"/>
            <p:cNvSpPr>
              <a:spLocks/>
            </p:cNvSpPr>
            <p:nvPr/>
          </p:nvSpPr>
          <p:spPr bwMode="auto">
            <a:xfrm>
              <a:off x="2004" y="2120"/>
              <a:ext cx="96" cy="41"/>
            </a:xfrm>
            <a:custGeom>
              <a:avLst/>
              <a:gdLst>
                <a:gd name="T0" fmla="*/ 9 w 96"/>
                <a:gd name="T1" fmla="*/ 27 h 40"/>
                <a:gd name="T2" fmla="*/ 0 w 96"/>
                <a:gd name="T3" fmla="*/ 35 h 40"/>
                <a:gd name="T4" fmla="*/ 33 w 96"/>
                <a:gd name="T5" fmla="*/ 40 h 40"/>
                <a:gd name="T6" fmla="*/ 53 w 96"/>
                <a:gd name="T7" fmla="*/ 27 h 40"/>
                <a:gd name="T8" fmla="*/ 96 w 96"/>
                <a:gd name="T9" fmla="*/ 9 h 40"/>
                <a:gd name="T10" fmla="*/ 77 w 96"/>
                <a:gd name="T11" fmla="*/ 0 h 40"/>
                <a:gd name="T12" fmla="*/ 57 w 96"/>
                <a:gd name="T13" fmla="*/ 9 h 40"/>
                <a:gd name="T14" fmla="*/ 43 w 96"/>
                <a:gd name="T15" fmla="*/ 22 h 40"/>
                <a:gd name="T16" fmla="*/ 29 w 96"/>
                <a:gd name="T17" fmla="*/ 22 h 40"/>
                <a:gd name="T18" fmla="*/ 9 w 96"/>
                <a:gd name="T19" fmla="*/ 2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40">
                  <a:moveTo>
                    <a:pt x="9" y="27"/>
                  </a:moveTo>
                  <a:lnTo>
                    <a:pt x="0" y="35"/>
                  </a:lnTo>
                  <a:lnTo>
                    <a:pt x="33" y="40"/>
                  </a:lnTo>
                  <a:lnTo>
                    <a:pt x="53" y="27"/>
                  </a:lnTo>
                  <a:lnTo>
                    <a:pt x="96" y="9"/>
                  </a:lnTo>
                  <a:lnTo>
                    <a:pt x="77" y="0"/>
                  </a:lnTo>
                  <a:lnTo>
                    <a:pt x="57" y="9"/>
                  </a:lnTo>
                  <a:lnTo>
                    <a:pt x="43" y="22"/>
                  </a:lnTo>
                  <a:lnTo>
                    <a:pt x="29" y="22"/>
                  </a:lnTo>
                  <a:lnTo>
                    <a:pt x="9" y="27"/>
                  </a:lnTo>
                  <a:close/>
                </a:path>
              </a:pathLst>
            </a:custGeom>
            <a:solidFill>
              <a:schemeClr val="accent6">
                <a:lumMod val="20000"/>
                <a:lumOff val="80000"/>
              </a:schemeClr>
            </a:solidFill>
            <a:ln w="0">
              <a:solidFill>
                <a:srgbClr val="000000"/>
              </a:solidFill>
              <a:prstDash val="solid"/>
              <a:round/>
              <a:headEnd/>
              <a:tailEnd/>
            </a:ln>
          </p:spPr>
          <p:txBody>
            <a:bodyPr/>
            <a:lstStyle/>
            <a:p>
              <a:pPr eaLnBrk="0" hangingPunct="0">
                <a:defRPr/>
              </a:pPr>
              <a:endParaRPr lang="fi-FI">
                <a:latin typeface="Arial" panose="020B0604020202020204" pitchFamily="34" charset="0"/>
                <a:cs typeface="Arial" panose="020B0604020202020204" pitchFamily="34" charset="0"/>
              </a:endParaRPr>
            </a:p>
          </p:txBody>
        </p:sp>
      </p:grpSp>
      <p:sp>
        <p:nvSpPr>
          <p:cNvPr id="46086" name="Rectangle 9"/>
          <p:cNvSpPr>
            <a:spLocks noChangeArrowheads="1"/>
          </p:cNvSpPr>
          <p:nvPr/>
        </p:nvSpPr>
        <p:spPr bwMode="auto">
          <a:xfrm>
            <a:off x="2932113" y="4495800"/>
            <a:ext cx="2887662" cy="328613"/>
          </a:xfrm>
          <a:prstGeom prst="rect">
            <a:avLst/>
          </a:prstGeom>
          <a:solidFill>
            <a:schemeClr val="accent1"/>
          </a:solidFill>
          <a:ln>
            <a:noFill/>
          </a:ln>
          <a:effectLst>
            <a:outerShdw dist="35921" dir="2700000" algn="ctr" rotWithShape="0">
              <a:schemeClr val="bg2"/>
            </a:outerShdw>
          </a:effectLst>
          <a:extLst/>
        </p:spPr>
        <p:txBody>
          <a:bodyPr lIns="96447" tIns="48224" rIns="96447" bIns="48224" anchor="ctr">
            <a:spAutoFit/>
          </a:bodyPr>
          <a:lstStyle>
            <a:lvl1pPr defTabSz="957263">
              <a:spcBef>
                <a:spcPct val="20000"/>
              </a:spcBef>
              <a:buFont typeface="Arial" panose="020B0604020202020204" pitchFamily="34" charset="0"/>
              <a:buChar char="•"/>
              <a:defRPr>
                <a:solidFill>
                  <a:schemeClr val="tx1"/>
                </a:solidFill>
                <a:latin typeface="Arial" panose="020B0604020202020204" pitchFamily="34" charset="0"/>
              </a:defRPr>
            </a:lvl1pPr>
            <a:lvl2pPr marL="742950" indent="-285750" defTabSz="957263">
              <a:lnSpc>
                <a:spcPts val="1700"/>
              </a:lnSpc>
              <a:spcBef>
                <a:spcPct val="20000"/>
              </a:spcBef>
              <a:buFont typeface="Arial" panose="020B0604020202020204" pitchFamily="34" charset="0"/>
              <a:buChar char="–"/>
              <a:defRPr sz="1600">
                <a:solidFill>
                  <a:schemeClr val="tx1"/>
                </a:solidFill>
                <a:latin typeface="Arial" panose="020B0604020202020204" pitchFamily="34" charset="0"/>
              </a:defRPr>
            </a:lvl2pPr>
            <a:lvl3pPr marL="1143000" indent="-228600" defTabSz="957263">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defTabSz="957263">
              <a:spcBef>
                <a:spcPct val="20000"/>
              </a:spcBef>
              <a:buFont typeface="Arial" panose="020B0604020202020204" pitchFamily="34" charset="0"/>
              <a:buChar char="–"/>
              <a:defRPr sz="1200">
                <a:solidFill>
                  <a:schemeClr val="tx1"/>
                </a:solidFill>
                <a:latin typeface="Arial" panose="020B0604020202020204" pitchFamily="34" charset="0"/>
              </a:defRPr>
            </a:lvl4pPr>
            <a:lvl5pPr marL="2057400" indent="-228600" defTabSz="957263">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algn="ctr" eaLnBrk="0" hangingPunct="0">
              <a:lnSpc>
                <a:spcPct val="125000"/>
              </a:lnSpc>
              <a:spcBef>
                <a:spcPct val="0"/>
              </a:spcBef>
              <a:buFontTx/>
              <a:buNone/>
              <a:defRPr/>
            </a:pPr>
            <a:r>
              <a:rPr lang="en-GB" altLang="en-US" sz="1200" b="1">
                <a:solidFill>
                  <a:schemeClr val="bg1"/>
                </a:solidFill>
                <a:cs typeface="Arial" panose="020B0604020202020204" pitchFamily="34" charset="0"/>
              </a:rPr>
              <a:t>Participation total: </a:t>
            </a:r>
            <a:r>
              <a:rPr lang="fi-FI" altLang="en-US" sz="1200" b="1">
                <a:solidFill>
                  <a:schemeClr val="bg1"/>
                </a:solidFill>
                <a:cs typeface="Arial" panose="020B0604020202020204" pitchFamily="34" charset="0"/>
              </a:rPr>
              <a:t> 548     </a:t>
            </a:r>
            <a:endParaRPr lang="en-GB" altLang="en-US" sz="1200" b="1">
              <a:solidFill>
                <a:schemeClr val="bg1"/>
              </a:solidFill>
              <a:cs typeface="Arial" panose="020B0604020202020204" pitchFamily="34" charset="0"/>
            </a:endParaRPr>
          </a:p>
        </p:txBody>
      </p:sp>
      <p:grpSp>
        <p:nvGrpSpPr>
          <p:cNvPr id="65542" name="Ryhmä 112"/>
          <p:cNvGrpSpPr>
            <a:grpSpLocks/>
          </p:cNvGrpSpPr>
          <p:nvPr/>
        </p:nvGrpSpPr>
        <p:grpSpPr bwMode="auto">
          <a:xfrm>
            <a:off x="269875" y="2925763"/>
            <a:ext cx="760413" cy="1069975"/>
            <a:chOff x="425198" y="3226605"/>
            <a:chExt cx="760637" cy="1070321"/>
          </a:xfrm>
        </p:grpSpPr>
        <p:sp>
          <p:nvSpPr>
            <p:cNvPr id="65589" name="Rectangle 14"/>
            <p:cNvSpPr>
              <a:spLocks noChangeArrowheads="1"/>
            </p:cNvSpPr>
            <p:nvPr/>
          </p:nvSpPr>
          <p:spPr bwMode="auto">
            <a:xfrm>
              <a:off x="425198" y="3226605"/>
              <a:ext cx="760637" cy="774498"/>
            </a:xfrm>
            <a:prstGeom prst="rect">
              <a:avLst/>
            </a:prstGeom>
            <a:noFill/>
            <a:ln w="9525">
              <a:noFill/>
              <a:miter lim="800000"/>
              <a:headEnd/>
              <a:tailEnd/>
            </a:ln>
          </p:spPr>
          <p:txBody>
            <a:bodyPr wrap="none" lIns="96447" tIns="48224" rIns="96447" bIns="48224">
              <a:spAutoFit/>
            </a:bodyPr>
            <a:lstStyle/>
            <a:p>
              <a:pPr algn="ctr" defTabSz="957263" eaLnBrk="0" hangingPunct="0"/>
              <a:r>
                <a:rPr lang="fi-FI" altLang="en-US" sz="1100" b="1"/>
                <a:t>LIBERIA</a:t>
              </a:r>
              <a:endParaRPr lang="fi-FI" altLang="en-US" sz="1100"/>
            </a:p>
            <a:p>
              <a:pPr algn="ctr" defTabSz="957263" eaLnBrk="0" hangingPunct="0"/>
              <a:r>
                <a:rPr lang="fi-FI" altLang="en-US" sz="1100"/>
                <a:t>UNMIL </a:t>
              </a:r>
            </a:p>
            <a:p>
              <a:pPr algn="ctr" defTabSz="957263" eaLnBrk="0" hangingPunct="0"/>
              <a:r>
                <a:rPr lang="fi-FI" altLang="en-US" sz="1100" b="1"/>
                <a:t>2</a:t>
              </a:r>
            </a:p>
            <a:p>
              <a:pPr algn="ctr" defTabSz="957263" eaLnBrk="0" hangingPunct="0"/>
              <a:r>
                <a:rPr lang="fi-FI" altLang="en-US" sz="1100"/>
                <a:t>2003–</a:t>
              </a:r>
            </a:p>
          </p:txBody>
        </p:sp>
        <p:pic>
          <p:nvPicPr>
            <p:cNvPr id="65590" name="Picture 17"/>
            <p:cNvPicPr>
              <a:picLocks noChangeAspect="1" noChangeArrowheads="1"/>
            </p:cNvPicPr>
            <p:nvPr/>
          </p:nvPicPr>
          <p:blipFill>
            <a:blip r:embed="rId3"/>
            <a:srcRect/>
            <a:stretch>
              <a:fillRect/>
            </a:stretch>
          </p:blipFill>
          <p:spPr bwMode="auto">
            <a:xfrm>
              <a:off x="600488" y="4012164"/>
              <a:ext cx="410057" cy="284762"/>
            </a:xfrm>
            <a:prstGeom prst="rect">
              <a:avLst/>
            </a:prstGeom>
            <a:noFill/>
            <a:ln w="9525">
              <a:noFill/>
              <a:miter lim="800000"/>
              <a:headEnd/>
              <a:tailEnd/>
            </a:ln>
          </p:spPr>
        </p:pic>
      </p:grpSp>
      <p:grpSp>
        <p:nvGrpSpPr>
          <p:cNvPr id="65543" name="Ryhmä 116"/>
          <p:cNvGrpSpPr>
            <a:grpSpLocks/>
          </p:cNvGrpSpPr>
          <p:nvPr/>
        </p:nvGrpSpPr>
        <p:grpSpPr bwMode="auto">
          <a:xfrm>
            <a:off x="7832725" y="1306513"/>
            <a:ext cx="1387475" cy="1055687"/>
            <a:chOff x="7423714" y="2260959"/>
            <a:chExt cx="1387778" cy="1055699"/>
          </a:xfrm>
        </p:grpSpPr>
        <p:sp>
          <p:nvSpPr>
            <p:cNvPr id="65587" name="Rectangle 2"/>
            <p:cNvSpPr>
              <a:spLocks noChangeArrowheads="1"/>
            </p:cNvSpPr>
            <p:nvPr/>
          </p:nvSpPr>
          <p:spPr bwMode="auto">
            <a:xfrm>
              <a:off x="7423714" y="2260959"/>
              <a:ext cx="1387778" cy="774498"/>
            </a:xfrm>
            <a:prstGeom prst="rect">
              <a:avLst/>
            </a:prstGeom>
            <a:noFill/>
            <a:ln w="9525">
              <a:noFill/>
              <a:miter lim="800000"/>
              <a:headEnd/>
              <a:tailEnd/>
            </a:ln>
          </p:spPr>
          <p:txBody>
            <a:bodyPr lIns="96447" tIns="48224" rIns="96447" bIns="48224">
              <a:spAutoFit/>
            </a:bodyPr>
            <a:lstStyle/>
            <a:p>
              <a:pPr algn="ctr" defTabSz="957263" eaLnBrk="0" hangingPunct="0"/>
              <a:r>
                <a:rPr lang="fi-FI" altLang="en-US" sz="1100" b="1"/>
                <a:t>KASHMIR</a:t>
              </a:r>
              <a:endParaRPr lang="fi-FI" altLang="en-US" sz="1100"/>
            </a:p>
            <a:p>
              <a:pPr algn="ctr" defTabSz="957263" eaLnBrk="0" hangingPunct="0"/>
              <a:r>
                <a:rPr lang="fi-FI" altLang="en-US" sz="1100"/>
                <a:t>UNMOGIP</a:t>
              </a:r>
            </a:p>
            <a:p>
              <a:pPr algn="ctr" defTabSz="957263" eaLnBrk="0" hangingPunct="0"/>
              <a:r>
                <a:rPr lang="fi-FI" altLang="en-US" sz="1100" b="1"/>
                <a:t>7</a:t>
              </a:r>
            </a:p>
            <a:p>
              <a:pPr algn="ctr" defTabSz="957263" eaLnBrk="0" hangingPunct="0"/>
              <a:r>
                <a:rPr lang="fi-FI" altLang="en-US" sz="1100"/>
                <a:t>1961–</a:t>
              </a:r>
            </a:p>
          </p:txBody>
        </p:sp>
        <p:pic>
          <p:nvPicPr>
            <p:cNvPr id="65588" name="Picture 24"/>
            <p:cNvPicPr>
              <a:picLocks noChangeAspect="1" noChangeArrowheads="1"/>
            </p:cNvPicPr>
            <p:nvPr/>
          </p:nvPicPr>
          <p:blipFill>
            <a:blip r:embed="rId3"/>
            <a:srcRect/>
            <a:stretch>
              <a:fillRect/>
            </a:stretch>
          </p:blipFill>
          <p:spPr bwMode="auto">
            <a:xfrm>
              <a:off x="7912574" y="3033320"/>
              <a:ext cx="410057" cy="283338"/>
            </a:xfrm>
            <a:prstGeom prst="rect">
              <a:avLst/>
            </a:prstGeom>
            <a:noFill/>
            <a:ln w="9525">
              <a:noFill/>
              <a:miter lim="800000"/>
              <a:headEnd/>
              <a:tailEnd/>
            </a:ln>
          </p:spPr>
        </p:pic>
      </p:grpSp>
      <p:grpSp>
        <p:nvGrpSpPr>
          <p:cNvPr id="65544" name="Ryhmä 111"/>
          <p:cNvGrpSpPr>
            <a:grpSpLocks/>
          </p:cNvGrpSpPr>
          <p:nvPr/>
        </p:nvGrpSpPr>
        <p:grpSpPr bwMode="auto">
          <a:xfrm>
            <a:off x="646113" y="852488"/>
            <a:ext cx="1265237" cy="1073150"/>
            <a:chOff x="1129639" y="1063625"/>
            <a:chExt cx="1265768" cy="1072512"/>
          </a:xfrm>
        </p:grpSpPr>
        <p:sp>
          <p:nvSpPr>
            <p:cNvPr id="65585" name="Rectangle 37"/>
            <p:cNvSpPr>
              <a:spLocks noChangeArrowheads="1"/>
            </p:cNvSpPr>
            <p:nvPr/>
          </p:nvSpPr>
          <p:spPr bwMode="auto">
            <a:xfrm>
              <a:off x="1129639" y="1063625"/>
              <a:ext cx="1265768" cy="774498"/>
            </a:xfrm>
            <a:prstGeom prst="rect">
              <a:avLst/>
            </a:prstGeom>
            <a:noFill/>
            <a:ln w="9525">
              <a:noFill/>
              <a:miter lim="800000"/>
              <a:headEnd/>
              <a:tailEnd/>
            </a:ln>
          </p:spPr>
          <p:txBody>
            <a:bodyPr lIns="96447" tIns="48224" rIns="96447" bIns="48224">
              <a:spAutoFit/>
            </a:bodyPr>
            <a:lstStyle/>
            <a:p>
              <a:pPr algn="ctr" defTabSz="957263" eaLnBrk="0" hangingPunct="0"/>
              <a:r>
                <a:rPr lang="fi-FI" altLang="en-US" sz="1100" b="1"/>
                <a:t>MALI</a:t>
              </a:r>
              <a:endParaRPr lang="fi-FI" altLang="en-US" sz="1100"/>
            </a:p>
            <a:p>
              <a:pPr algn="ctr" defTabSz="957263" eaLnBrk="0" hangingPunct="0"/>
              <a:r>
                <a:rPr lang="fi-FI" altLang="en-US" sz="1100"/>
                <a:t>MINUSMA</a:t>
              </a:r>
            </a:p>
            <a:p>
              <a:pPr algn="ctr" defTabSz="957263" eaLnBrk="0" hangingPunct="0"/>
              <a:r>
                <a:rPr lang="fi-FI" altLang="en-US" sz="1100" b="1"/>
                <a:t>5</a:t>
              </a:r>
            </a:p>
            <a:p>
              <a:pPr algn="ctr" defTabSz="957263" eaLnBrk="0" hangingPunct="0"/>
              <a:r>
                <a:rPr lang="fi-FI" altLang="en-US" sz="1100"/>
                <a:t>2013–</a:t>
              </a:r>
            </a:p>
          </p:txBody>
        </p:sp>
        <p:pic>
          <p:nvPicPr>
            <p:cNvPr id="65586" name="Picture 38"/>
            <p:cNvPicPr>
              <a:picLocks noChangeAspect="1" noChangeArrowheads="1"/>
            </p:cNvPicPr>
            <p:nvPr/>
          </p:nvPicPr>
          <p:blipFill>
            <a:blip r:embed="rId3"/>
            <a:srcRect/>
            <a:stretch>
              <a:fillRect/>
            </a:stretch>
          </p:blipFill>
          <p:spPr bwMode="auto">
            <a:xfrm>
              <a:off x="1557495" y="1851375"/>
              <a:ext cx="410057" cy="284762"/>
            </a:xfrm>
            <a:prstGeom prst="rect">
              <a:avLst/>
            </a:prstGeom>
            <a:noFill/>
            <a:ln w="9525">
              <a:noFill/>
              <a:miter lim="800000"/>
              <a:headEnd/>
              <a:tailEnd/>
            </a:ln>
          </p:spPr>
        </p:pic>
      </p:grpSp>
      <p:grpSp>
        <p:nvGrpSpPr>
          <p:cNvPr id="65545" name="Ryhmä 1"/>
          <p:cNvGrpSpPr>
            <a:grpSpLocks/>
          </p:cNvGrpSpPr>
          <p:nvPr/>
        </p:nvGrpSpPr>
        <p:grpSpPr bwMode="auto">
          <a:xfrm>
            <a:off x="917575" y="1995488"/>
            <a:ext cx="7304088" cy="2684462"/>
            <a:chOff x="917575" y="1995488"/>
            <a:chExt cx="7304088" cy="2684462"/>
          </a:xfrm>
        </p:grpSpPr>
        <p:sp>
          <p:nvSpPr>
            <p:cNvPr id="65574" name="Line 5"/>
            <p:cNvSpPr>
              <a:spLocks noChangeShapeType="1"/>
            </p:cNvSpPr>
            <p:nvPr/>
          </p:nvSpPr>
          <p:spPr bwMode="auto">
            <a:xfrm flipH="1" flipV="1">
              <a:off x="3927475" y="2019300"/>
              <a:ext cx="414338" cy="1057275"/>
            </a:xfrm>
            <a:prstGeom prst="line">
              <a:avLst/>
            </a:prstGeom>
            <a:noFill/>
            <a:ln w="22225">
              <a:solidFill>
                <a:schemeClr val="accent1"/>
              </a:solidFill>
              <a:round/>
              <a:headEnd type="oval" w="sm" len="sm"/>
              <a:tailEnd type="none" w="sm" len="sm"/>
            </a:ln>
          </p:spPr>
          <p:txBody>
            <a:bodyPr wrap="none" anchor="ctr"/>
            <a:lstStyle/>
            <a:p>
              <a:endParaRPr lang="fi-FI"/>
            </a:p>
          </p:txBody>
        </p:sp>
        <p:sp>
          <p:nvSpPr>
            <p:cNvPr id="65575" name="Line 4"/>
            <p:cNvSpPr>
              <a:spLocks noChangeShapeType="1"/>
            </p:cNvSpPr>
            <p:nvPr/>
          </p:nvSpPr>
          <p:spPr bwMode="auto">
            <a:xfrm flipV="1">
              <a:off x="5011738" y="2244725"/>
              <a:ext cx="3209925" cy="923925"/>
            </a:xfrm>
            <a:prstGeom prst="line">
              <a:avLst/>
            </a:prstGeom>
            <a:noFill/>
            <a:ln w="22225">
              <a:solidFill>
                <a:schemeClr val="accent1"/>
              </a:solidFill>
              <a:round/>
              <a:headEnd type="oval" w="sm" len="sm"/>
              <a:tailEnd type="none" w="sm" len="sm"/>
            </a:ln>
          </p:spPr>
          <p:txBody>
            <a:bodyPr wrap="none" anchor="ctr"/>
            <a:lstStyle/>
            <a:p>
              <a:endParaRPr lang="fi-FI"/>
            </a:p>
          </p:txBody>
        </p:sp>
        <p:sp>
          <p:nvSpPr>
            <p:cNvPr id="65576" name="Line 6"/>
            <p:cNvSpPr>
              <a:spLocks noChangeShapeType="1"/>
            </p:cNvSpPr>
            <p:nvPr/>
          </p:nvSpPr>
          <p:spPr bwMode="auto">
            <a:xfrm flipV="1">
              <a:off x="4556125" y="2006600"/>
              <a:ext cx="1500188" cy="1222375"/>
            </a:xfrm>
            <a:prstGeom prst="line">
              <a:avLst/>
            </a:prstGeom>
            <a:noFill/>
            <a:ln w="22225">
              <a:solidFill>
                <a:schemeClr val="accent1"/>
              </a:solidFill>
              <a:round/>
              <a:headEnd type="oval" w="sm" len="sm"/>
              <a:tailEnd type="none" w="sm" len="sm"/>
            </a:ln>
          </p:spPr>
          <p:txBody>
            <a:bodyPr wrap="none" anchor="ctr"/>
            <a:lstStyle/>
            <a:p>
              <a:endParaRPr lang="fi-FI"/>
            </a:p>
          </p:txBody>
        </p:sp>
        <p:sp>
          <p:nvSpPr>
            <p:cNvPr id="65577" name="Line 8"/>
            <p:cNvSpPr>
              <a:spLocks noChangeShapeType="1"/>
            </p:cNvSpPr>
            <p:nvPr/>
          </p:nvSpPr>
          <p:spPr bwMode="auto">
            <a:xfrm flipV="1">
              <a:off x="4949825" y="1995488"/>
              <a:ext cx="2447925" cy="1163637"/>
            </a:xfrm>
            <a:prstGeom prst="line">
              <a:avLst/>
            </a:prstGeom>
            <a:noFill/>
            <a:ln w="22225">
              <a:solidFill>
                <a:schemeClr val="accent1"/>
              </a:solidFill>
              <a:round/>
              <a:headEnd type="oval" w="sm" len="sm"/>
              <a:tailEnd type="none" w="sm" len="sm"/>
            </a:ln>
          </p:spPr>
          <p:txBody>
            <a:bodyPr wrap="none" anchor="ctr"/>
            <a:lstStyle/>
            <a:p>
              <a:endParaRPr lang="fi-FI"/>
            </a:p>
          </p:txBody>
        </p:sp>
        <p:sp>
          <p:nvSpPr>
            <p:cNvPr id="65578" name="Line 13"/>
            <p:cNvSpPr>
              <a:spLocks noChangeShapeType="1"/>
            </p:cNvSpPr>
            <p:nvPr/>
          </p:nvSpPr>
          <p:spPr bwMode="auto">
            <a:xfrm flipH="1">
              <a:off x="917575" y="3511550"/>
              <a:ext cx="2979738" cy="323850"/>
            </a:xfrm>
            <a:prstGeom prst="line">
              <a:avLst/>
            </a:prstGeom>
            <a:noFill/>
            <a:ln w="22225">
              <a:solidFill>
                <a:schemeClr val="accent1"/>
              </a:solidFill>
              <a:round/>
              <a:headEnd type="oval" w="sm" len="sm"/>
              <a:tailEnd type="none" w="sm" len="sm"/>
            </a:ln>
          </p:spPr>
          <p:txBody>
            <a:bodyPr wrap="none" anchor="ctr"/>
            <a:lstStyle/>
            <a:p>
              <a:endParaRPr lang="fi-FI"/>
            </a:p>
          </p:txBody>
        </p:sp>
        <p:sp>
          <p:nvSpPr>
            <p:cNvPr id="65579" name="Line 16"/>
            <p:cNvSpPr>
              <a:spLocks noChangeShapeType="1"/>
            </p:cNvSpPr>
            <p:nvPr/>
          </p:nvSpPr>
          <p:spPr bwMode="auto">
            <a:xfrm flipH="1" flipV="1">
              <a:off x="2697163" y="2008188"/>
              <a:ext cx="1624012" cy="1055687"/>
            </a:xfrm>
            <a:prstGeom prst="line">
              <a:avLst/>
            </a:prstGeom>
            <a:noFill/>
            <a:ln w="22225">
              <a:solidFill>
                <a:schemeClr val="accent1"/>
              </a:solidFill>
              <a:round/>
              <a:headEnd type="oval" w="sm" len="sm"/>
              <a:tailEnd type="none" w="sm" len="sm"/>
            </a:ln>
          </p:spPr>
          <p:txBody>
            <a:bodyPr wrap="none" anchor="ctr"/>
            <a:lstStyle/>
            <a:p>
              <a:endParaRPr lang="fi-FI"/>
            </a:p>
          </p:txBody>
        </p:sp>
        <p:sp>
          <p:nvSpPr>
            <p:cNvPr id="65580" name="Line 27"/>
            <p:cNvSpPr>
              <a:spLocks noChangeShapeType="1"/>
            </p:cNvSpPr>
            <p:nvPr/>
          </p:nvSpPr>
          <p:spPr bwMode="auto">
            <a:xfrm flipH="1" flipV="1">
              <a:off x="1463675" y="2019300"/>
              <a:ext cx="2527300" cy="1393825"/>
            </a:xfrm>
            <a:prstGeom prst="line">
              <a:avLst/>
            </a:prstGeom>
            <a:noFill/>
            <a:ln w="22225">
              <a:solidFill>
                <a:schemeClr val="accent1"/>
              </a:solidFill>
              <a:round/>
              <a:headEnd type="oval" w="sm" len="sm"/>
              <a:tailEnd type="none" w="sm" len="sm"/>
            </a:ln>
          </p:spPr>
          <p:txBody>
            <a:bodyPr wrap="none" anchor="ctr"/>
            <a:lstStyle/>
            <a:p>
              <a:endParaRPr lang="fi-FI"/>
            </a:p>
          </p:txBody>
        </p:sp>
        <p:sp>
          <p:nvSpPr>
            <p:cNvPr id="65581" name="Line 33"/>
            <p:cNvSpPr>
              <a:spLocks noChangeShapeType="1"/>
            </p:cNvSpPr>
            <p:nvPr/>
          </p:nvSpPr>
          <p:spPr bwMode="auto">
            <a:xfrm flipV="1">
              <a:off x="4565650" y="2024063"/>
              <a:ext cx="285750" cy="1173162"/>
            </a:xfrm>
            <a:prstGeom prst="line">
              <a:avLst/>
            </a:prstGeom>
            <a:noFill/>
            <a:ln w="22225">
              <a:solidFill>
                <a:schemeClr val="accent1"/>
              </a:solidFill>
              <a:round/>
              <a:headEnd type="oval" w="sm" len="sm"/>
              <a:tailEnd type="none" w="sm" len="sm"/>
            </a:ln>
          </p:spPr>
          <p:txBody>
            <a:bodyPr wrap="none" anchor="ctr"/>
            <a:lstStyle/>
            <a:p>
              <a:endParaRPr lang="fi-FI"/>
            </a:p>
          </p:txBody>
        </p:sp>
        <p:sp>
          <p:nvSpPr>
            <p:cNvPr id="65582" name="Line 36"/>
            <p:cNvSpPr>
              <a:spLocks noChangeShapeType="1"/>
            </p:cNvSpPr>
            <p:nvPr/>
          </p:nvSpPr>
          <p:spPr bwMode="auto">
            <a:xfrm flipH="1" flipV="1">
              <a:off x="941388" y="2620963"/>
              <a:ext cx="3049587" cy="792162"/>
            </a:xfrm>
            <a:prstGeom prst="line">
              <a:avLst/>
            </a:prstGeom>
            <a:noFill/>
            <a:ln w="22225">
              <a:solidFill>
                <a:schemeClr val="accent1"/>
              </a:solidFill>
              <a:round/>
              <a:headEnd type="oval" w="sm" len="sm"/>
              <a:tailEnd type="none" w="sm" len="sm"/>
            </a:ln>
          </p:spPr>
          <p:txBody>
            <a:bodyPr wrap="none" anchor="ctr"/>
            <a:lstStyle/>
            <a:p>
              <a:endParaRPr lang="fi-FI"/>
            </a:p>
          </p:txBody>
        </p:sp>
        <p:sp>
          <p:nvSpPr>
            <p:cNvPr id="65583" name="Line 39"/>
            <p:cNvSpPr>
              <a:spLocks noChangeShapeType="1"/>
            </p:cNvSpPr>
            <p:nvPr/>
          </p:nvSpPr>
          <p:spPr bwMode="auto">
            <a:xfrm>
              <a:off x="4718050" y="3597275"/>
              <a:ext cx="1943100" cy="796925"/>
            </a:xfrm>
            <a:prstGeom prst="line">
              <a:avLst/>
            </a:prstGeom>
            <a:noFill/>
            <a:ln w="22225">
              <a:solidFill>
                <a:schemeClr val="accent1"/>
              </a:solidFill>
              <a:round/>
              <a:headEnd type="oval" w="sm" len="sm"/>
              <a:tailEnd type="none" w="sm" len="sm"/>
            </a:ln>
          </p:spPr>
          <p:txBody>
            <a:bodyPr wrap="none" anchor="ctr"/>
            <a:lstStyle/>
            <a:p>
              <a:endParaRPr lang="fi-FI"/>
            </a:p>
          </p:txBody>
        </p:sp>
        <p:sp>
          <p:nvSpPr>
            <p:cNvPr id="65584" name="Line 13"/>
            <p:cNvSpPr>
              <a:spLocks noChangeShapeType="1"/>
            </p:cNvSpPr>
            <p:nvPr/>
          </p:nvSpPr>
          <p:spPr bwMode="auto">
            <a:xfrm flipH="1">
              <a:off x="1963738" y="3525838"/>
              <a:ext cx="2355850" cy="1154112"/>
            </a:xfrm>
            <a:prstGeom prst="line">
              <a:avLst/>
            </a:prstGeom>
            <a:noFill/>
            <a:ln w="22225">
              <a:solidFill>
                <a:schemeClr val="accent1"/>
              </a:solidFill>
              <a:round/>
              <a:headEnd type="oval" w="sm" len="sm"/>
              <a:tailEnd type="none" w="sm" len="sm"/>
            </a:ln>
          </p:spPr>
          <p:txBody>
            <a:bodyPr wrap="none" anchor="ctr"/>
            <a:lstStyle/>
            <a:p>
              <a:endParaRPr lang="fi-FI"/>
            </a:p>
          </p:txBody>
        </p:sp>
      </p:grpSp>
      <p:grpSp>
        <p:nvGrpSpPr>
          <p:cNvPr id="65546" name="Ryhmä 113"/>
          <p:cNvGrpSpPr>
            <a:grpSpLocks/>
          </p:cNvGrpSpPr>
          <p:nvPr/>
        </p:nvGrpSpPr>
        <p:grpSpPr bwMode="auto">
          <a:xfrm>
            <a:off x="1000125" y="3817938"/>
            <a:ext cx="1406525" cy="1039812"/>
            <a:chOff x="730972" y="4271468"/>
            <a:chExt cx="1406724" cy="1038997"/>
          </a:xfrm>
        </p:grpSpPr>
        <p:sp>
          <p:nvSpPr>
            <p:cNvPr id="65572" name="Rectangle 14"/>
            <p:cNvSpPr>
              <a:spLocks noChangeArrowheads="1"/>
            </p:cNvSpPr>
            <p:nvPr/>
          </p:nvSpPr>
          <p:spPr bwMode="auto">
            <a:xfrm>
              <a:off x="730972" y="4271468"/>
              <a:ext cx="1406724" cy="774498"/>
            </a:xfrm>
            <a:prstGeom prst="rect">
              <a:avLst/>
            </a:prstGeom>
            <a:noFill/>
            <a:ln w="9525">
              <a:noFill/>
              <a:miter lim="800000"/>
              <a:headEnd/>
              <a:tailEnd/>
            </a:ln>
          </p:spPr>
          <p:txBody>
            <a:bodyPr lIns="96447" tIns="48224" rIns="96447" bIns="48224">
              <a:spAutoFit/>
            </a:bodyPr>
            <a:lstStyle/>
            <a:p>
              <a:pPr algn="ctr" defTabSz="957263" eaLnBrk="0" hangingPunct="0"/>
              <a:r>
                <a:rPr lang="fi-FI" altLang="en-US" sz="1100" b="1"/>
                <a:t>RCA</a:t>
              </a:r>
              <a:endParaRPr lang="fi-FI" altLang="en-US" sz="1100"/>
            </a:p>
            <a:p>
              <a:pPr algn="ctr" defTabSz="957263" eaLnBrk="0" hangingPunct="0"/>
              <a:r>
                <a:rPr lang="fi-FI" altLang="en-US" sz="1100"/>
                <a:t>EUFOR RCA </a:t>
              </a:r>
            </a:p>
            <a:p>
              <a:pPr algn="ctr" defTabSz="957263" eaLnBrk="0" hangingPunct="0"/>
              <a:r>
                <a:rPr lang="fi-FI" altLang="en-US" sz="1100" b="1"/>
                <a:t>23</a:t>
              </a:r>
            </a:p>
            <a:p>
              <a:pPr algn="ctr" defTabSz="957263" eaLnBrk="0" hangingPunct="0"/>
              <a:r>
                <a:rPr lang="fi-FI" altLang="en-US" sz="1100"/>
                <a:t>2014–</a:t>
              </a:r>
            </a:p>
          </p:txBody>
        </p:sp>
        <p:pic>
          <p:nvPicPr>
            <p:cNvPr id="46118" name="Picture 35"/>
            <p:cNvPicPr>
              <a:picLocks noChangeAspect="1" noChangeArrowheads="1"/>
            </p:cNvPicPr>
            <p:nvPr/>
          </p:nvPicPr>
          <p:blipFill>
            <a:blip r:embed="rId4"/>
            <a:srcRect/>
            <a:stretch>
              <a:fillRect/>
            </a:stretch>
          </p:blipFill>
          <p:spPr bwMode="auto">
            <a:xfrm>
              <a:off x="1178710" y="5024939"/>
              <a:ext cx="455677" cy="285526"/>
            </a:xfrm>
            <a:prstGeom prst="rect">
              <a:avLst/>
            </a:prstGeom>
            <a:noFill/>
            <a:ln>
              <a:noFill/>
            </a:ln>
            <a:effectLst>
              <a:outerShdw dist="28398" dir="6993903" algn="ctr" rotWithShape="0">
                <a:schemeClr val="bg2">
                  <a:alpha val="50000"/>
                </a:schemeClr>
              </a:outerShdw>
            </a:effectLst>
            <a:extLst/>
          </p:spPr>
        </p:pic>
      </p:grpSp>
      <p:grpSp>
        <p:nvGrpSpPr>
          <p:cNvPr id="65547" name="Ryhmä 109"/>
          <p:cNvGrpSpPr>
            <a:grpSpLocks/>
          </p:cNvGrpSpPr>
          <p:nvPr/>
        </p:nvGrpSpPr>
        <p:grpSpPr bwMode="auto">
          <a:xfrm>
            <a:off x="3436938" y="852488"/>
            <a:ext cx="814387" cy="1073150"/>
            <a:chOff x="3761280" y="1063625"/>
            <a:chExt cx="813537" cy="1072512"/>
          </a:xfrm>
        </p:grpSpPr>
        <p:sp>
          <p:nvSpPr>
            <p:cNvPr id="65570" name="Rectangle 11"/>
            <p:cNvSpPr>
              <a:spLocks noChangeArrowheads="1"/>
            </p:cNvSpPr>
            <p:nvPr/>
          </p:nvSpPr>
          <p:spPr bwMode="auto">
            <a:xfrm>
              <a:off x="3761280" y="1063625"/>
              <a:ext cx="813537" cy="774498"/>
            </a:xfrm>
            <a:prstGeom prst="rect">
              <a:avLst/>
            </a:prstGeom>
            <a:noFill/>
            <a:ln w="9525">
              <a:noFill/>
              <a:miter lim="800000"/>
              <a:headEnd/>
              <a:tailEnd/>
            </a:ln>
          </p:spPr>
          <p:txBody>
            <a:bodyPr wrap="none" lIns="96447" tIns="48224" rIns="96447" bIns="48224">
              <a:spAutoFit/>
            </a:bodyPr>
            <a:lstStyle/>
            <a:p>
              <a:pPr algn="ctr" defTabSz="957263" eaLnBrk="0" hangingPunct="0"/>
              <a:r>
                <a:rPr lang="fi-FI" altLang="en-US" sz="1100" b="1"/>
                <a:t>KOSOVO</a:t>
              </a:r>
              <a:endParaRPr lang="fi-FI" altLang="en-US" sz="1100"/>
            </a:p>
            <a:p>
              <a:pPr algn="ctr" defTabSz="957263" eaLnBrk="0" hangingPunct="0"/>
              <a:r>
                <a:rPr lang="fi-FI" altLang="en-US" sz="1100"/>
                <a:t> KFOR </a:t>
              </a:r>
            </a:p>
            <a:p>
              <a:pPr algn="ctr" defTabSz="957263" eaLnBrk="0" hangingPunct="0"/>
              <a:r>
                <a:rPr lang="fi-FI" altLang="en-US" sz="1100" b="1"/>
                <a:t>21</a:t>
              </a:r>
            </a:p>
            <a:p>
              <a:pPr algn="ctr" defTabSz="957263" eaLnBrk="0" hangingPunct="0"/>
              <a:r>
                <a:rPr lang="fi-FI" altLang="en-US" sz="1100"/>
                <a:t>1999–</a:t>
              </a:r>
            </a:p>
          </p:txBody>
        </p:sp>
        <p:pic>
          <p:nvPicPr>
            <p:cNvPr id="65571" name="Picture 12"/>
            <p:cNvPicPr>
              <a:picLocks noChangeAspect="1" noChangeArrowheads="1"/>
            </p:cNvPicPr>
            <p:nvPr/>
          </p:nvPicPr>
          <p:blipFill>
            <a:blip r:embed="rId5"/>
            <a:srcRect/>
            <a:stretch>
              <a:fillRect/>
            </a:stretch>
          </p:blipFill>
          <p:spPr bwMode="auto">
            <a:xfrm>
              <a:off x="3951629" y="1851375"/>
              <a:ext cx="432838" cy="284762"/>
            </a:xfrm>
            <a:prstGeom prst="rect">
              <a:avLst/>
            </a:prstGeom>
            <a:noFill/>
            <a:ln w="9525">
              <a:noFill/>
              <a:miter lim="800000"/>
              <a:headEnd/>
              <a:tailEnd/>
            </a:ln>
          </p:spPr>
        </p:pic>
      </p:grpSp>
      <p:grpSp>
        <p:nvGrpSpPr>
          <p:cNvPr id="65548" name="Ryhmä 117"/>
          <p:cNvGrpSpPr>
            <a:grpSpLocks/>
          </p:cNvGrpSpPr>
          <p:nvPr/>
        </p:nvGrpSpPr>
        <p:grpSpPr bwMode="auto">
          <a:xfrm>
            <a:off x="6583363" y="850900"/>
            <a:ext cx="1704975" cy="1068388"/>
            <a:chOff x="7264823" y="1075378"/>
            <a:chExt cx="1705558" cy="1068918"/>
          </a:xfrm>
        </p:grpSpPr>
        <p:sp>
          <p:nvSpPr>
            <p:cNvPr id="65568" name="Rectangle 7"/>
            <p:cNvSpPr>
              <a:spLocks noChangeArrowheads="1"/>
            </p:cNvSpPr>
            <p:nvPr/>
          </p:nvSpPr>
          <p:spPr bwMode="auto">
            <a:xfrm>
              <a:off x="7264823" y="1075378"/>
              <a:ext cx="1705558" cy="773826"/>
            </a:xfrm>
            <a:prstGeom prst="rect">
              <a:avLst/>
            </a:prstGeom>
            <a:noFill/>
            <a:ln w="9525">
              <a:noFill/>
              <a:miter lim="800000"/>
              <a:headEnd/>
              <a:tailEnd/>
            </a:ln>
          </p:spPr>
          <p:txBody>
            <a:bodyPr lIns="95782" tIns="47891" rIns="95782" bIns="47891" anchor="ctr">
              <a:spAutoFit/>
            </a:bodyPr>
            <a:lstStyle/>
            <a:p>
              <a:pPr algn="ctr" defTabSz="957263" eaLnBrk="0" hangingPunct="0"/>
              <a:r>
                <a:rPr lang="fi-FI" altLang="en-US" sz="1100" b="1"/>
                <a:t>AFGHANISTAN</a:t>
              </a:r>
              <a:endParaRPr lang="fi-FI" altLang="en-US" sz="1100"/>
            </a:p>
            <a:p>
              <a:pPr algn="ctr" defTabSz="957263" eaLnBrk="0" hangingPunct="0"/>
              <a:r>
                <a:rPr lang="fi-FI" altLang="en-US" sz="1100"/>
                <a:t> ISAF</a:t>
              </a:r>
            </a:p>
            <a:p>
              <a:pPr algn="ctr" defTabSz="957263" eaLnBrk="0" hangingPunct="0"/>
              <a:r>
                <a:rPr lang="fi-FI" altLang="en-US" sz="1100" b="1"/>
                <a:t>79</a:t>
              </a:r>
            </a:p>
            <a:p>
              <a:pPr algn="ctr" defTabSz="957263" eaLnBrk="0" hangingPunct="0"/>
              <a:r>
                <a:rPr lang="fi-FI" altLang="en-US" sz="1100"/>
                <a:t>2002–</a:t>
              </a:r>
            </a:p>
          </p:txBody>
        </p:sp>
        <p:pic>
          <p:nvPicPr>
            <p:cNvPr id="65569" name="Picture 15"/>
            <p:cNvPicPr>
              <a:picLocks noChangeAspect="1" noChangeArrowheads="1"/>
            </p:cNvPicPr>
            <p:nvPr/>
          </p:nvPicPr>
          <p:blipFill>
            <a:blip r:embed="rId6"/>
            <a:srcRect/>
            <a:stretch>
              <a:fillRect/>
            </a:stretch>
          </p:blipFill>
          <p:spPr bwMode="auto">
            <a:xfrm>
              <a:off x="7901183" y="1860958"/>
              <a:ext cx="432838" cy="283338"/>
            </a:xfrm>
            <a:prstGeom prst="rect">
              <a:avLst/>
            </a:prstGeom>
            <a:noFill/>
            <a:ln w="9525">
              <a:noFill/>
              <a:miter lim="800000"/>
              <a:headEnd/>
              <a:tailEnd/>
            </a:ln>
          </p:spPr>
        </p:pic>
      </p:grpSp>
      <p:grpSp>
        <p:nvGrpSpPr>
          <p:cNvPr id="65549" name="Ryhmä 110"/>
          <p:cNvGrpSpPr>
            <a:grpSpLocks/>
          </p:cNvGrpSpPr>
          <p:nvPr/>
        </p:nvGrpSpPr>
        <p:grpSpPr bwMode="auto">
          <a:xfrm>
            <a:off x="2087563" y="852488"/>
            <a:ext cx="1173162" cy="1073150"/>
            <a:chOff x="2392558" y="1063625"/>
            <a:chExt cx="1173220" cy="1072512"/>
          </a:xfrm>
        </p:grpSpPr>
        <p:sp>
          <p:nvSpPr>
            <p:cNvPr id="65566" name="Rectangle 19"/>
            <p:cNvSpPr>
              <a:spLocks noChangeArrowheads="1"/>
            </p:cNvSpPr>
            <p:nvPr/>
          </p:nvSpPr>
          <p:spPr bwMode="auto">
            <a:xfrm>
              <a:off x="2392558" y="1063625"/>
              <a:ext cx="1173220" cy="774498"/>
            </a:xfrm>
            <a:prstGeom prst="rect">
              <a:avLst/>
            </a:prstGeom>
            <a:noFill/>
            <a:ln w="9525">
              <a:noFill/>
              <a:miter lim="800000"/>
              <a:headEnd/>
              <a:tailEnd/>
            </a:ln>
          </p:spPr>
          <p:txBody>
            <a:bodyPr lIns="96447" tIns="48224" rIns="96447" bIns="48224">
              <a:spAutoFit/>
            </a:bodyPr>
            <a:lstStyle/>
            <a:p>
              <a:pPr algn="ctr" defTabSz="957263" eaLnBrk="0" hangingPunct="0"/>
              <a:r>
                <a:rPr lang="fi-FI" altLang="en-US" sz="1100" b="1"/>
                <a:t>BOSNIA</a:t>
              </a:r>
              <a:endParaRPr lang="fi-FI" altLang="en-US" sz="1100"/>
            </a:p>
            <a:p>
              <a:pPr algn="ctr" defTabSz="957263" eaLnBrk="0" hangingPunct="0"/>
              <a:r>
                <a:rPr lang="fi-FI" altLang="en-US" sz="1100"/>
                <a:t>ALTHEA</a:t>
              </a:r>
            </a:p>
            <a:p>
              <a:pPr algn="ctr" defTabSz="957263" eaLnBrk="0" hangingPunct="0"/>
              <a:r>
                <a:rPr lang="fi-FI" altLang="en-US" sz="1100" b="1"/>
                <a:t>8</a:t>
              </a:r>
            </a:p>
            <a:p>
              <a:pPr algn="ctr" defTabSz="957263" eaLnBrk="0" hangingPunct="0"/>
              <a:r>
                <a:rPr lang="fi-FI" altLang="en-US" sz="1100"/>
                <a:t>2004–</a:t>
              </a:r>
            </a:p>
          </p:txBody>
        </p:sp>
        <p:pic>
          <p:nvPicPr>
            <p:cNvPr id="65567" name="Picture 20"/>
            <p:cNvPicPr>
              <a:picLocks noChangeAspect="1" noChangeArrowheads="1"/>
            </p:cNvPicPr>
            <p:nvPr/>
          </p:nvPicPr>
          <p:blipFill>
            <a:blip r:embed="rId4"/>
            <a:srcRect/>
            <a:stretch>
              <a:fillRect/>
            </a:stretch>
          </p:blipFill>
          <p:spPr bwMode="auto">
            <a:xfrm>
              <a:off x="2749935" y="1851375"/>
              <a:ext cx="458467" cy="284762"/>
            </a:xfrm>
            <a:prstGeom prst="rect">
              <a:avLst/>
            </a:prstGeom>
            <a:noFill/>
            <a:ln w="9525">
              <a:noFill/>
              <a:miter lim="800000"/>
              <a:headEnd/>
              <a:tailEnd/>
            </a:ln>
          </p:spPr>
        </p:pic>
      </p:grpSp>
      <p:grpSp>
        <p:nvGrpSpPr>
          <p:cNvPr id="65550" name="Ryhmä 5"/>
          <p:cNvGrpSpPr>
            <a:grpSpLocks/>
          </p:cNvGrpSpPr>
          <p:nvPr/>
        </p:nvGrpSpPr>
        <p:grpSpPr bwMode="auto">
          <a:xfrm>
            <a:off x="5497513" y="852488"/>
            <a:ext cx="1154112" cy="1062037"/>
            <a:chOff x="5579711" y="1063625"/>
            <a:chExt cx="1153373" cy="1061122"/>
          </a:xfrm>
        </p:grpSpPr>
        <p:sp>
          <p:nvSpPr>
            <p:cNvPr id="65564" name="Rectangle 22"/>
            <p:cNvSpPr>
              <a:spLocks noChangeArrowheads="1"/>
            </p:cNvSpPr>
            <p:nvPr/>
          </p:nvSpPr>
          <p:spPr bwMode="auto">
            <a:xfrm>
              <a:off x="5579711" y="1063625"/>
              <a:ext cx="1153373" cy="774498"/>
            </a:xfrm>
            <a:prstGeom prst="rect">
              <a:avLst/>
            </a:prstGeom>
            <a:noFill/>
            <a:ln w="9525">
              <a:noFill/>
              <a:miter lim="800000"/>
              <a:headEnd/>
              <a:tailEnd/>
            </a:ln>
          </p:spPr>
          <p:txBody>
            <a:bodyPr wrap="none" lIns="96447" tIns="48224" rIns="96447" bIns="48224">
              <a:spAutoFit/>
            </a:bodyPr>
            <a:lstStyle/>
            <a:p>
              <a:pPr algn="ctr" defTabSz="957263" eaLnBrk="0" hangingPunct="0"/>
              <a:r>
                <a:rPr lang="fi-FI" altLang="en-US" sz="1100" b="1"/>
                <a:t>MIDDLE EAST</a:t>
              </a:r>
              <a:endParaRPr lang="fi-FI" altLang="en-US" sz="1100"/>
            </a:p>
            <a:p>
              <a:pPr algn="ctr" defTabSz="957263" eaLnBrk="0" hangingPunct="0"/>
              <a:r>
                <a:rPr lang="fi-FI" altLang="en-US" sz="1100"/>
                <a:t>UNTSO </a:t>
              </a:r>
            </a:p>
            <a:p>
              <a:pPr algn="ctr" defTabSz="957263" eaLnBrk="0" hangingPunct="0"/>
              <a:r>
                <a:rPr lang="fi-FI" altLang="en-US" sz="1100" b="1"/>
                <a:t>17</a:t>
              </a:r>
            </a:p>
            <a:p>
              <a:pPr algn="ctr" defTabSz="957263" eaLnBrk="0" hangingPunct="0"/>
              <a:r>
                <a:rPr lang="fi-FI" altLang="en-US" sz="1100"/>
                <a:t>1967–</a:t>
              </a:r>
            </a:p>
          </p:txBody>
        </p:sp>
        <p:pic>
          <p:nvPicPr>
            <p:cNvPr id="65565" name="Picture 23"/>
            <p:cNvPicPr>
              <a:picLocks noChangeAspect="1" noChangeArrowheads="1"/>
            </p:cNvPicPr>
            <p:nvPr/>
          </p:nvPicPr>
          <p:blipFill>
            <a:blip r:embed="rId3"/>
            <a:srcRect/>
            <a:stretch>
              <a:fillRect/>
            </a:stretch>
          </p:blipFill>
          <p:spPr bwMode="auto">
            <a:xfrm>
              <a:off x="5951369" y="1839985"/>
              <a:ext cx="410057" cy="284762"/>
            </a:xfrm>
            <a:prstGeom prst="rect">
              <a:avLst/>
            </a:prstGeom>
            <a:noFill/>
            <a:ln w="9525">
              <a:noFill/>
              <a:miter lim="800000"/>
              <a:headEnd/>
              <a:tailEnd/>
            </a:ln>
          </p:spPr>
        </p:pic>
      </p:grpSp>
      <p:grpSp>
        <p:nvGrpSpPr>
          <p:cNvPr id="65551" name="Ryhmä 108"/>
          <p:cNvGrpSpPr>
            <a:grpSpLocks/>
          </p:cNvGrpSpPr>
          <p:nvPr/>
        </p:nvGrpSpPr>
        <p:grpSpPr bwMode="auto">
          <a:xfrm>
            <a:off x="4427538" y="852488"/>
            <a:ext cx="895350" cy="1068387"/>
            <a:chOff x="4675779" y="1063625"/>
            <a:chExt cx="895290" cy="1068241"/>
          </a:xfrm>
        </p:grpSpPr>
        <p:sp>
          <p:nvSpPr>
            <p:cNvPr id="65562" name="Rectangle 31"/>
            <p:cNvSpPr>
              <a:spLocks noChangeArrowheads="1"/>
            </p:cNvSpPr>
            <p:nvPr/>
          </p:nvSpPr>
          <p:spPr bwMode="auto">
            <a:xfrm>
              <a:off x="4675779" y="1063625"/>
              <a:ext cx="895290" cy="774498"/>
            </a:xfrm>
            <a:prstGeom prst="rect">
              <a:avLst/>
            </a:prstGeom>
            <a:noFill/>
            <a:ln w="9525">
              <a:noFill/>
              <a:miter lim="800000"/>
              <a:headEnd/>
              <a:tailEnd/>
            </a:ln>
          </p:spPr>
          <p:txBody>
            <a:bodyPr wrap="none" lIns="96447" tIns="48224" rIns="96447" bIns="48224">
              <a:spAutoFit/>
            </a:bodyPr>
            <a:lstStyle/>
            <a:p>
              <a:pPr algn="ctr" defTabSz="957263" eaLnBrk="0" hangingPunct="0"/>
              <a:r>
                <a:rPr lang="fi-FI" altLang="en-US" sz="1100" b="1"/>
                <a:t>LEBANON</a:t>
              </a:r>
              <a:endParaRPr lang="fi-FI" altLang="en-US" sz="1100"/>
            </a:p>
            <a:p>
              <a:pPr algn="ctr" defTabSz="957263" eaLnBrk="0" hangingPunct="0"/>
              <a:r>
                <a:rPr lang="fi-FI" altLang="en-US" sz="1100"/>
                <a:t>UNIFIL </a:t>
              </a:r>
            </a:p>
            <a:p>
              <a:pPr algn="ctr" defTabSz="957263" eaLnBrk="0" hangingPunct="0"/>
              <a:r>
                <a:rPr lang="fi-FI" altLang="en-US" sz="1100" b="1"/>
                <a:t>364</a:t>
              </a:r>
            </a:p>
            <a:p>
              <a:pPr algn="ctr" defTabSz="957263" eaLnBrk="0" hangingPunct="0"/>
              <a:r>
                <a:rPr lang="fi-FI" altLang="en-US" sz="1100"/>
                <a:t>2012–</a:t>
              </a:r>
            </a:p>
          </p:txBody>
        </p:sp>
        <p:pic>
          <p:nvPicPr>
            <p:cNvPr id="65563" name="Picture 32"/>
            <p:cNvPicPr>
              <a:picLocks noChangeAspect="1" noChangeArrowheads="1"/>
            </p:cNvPicPr>
            <p:nvPr/>
          </p:nvPicPr>
          <p:blipFill>
            <a:blip r:embed="rId3"/>
            <a:srcRect/>
            <a:stretch>
              <a:fillRect/>
            </a:stretch>
          </p:blipFill>
          <p:spPr bwMode="auto">
            <a:xfrm>
              <a:off x="4918396" y="1847104"/>
              <a:ext cx="410057" cy="284762"/>
            </a:xfrm>
            <a:prstGeom prst="rect">
              <a:avLst/>
            </a:prstGeom>
            <a:noFill/>
            <a:ln w="9525">
              <a:noFill/>
              <a:miter lim="800000"/>
              <a:headEnd/>
              <a:tailEnd/>
            </a:ln>
          </p:spPr>
        </p:pic>
      </p:grpSp>
      <p:grpSp>
        <p:nvGrpSpPr>
          <p:cNvPr id="65552" name="Ryhmä 118"/>
          <p:cNvGrpSpPr>
            <a:grpSpLocks/>
          </p:cNvGrpSpPr>
          <p:nvPr/>
        </p:nvGrpSpPr>
        <p:grpSpPr bwMode="auto">
          <a:xfrm>
            <a:off x="6499225" y="3513138"/>
            <a:ext cx="898525" cy="1028700"/>
            <a:chOff x="6810639" y="4362591"/>
            <a:chExt cx="898424" cy="1027991"/>
          </a:xfrm>
        </p:grpSpPr>
        <p:sp>
          <p:nvSpPr>
            <p:cNvPr id="65560" name="Rectangle 25"/>
            <p:cNvSpPr>
              <a:spLocks noChangeArrowheads="1"/>
            </p:cNvSpPr>
            <p:nvPr/>
          </p:nvSpPr>
          <p:spPr bwMode="auto">
            <a:xfrm>
              <a:off x="6810639" y="4362591"/>
              <a:ext cx="898424" cy="774498"/>
            </a:xfrm>
            <a:prstGeom prst="rect">
              <a:avLst/>
            </a:prstGeom>
            <a:noFill/>
            <a:ln w="9525">
              <a:noFill/>
              <a:miter lim="800000"/>
              <a:headEnd/>
              <a:tailEnd/>
            </a:ln>
          </p:spPr>
          <p:txBody>
            <a:bodyPr lIns="96447" tIns="48224" rIns="96447" bIns="48224">
              <a:spAutoFit/>
            </a:bodyPr>
            <a:lstStyle/>
            <a:p>
              <a:pPr algn="ctr" defTabSz="957263" eaLnBrk="0" hangingPunct="0"/>
              <a:r>
                <a:rPr lang="fi-FI" altLang="en-US" sz="1100" b="1"/>
                <a:t>SOMALIA</a:t>
              </a:r>
              <a:endParaRPr lang="fi-FI" altLang="en-US" sz="1100"/>
            </a:p>
            <a:p>
              <a:pPr algn="ctr" defTabSz="957263" eaLnBrk="0" hangingPunct="0"/>
              <a:r>
                <a:rPr lang="fi-FI" altLang="en-US" sz="1100"/>
                <a:t>EUTM</a:t>
              </a:r>
            </a:p>
            <a:p>
              <a:pPr algn="ctr" defTabSz="957263" eaLnBrk="0" hangingPunct="0"/>
              <a:r>
                <a:rPr lang="fi-FI" altLang="en-US" sz="1100" b="1"/>
                <a:t>7</a:t>
              </a:r>
            </a:p>
            <a:p>
              <a:pPr algn="ctr" defTabSz="957263" eaLnBrk="0" hangingPunct="0"/>
              <a:r>
                <a:rPr lang="fi-FI" altLang="en-US" sz="1100"/>
                <a:t>2010–</a:t>
              </a:r>
            </a:p>
          </p:txBody>
        </p:sp>
        <p:pic>
          <p:nvPicPr>
            <p:cNvPr id="46106" name="Picture 26"/>
            <p:cNvPicPr>
              <a:picLocks noChangeAspect="1" noChangeArrowheads="1"/>
            </p:cNvPicPr>
            <p:nvPr/>
          </p:nvPicPr>
          <p:blipFill>
            <a:blip r:embed="rId4"/>
            <a:srcRect/>
            <a:stretch>
              <a:fillRect/>
            </a:stretch>
          </p:blipFill>
          <p:spPr bwMode="auto">
            <a:xfrm>
              <a:off x="7064610" y="5136757"/>
              <a:ext cx="407942" cy="253825"/>
            </a:xfrm>
            <a:prstGeom prst="rect">
              <a:avLst/>
            </a:prstGeom>
            <a:noFill/>
            <a:ln>
              <a:noFill/>
            </a:ln>
            <a:effectLst>
              <a:outerShdw dist="28398" dir="6993903" algn="ctr" rotWithShape="0">
                <a:schemeClr val="bg2">
                  <a:alpha val="50000"/>
                </a:schemeClr>
              </a:outerShdw>
            </a:effectLst>
            <a:extLst/>
          </p:spPr>
        </p:pic>
      </p:grpSp>
      <p:grpSp>
        <p:nvGrpSpPr>
          <p:cNvPr id="65553" name="Ryhmä 114"/>
          <p:cNvGrpSpPr>
            <a:grpSpLocks/>
          </p:cNvGrpSpPr>
          <p:nvPr/>
        </p:nvGrpSpPr>
        <p:grpSpPr bwMode="auto">
          <a:xfrm>
            <a:off x="200025" y="1695450"/>
            <a:ext cx="898525" cy="1057275"/>
            <a:chOff x="221212" y="2030797"/>
            <a:chExt cx="898423" cy="1056467"/>
          </a:xfrm>
        </p:grpSpPr>
        <p:sp>
          <p:nvSpPr>
            <p:cNvPr id="65558" name="Rectangle 34"/>
            <p:cNvSpPr>
              <a:spLocks noChangeArrowheads="1"/>
            </p:cNvSpPr>
            <p:nvPr/>
          </p:nvSpPr>
          <p:spPr bwMode="auto">
            <a:xfrm>
              <a:off x="221212" y="2030797"/>
              <a:ext cx="898423" cy="774498"/>
            </a:xfrm>
            <a:prstGeom prst="rect">
              <a:avLst/>
            </a:prstGeom>
            <a:noFill/>
            <a:ln w="9525">
              <a:noFill/>
              <a:miter lim="800000"/>
              <a:headEnd/>
              <a:tailEnd/>
            </a:ln>
          </p:spPr>
          <p:txBody>
            <a:bodyPr lIns="96447" tIns="48224" rIns="96447" bIns="48224">
              <a:spAutoFit/>
            </a:bodyPr>
            <a:lstStyle/>
            <a:p>
              <a:pPr algn="ctr" defTabSz="957263" eaLnBrk="0" hangingPunct="0"/>
              <a:r>
                <a:rPr lang="fi-FI" altLang="en-US" sz="1100" b="1"/>
                <a:t>MALI</a:t>
              </a:r>
              <a:endParaRPr lang="fi-FI" altLang="en-US" sz="1100"/>
            </a:p>
            <a:p>
              <a:pPr algn="ctr" defTabSz="957263" eaLnBrk="0" hangingPunct="0"/>
              <a:r>
                <a:rPr lang="fi-FI" altLang="en-US" sz="1100"/>
                <a:t>EUTM</a:t>
              </a:r>
            </a:p>
            <a:p>
              <a:pPr algn="ctr" defTabSz="957263" eaLnBrk="0" hangingPunct="0"/>
              <a:r>
                <a:rPr lang="fi-FI" altLang="en-US" sz="1100" b="1"/>
                <a:t>10</a:t>
              </a:r>
            </a:p>
            <a:p>
              <a:pPr algn="ctr" defTabSz="957263" eaLnBrk="0" hangingPunct="0"/>
              <a:r>
                <a:rPr lang="fi-FI" altLang="en-US" sz="1100"/>
                <a:t>2013–</a:t>
              </a:r>
            </a:p>
          </p:txBody>
        </p:sp>
        <p:pic>
          <p:nvPicPr>
            <p:cNvPr id="46104" name="Picture 35"/>
            <p:cNvPicPr>
              <a:picLocks noChangeAspect="1" noChangeArrowheads="1"/>
            </p:cNvPicPr>
            <p:nvPr/>
          </p:nvPicPr>
          <p:blipFill>
            <a:blip r:embed="rId4"/>
            <a:srcRect/>
            <a:stretch>
              <a:fillRect/>
            </a:stretch>
          </p:blipFill>
          <p:spPr bwMode="auto">
            <a:xfrm>
              <a:off x="441850" y="2803319"/>
              <a:ext cx="457148" cy="283945"/>
            </a:xfrm>
            <a:prstGeom prst="rect">
              <a:avLst/>
            </a:prstGeom>
            <a:noFill/>
            <a:ln>
              <a:noFill/>
            </a:ln>
            <a:effectLst>
              <a:outerShdw dist="28398" dir="6993903" algn="ctr" rotWithShape="0">
                <a:schemeClr val="bg2">
                  <a:alpha val="50000"/>
                </a:schemeClr>
              </a:outerShdw>
            </a:effectLst>
            <a:extLst/>
          </p:spPr>
        </p:pic>
      </p:grpSp>
      <p:sp>
        <p:nvSpPr>
          <p:cNvPr id="65554" name="Line 38"/>
          <p:cNvSpPr>
            <a:spLocks noChangeShapeType="1"/>
          </p:cNvSpPr>
          <p:nvPr/>
        </p:nvSpPr>
        <p:spPr bwMode="auto">
          <a:xfrm flipV="1">
            <a:off x="4908550" y="3433763"/>
            <a:ext cx="3070225" cy="101600"/>
          </a:xfrm>
          <a:prstGeom prst="line">
            <a:avLst/>
          </a:prstGeom>
          <a:noFill/>
          <a:ln w="22225">
            <a:solidFill>
              <a:schemeClr val="accent1"/>
            </a:solidFill>
            <a:round/>
            <a:headEnd type="oval" w="sm" len="sm"/>
            <a:tailEnd type="none" w="sm" len="sm"/>
          </a:ln>
        </p:spPr>
        <p:txBody>
          <a:bodyPr wrap="none" anchor="ctr"/>
          <a:lstStyle/>
          <a:p>
            <a:endParaRPr lang="fi-FI"/>
          </a:p>
        </p:txBody>
      </p:sp>
      <p:grpSp>
        <p:nvGrpSpPr>
          <p:cNvPr id="65555" name="Ryhmä 115"/>
          <p:cNvGrpSpPr>
            <a:grpSpLocks/>
          </p:cNvGrpSpPr>
          <p:nvPr/>
        </p:nvGrpSpPr>
        <p:grpSpPr bwMode="auto">
          <a:xfrm>
            <a:off x="7493000" y="2540000"/>
            <a:ext cx="1541463" cy="1027113"/>
            <a:chOff x="6995734" y="3324635"/>
            <a:chExt cx="1541986" cy="1026758"/>
          </a:xfrm>
        </p:grpSpPr>
        <p:sp>
          <p:nvSpPr>
            <p:cNvPr id="65556" name="Rectangle 37"/>
            <p:cNvSpPr>
              <a:spLocks noChangeArrowheads="1"/>
            </p:cNvSpPr>
            <p:nvPr/>
          </p:nvSpPr>
          <p:spPr bwMode="auto">
            <a:xfrm>
              <a:off x="6995734" y="3324635"/>
              <a:ext cx="1541986" cy="774498"/>
            </a:xfrm>
            <a:prstGeom prst="rect">
              <a:avLst/>
            </a:prstGeom>
            <a:noFill/>
            <a:ln w="9525">
              <a:noFill/>
              <a:miter lim="800000"/>
              <a:headEnd/>
              <a:tailEnd/>
            </a:ln>
          </p:spPr>
          <p:txBody>
            <a:bodyPr lIns="96447" tIns="48224" rIns="96447" bIns="48224">
              <a:spAutoFit/>
            </a:bodyPr>
            <a:lstStyle/>
            <a:p>
              <a:pPr algn="ctr" defTabSz="957263" eaLnBrk="0" hangingPunct="0"/>
              <a:r>
                <a:rPr lang="fi-FI" altLang="en-US" sz="1100" b="1"/>
                <a:t>SOMALIA</a:t>
              </a:r>
              <a:endParaRPr lang="fi-FI" altLang="en-US" sz="1100"/>
            </a:p>
            <a:p>
              <a:pPr algn="ctr" defTabSz="957263" eaLnBrk="0" hangingPunct="0"/>
              <a:r>
                <a:rPr lang="fi-FI" altLang="en-US" sz="1100"/>
                <a:t>ATALANTA</a:t>
              </a:r>
            </a:p>
            <a:p>
              <a:pPr algn="ctr" defTabSz="957263" eaLnBrk="0" hangingPunct="0"/>
              <a:r>
                <a:rPr lang="fi-FI" altLang="en-US" sz="1100" b="1"/>
                <a:t>5</a:t>
              </a:r>
            </a:p>
            <a:p>
              <a:pPr algn="ctr" defTabSz="957263" eaLnBrk="0" hangingPunct="0"/>
              <a:r>
                <a:rPr lang="fi-FI" altLang="en-US" sz="1100"/>
                <a:t>2008–</a:t>
              </a:r>
            </a:p>
          </p:txBody>
        </p:sp>
        <p:pic>
          <p:nvPicPr>
            <p:cNvPr id="46102" name="Picture 36"/>
            <p:cNvPicPr>
              <a:picLocks noChangeAspect="1" noChangeArrowheads="1"/>
            </p:cNvPicPr>
            <p:nvPr/>
          </p:nvPicPr>
          <p:blipFill>
            <a:blip r:embed="rId4"/>
            <a:srcRect/>
            <a:stretch>
              <a:fillRect/>
            </a:stretch>
          </p:blipFill>
          <p:spPr bwMode="auto">
            <a:xfrm>
              <a:off x="7562664" y="4097481"/>
              <a:ext cx="408125" cy="253912"/>
            </a:xfrm>
            <a:prstGeom prst="rect">
              <a:avLst/>
            </a:prstGeom>
            <a:noFill/>
            <a:ln>
              <a:noFill/>
            </a:ln>
            <a:effectLst>
              <a:outerShdw dist="35921" dir="2700000" algn="ctr" rotWithShape="0">
                <a:schemeClr val="bg2"/>
              </a:outerShdw>
            </a:effectLs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3"/>
          <p:cNvSpPr>
            <a:spLocks noGrp="1"/>
          </p:cNvSpPr>
          <p:nvPr>
            <p:ph type="title"/>
          </p:nvPr>
        </p:nvSpPr>
        <p:spPr/>
        <p:txBody>
          <a:bodyPr/>
          <a:lstStyle/>
          <a:p>
            <a:pPr eaLnBrk="1" hangingPunct="1"/>
            <a:r>
              <a:rPr lang="fi-FI" altLang="fi-FI" sz="2400" dirty="0" err="1" smtClean="0"/>
              <a:t>History</a:t>
            </a:r>
            <a:endParaRPr lang="fi-FI" altLang="fi-FI" sz="2400" smtClean="0"/>
          </a:p>
        </p:txBody>
      </p:sp>
      <p:sp>
        <p:nvSpPr>
          <p:cNvPr id="10242" name="Content Placeholder 3"/>
          <p:cNvSpPr>
            <a:spLocks noGrp="1"/>
          </p:cNvSpPr>
          <p:nvPr>
            <p:ph idx="1"/>
          </p:nvPr>
        </p:nvSpPr>
        <p:spPr>
          <a:xfrm>
            <a:off x="1208088" y="922337"/>
            <a:ext cx="5195887" cy="3394075"/>
          </a:xfrm>
        </p:spPr>
        <p:txBody>
          <a:bodyPr/>
          <a:lstStyle/>
          <a:p>
            <a:pPr>
              <a:lnSpc>
                <a:spcPct val="150000"/>
              </a:lnSpc>
              <a:buFont typeface="Arial" charset="0"/>
              <a:buNone/>
            </a:pPr>
            <a:r>
              <a:rPr lang="en-US" altLang="fi-FI" sz="1600" dirty="0" smtClean="0">
                <a:solidFill>
                  <a:srgbClr val="000000"/>
                </a:solidFill>
                <a:cs typeface="Times New Roman" pitchFamily="18" charset="0"/>
                <a:sym typeface="Wingdings" pitchFamily="2" charset="2"/>
              </a:rPr>
              <a:t>1969	First Peacekeeping Training Centre</a:t>
            </a:r>
          </a:p>
          <a:p>
            <a:pPr>
              <a:lnSpc>
                <a:spcPct val="150000"/>
              </a:lnSpc>
              <a:buNone/>
            </a:pPr>
            <a:r>
              <a:rPr lang="en-US" altLang="fi-FI" sz="1600" dirty="0" smtClean="0">
                <a:solidFill>
                  <a:srgbClr val="000000"/>
                </a:solidFill>
                <a:cs typeface="Times New Roman" pitchFamily="18" charset="0"/>
                <a:sym typeface="Wingdings" pitchFamily="2" charset="2"/>
              </a:rPr>
              <a:t>2001	Reorganized as </a:t>
            </a:r>
            <a:r>
              <a:rPr lang="en-US" altLang="fi-FI" sz="1600" dirty="0" err="1">
                <a:solidFill>
                  <a:srgbClr val="000000"/>
                </a:solidFill>
                <a:cs typeface="Times New Roman" pitchFamily="18" charset="0"/>
                <a:sym typeface="Wingdings" pitchFamily="2" charset="2"/>
              </a:rPr>
              <a:t>PfP</a:t>
            </a:r>
            <a:r>
              <a:rPr lang="en-US" altLang="fi-FI" sz="1600" dirty="0">
                <a:solidFill>
                  <a:srgbClr val="000000"/>
                </a:solidFill>
                <a:cs typeface="Times New Roman" pitchFamily="18" charset="0"/>
                <a:sym typeface="Wingdings" pitchFamily="2" charset="2"/>
              </a:rPr>
              <a:t>- Training Centre </a:t>
            </a:r>
            <a:endParaRPr lang="en-US" altLang="fi-FI" sz="1600" dirty="0" smtClean="0">
              <a:solidFill>
                <a:srgbClr val="000000"/>
              </a:solidFill>
              <a:cs typeface="Times New Roman" pitchFamily="18" charset="0"/>
              <a:sym typeface="Wingdings" pitchFamily="2" charset="2"/>
            </a:endParaRPr>
          </a:p>
          <a:p>
            <a:pPr>
              <a:lnSpc>
                <a:spcPct val="150000"/>
              </a:lnSpc>
              <a:buFont typeface="Arial" charset="0"/>
              <a:buNone/>
            </a:pPr>
            <a:r>
              <a:rPr lang="en-US" altLang="fi-FI" sz="1600" dirty="0" smtClean="0">
                <a:solidFill>
                  <a:srgbClr val="000000"/>
                </a:solidFill>
                <a:cs typeface="Times New Roman" pitchFamily="18" charset="0"/>
                <a:sym typeface="Wingdings" pitchFamily="2" charset="2"/>
              </a:rPr>
              <a:t>2008	Relocated to </a:t>
            </a:r>
            <a:r>
              <a:rPr lang="en-US" altLang="fi-FI" sz="1600" dirty="0" err="1" smtClean="0">
                <a:solidFill>
                  <a:srgbClr val="000000"/>
                </a:solidFill>
                <a:cs typeface="Times New Roman" pitchFamily="18" charset="0"/>
                <a:sym typeface="Wingdings" pitchFamily="2" charset="2"/>
              </a:rPr>
              <a:t>Tuusula</a:t>
            </a:r>
            <a:endParaRPr lang="en-US" altLang="fi-FI" sz="1600" dirty="0" smtClean="0">
              <a:solidFill>
                <a:srgbClr val="000000"/>
              </a:solidFill>
              <a:cs typeface="Times New Roman" pitchFamily="18" charset="0"/>
              <a:sym typeface="Wingdings" pitchFamily="2" charset="2"/>
            </a:endParaRPr>
          </a:p>
          <a:p>
            <a:pPr>
              <a:lnSpc>
                <a:spcPct val="150000"/>
              </a:lnSpc>
              <a:buFont typeface="Arial" charset="0"/>
              <a:buNone/>
            </a:pPr>
            <a:r>
              <a:rPr lang="en-US" altLang="fi-FI" sz="1600" dirty="0" smtClean="0">
                <a:solidFill>
                  <a:srgbClr val="000000"/>
                </a:solidFill>
                <a:cs typeface="Times New Roman" pitchFamily="18" charset="0"/>
                <a:sym typeface="Wingdings" pitchFamily="2" charset="2"/>
              </a:rPr>
              <a:t>2015	MC2PS (Military Contribution to Peace 	Support) Department Head (DH) Status (?)</a:t>
            </a:r>
          </a:p>
          <a:p>
            <a:pPr>
              <a:lnSpc>
                <a:spcPct val="150000"/>
              </a:lnSpc>
              <a:buFont typeface="Arial" charset="0"/>
              <a:buNone/>
            </a:pPr>
            <a:r>
              <a:rPr lang="en-US" altLang="fi-FI" sz="1600" dirty="0" smtClean="0">
                <a:solidFill>
                  <a:srgbClr val="000000"/>
                </a:solidFill>
                <a:cs typeface="Times New Roman" pitchFamily="18" charset="0"/>
                <a:sym typeface="Wingdings" pitchFamily="2" charset="2"/>
              </a:rPr>
              <a:t>2015 	Integration with National Defense University</a:t>
            </a:r>
          </a:p>
          <a:p>
            <a:pPr>
              <a:lnSpc>
                <a:spcPct val="150000"/>
              </a:lnSpc>
              <a:buFont typeface="Arial" charset="0"/>
              <a:buNone/>
            </a:pPr>
            <a:endParaRPr lang="en-US" altLang="fi-FI" sz="1600" dirty="0" smtClean="0">
              <a:solidFill>
                <a:srgbClr val="000000"/>
              </a:solidFill>
              <a:cs typeface="Times New Roman" pitchFamily="18" charset="0"/>
              <a:sym typeface="Wingdings" pitchFamily="2" charset="2"/>
            </a:endParaRPr>
          </a:p>
        </p:txBody>
      </p:sp>
      <p:sp>
        <p:nvSpPr>
          <p:cNvPr id="14"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10244" name="Slide Number Placeholder 4"/>
          <p:cNvSpPr>
            <a:spLocks noGrp="1"/>
          </p:cNvSpPr>
          <p:nvPr>
            <p:ph type="sldNum" sz="quarter" idx="11"/>
          </p:nvPr>
        </p:nvSpPr>
        <p:spPr bwMode="auto">
          <a:noFill/>
          <a:ln>
            <a:miter lim="800000"/>
            <a:headEnd/>
            <a:tailEnd/>
          </a:ln>
        </p:spPr>
        <p:txBody>
          <a:bodyPr/>
          <a:lstStyle/>
          <a:p>
            <a:fld id="{B004C302-1D0F-49A6-AEA0-B450D29257ED}" type="slidenum">
              <a:rPr lang="fi-FI" altLang="fi-FI" smtClean="0">
                <a:latin typeface="Arial" charset="0"/>
                <a:cs typeface="Arial" charset="0"/>
              </a:rPr>
              <a:pPr/>
              <a:t>2</a:t>
            </a:fld>
            <a:endParaRPr lang="fi-FI" altLang="fi-FI" smtClean="0">
              <a:latin typeface="Arial" charset="0"/>
              <a:cs typeface="Arial" charset="0"/>
            </a:endParaRPr>
          </a:p>
        </p:txBody>
      </p:sp>
      <p:pic>
        <p:nvPicPr>
          <p:cNvPr id="4" name="Picture 8" descr="Kuva 1 1970"/>
          <p:cNvPicPr>
            <a:picLocks noChangeAspect="1" noChangeArrowheads="1"/>
          </p:cNvPicPr>
          <p:nvPr/>
        </p:nvPicPr>
        <p:blipFill>
          <a:blip r:embed="rId3" cstate="print">
            <a:extLst/>
          </a:blip>
          <a:srcRect/>
          <a:stretch>
            <a:fillRect/>
          </a:stretch>
        </p:blipFill>
        <p:spPr bwMode="auto">
          <a:xfrm>
            <a:off x="6248081" y="369221"/>
            <a:ext cx="2427607" cy="1528197"/>
          </a:xfrm>
          <a:prstGeom prst="rect">
            <a:avLst/>
          </a:prstGeom>
          <a:solidFill>
            <a:srgbClr val="0033CC"/>
          </a:solidFill>
          <a:ln w="44450">
            <a:solidFill>
              <a:srgbClr val="0033CC"/>
            </a:solidFill>
            <a:miter lim="800000"/>
            <a:headEnd/>
            <a:tailEnd/>
          </a:ln>
          <a:effectLst>
            <a:softEdge rad="127000"/>
          </a:effectLst>
        </p:spPr>
      </p:pic>
      <p:pic>
        <p:nvPicPr>
          <p:cNvPr id="10246" name="Picture 1"/>
          <p:cNvPicPr>
            <a:picLocks noChangeAspect="1" noChangeArrowheads="1"/>
          </p:cNvPicPr>
          <p:nvPr/>
        </p:nvPicPr>
        <p:blipFill>
          <a:blip r:embed="rId4"/>
          <a:srcRect/>
          <a:stretch>
            <a:fillRect/>
          </a:stretch>
        </p:blipFill>
        <p:spPr bwMode="auto">
          <a:xfrm>
            <a:off x="6454775" y="2089150"/>
            <a:ext cx="2012950" cy="1346200"/>
          </a:xfrm>
          <a:prstGeom prst="rect">
            <a:avLst/>
          </a:prstGeom>
          <a:noFill/>
          <a:ln w="9525">
            <a:noFill/>
            <a:miter lim="800000"/>
            <a:headEnd/>
            <a:tailEnd/>
          </a:ln>
        </p:spPr>
      </p:pic>
      <p:pic>
        <p:nvPicPr>
          <p:cNvPr id="10247" name="Picture 2"/>
          <p:cNvPicPr>
            <a:picLocks noChangeAspect="1" noChangeArrowheads="1"/>
          </p:cNvPicPr>
          <p:nvPr/>
        </p:nvPicPr>
        <p:blipFill>
          <a:blip r:embed="rId5"/>
          <a:srcRect/>
          <a:stretch>
            <a:fillRect/>
          </a:stretch>
        </p:blipFill>
        <p:spPr bwMode="auto">
          <a:xfrm>
            <a:off x="4521200" y="3597275"/>
            <a:ext cx="2428875" cy="1090613"/>
          </a:xfrm>
          <a:prstGeom prst="rect">
            <a:avLst/>
          </a:prstGeom>
          <a:noFill/>
          <a:ln w="9525">
            <a:noFill/>
            <a:miter lim="800000"/>
            <a:headEnd/>
            <a:tailEnd/>
          </a:ln>
        </p:spPr>
      </p:pic>
      <p:pic>
        <p:nvPicPr>
          <p:cNvPr id="10248" name="Kuva 6"/>
          <p:cNvPicPr>
            <a:picLocks noChangeAspect="1"/>
          </p:cNvPicPr>
          <p:nvPr/>
        </p:nvPicPr>
        <p:blipFill>
          <a:blip r:embed="rId6"/>
          <a:srcRect/>
          <a:stretch>
            <a:fillRect/>
          </a:stretch>
        </p:blipFill>
        <p:spPr bwMode="auto">
          <a:xfrm>
            <a:off x="1981200" y="3560763"/>
            <a:ext cx="2051050" cy="1397000"/>
          </a:xfrm>
          <a:prstGeom prst="rect">
            <a:avLst/>
          </a:prstGeom>
          <a:noFill/>
          <a:ln w="9525">
            <a:noFill/>
            <a:miter lim="800000"/>
            <a:headEnd/>
            <a:tailEnd/>
          </a:ln>
        </p:spPr>
      </p:pic>
      <p:pic>
        <p:nvPicPr>
          <p:cNvPr id="10249" name="Picture 13" descr="United_Nations_SIN"/>
          <p:cNvPicPr>
            <a:picLocks noChangeAspect="1" noChangeArrowheads="1"/>
          </p:cNvPicPr>
          <p:nvPr/>
        </p:nvPicPr>
        <p:blipFill>
          <a:blip r:embed="rId7">
            <a:clrChange>
              <a:clrFrom>
                <a:srgbClr val="FDFDFD"/>
              </a:clrFrom>
              <a:clrTo>
                <a:srgbClr val="FDFDFD">
                  <a:alpha val="0"/>
                </a:srgbClr>
              </a:clrTo>
            </a:clrChange>
          </a:blip>
          <a:srcRect/>
          <a:stretch>
            <a:fillRect/>
          </a:stretch>
        </p:blipFill>
        <p:spPr bwMode="auto">
          <a:xfrm>
            <a:off x="427038" y="1200150"/>
            <a:ext cx="647700" cy="544513"/>
          </a:xfrm>
          <a:prstGeom prst="rect">
            <a:avLst/>
          </a:prstGeom>
          <a:noFill/>
          <a:ln w="9525">
            <a:noFill/>
            <a:miter lim="800000"/>
            <a:headEnd/>
            <a:tailEnd/>
          </a:ln>
        </p:spPr>
      </p:pic>
      <p:pic>
        <p:nvPicPr>
          <p:cNvPr id="10250" name="Kuva 13"/>
          <p:cNvPicPr>
            <a:picLocks noChangeAspect="1"/>
          </p:cNvPicPr>
          <p:nvPr/>
        </p:nvPicPr>
        <p:blipFill>
          <a:blip r:embed="rId8"/>
          <a:srcRect/>
          <a:stretch>
            <a:fillRect/>
          </a:stretch>
        </p:blipFill>
        <p:spPr bwMode="auto">
          <a:xfrm>
            <a:off x="319088" y="3405188"/>
            <a:ext cx="889000" cy="1038225"/>
          </a:xfrm>
          <a:prstGeom prst="rect">
            <a:avLst/>
          </a:prstGeom>
          <a:noFill/>
          <a:ln w="9525">
            <a:noFill/>
            <a:miter lim="800000"/>
            <a:headEnd/>
            <a:tailEnd/>
          </a:ln>
        </p:spPr>
      </p:pic>
      <p:pic>
        <p:nvPicPr>
          <p:cNvPr id="10251" name="Kuva 14"/>
          <p:cNvPicPr>
            <a:picLocks noChangeAspect="1"/>
          </p:cNvPicPr>
          <p:nvPr/>
        </p:nvPicPr>
        <p:blipFill>
          <a:blip r:embed="rId9"/>
          <a:srcRect/>
          <a:stretch>
            <a:fillRect/>
          </a:stretch>
        </p:blipFill>
        <p:spPr bwMode="auto">
          <a:xfrm>
            <a:off x="403225" y="1841500"/>
            <a:ext cx="711200" cy="711200"/>
          </a:xfrm>
          <a:prstGeom prst="rect">
            <a:avLst/>
          </a:prstGeom>
          <a:noFill/>
          <a:ln w="9525">
            <a:noFill/>
            <a:miter lim="800000"/>
            <a:headEnd/>
            <a:tailEnd/>
          </a:ln>
        </p:spPr>
      </p:pic>
      <p:pic>
        <p:nvPicPr>
          <p:cNvPr id="10252" name="Kuva 2"/>
          <p:cNvPicPr>
            <a:picLocks noChangeAspect="1"/>
          </p:cNvPicPr>
          <p:nvPr/>
        </p:nvPicPr>
        <p:blipFill>
          <a:blip r:embed="rId10"/>
          <a:srcRect/>
          <a:stretch>
            <a:fillRect/>
          </a:stretch>
        </p:blipFill>
        <p:spPr bwMode="auto">
          <a:xfrm>
            <a:off x="371475" y="2619375"/>
            <a:ext cx="774700" cy="7731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Otsikko 3"/>
          <p:cNvSpPr>
            <a:spLocks noGrp="1"/>
          </p:cNvSpPr>
          <p:nvPr>
            <p:ph type="title"/>
          </p:nvPr>
        </p:nvSpPr>
        <p:spPr/>
        <p:txBody>
          <a:bodyPr/>
          <a:lstStyle/>
          <a:p>
            <a:r>
              <a:rPr lang="fi-FI" altLang="fi-FI" smtClean="0"/>
              <a:t>Facts and Figures</a:t>
            </a:r>
          </a:p>
        </p:txBody>
      </p:sp>
      <p:sp>
        <p:nvSpPr>
          <p:cNvPr id="51202" name="Sisällön paikkamerkki 4"/>
          <p:cNvSpPr>
            <a:spLocks noGrp="1"/>
          </p:cNvSpPr>
          <p:nvPr>
            <p:ph idx="1"/>
          </p:nvPr>
        </p:nvSpPr>
        <p:spPr>
          <a:xfrm>
            <a:off x="1258888" y="1200150"/>
            <a:ext cx="5824537" cy="3394075"/>
          </a:xfrm>
        </p:spPr>
        <p:txBody>
          <a:bodyPr/>
          <a:lstStyle/>
          <a:p>
            <a:pPr marL="0" indent="0">
              <a:buFont typeface="Arial" charset="0"/>
              <a:buNone/>
            </a:pPr>
            <a:r>
              <a:rPr lang="en-US" altLang="fi-FI" sz="2000" b="1" smtClean="0"/>
              <a:t>Every year FINCENT</a:t>
            </a:r>
          </a:p>
          <a:p>
            <a:pPr lvl="1">
              <a:lnSpc>
                <a:spcPct val="100000"/>
              </a:lnSpc>
            </a:pPr>
            <a:r>
              <a:rPr lang="en-US" altLang="fi-FI" sz="1800" smtClean="0"/>
              <a:t>educates 700–800 students</a:t>
            </a:r>
          </a:p>
          <a:p>
            <a:pPr lvl="1">
              <a:lnSpc>
                <a:spcPct val="100000"/>
              </a:lnSpc>
            </a:pPr>
            <a:r>
              <a:rPr lang="en-US" altLang="fi-FI" sz="1800" smtClean="0"/>
              <a:t>conducts 30–40 international courses and events</a:t>
            </a:r>
          </a:p>
          <a:p>
            <a:pPr lvl="1">
              <a:lnSpc>
                <a:spcPct val="100000"/>
              </a:lnSpc>
            </a:pPr>
            <a:r>
              <a:rPr lang="en-US" altLang="fi-FI" sz="1800" smtClean="0"/>
              <a:t>educates 120–150 students abroad</a:t>
            </a:r>
          </a:p>
          <a:p>
            <a:pPr lvl="1">
              <a:lnSpc>
                <a:spcPct val="100000"/>
              </a:lnSpc>
            </a:pPr>
            <a:r>
              <a:rPr lang="en-US" altLang="fi-FI" sz="1800" smtClean="0"/>
              <a:t>conducts courses abroad </a:t>
            </a:r>
          </a:p>
          <a:p>
            <a:pPr lvl="2"/>
            <a:r>
              <a:rPr lang="en-US" altLang="fi-FI" sz="1600" smtClean="0"/>
              <a:t>Mobile Education and Training Teams (METT)</a:t>
            </a:r>
          </a:p>
          <a:p>
            <a:pPr lvl="1">
              <a:lnSpc>
                <a:spcPct val="100000"/>
              </a:lnSpc>
            </a:pPr>
            <a:r>
              <a:rPr lang="en-US" altLang="fi-FI" sz="1800" smtClean="0"/>
              <a:t>provides 60–70 instructors for NORDEFCO and PTEC purposes.</a:t>
            </a:r>
          </a:p>
        </p:txBody>
      </p:sp>
      <p:sp>
        <p:nvSpPr>
          <p:cNvPr id="6"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51204" name="Dian numeron paikkamerkki 2"/>
          <p:cNvSpPr>
            <a:spLocks noGrp="1"/>
          </p:cNvSpPr>
          <p:nvPr>
            <p:ph type="sldNum" sz="quarter" idx="11"/>
          </p:nvPr>
        </p:nvSpPr>
        <p:spPr bwMode="auto">
          <a:noFill/>
          <a:ln>
            <a:miter lim="800000"/>
            <a:headEnd/>
            <a:tailEnd/>
          </a:ln>
        </p:spPr>
        <p:txBody>
          <a:bodyPr/>
          <a:lstStyle/>
          <a:p>
            <a:fld id="{E80D20FB-0B5B-432B-B793-24B53998787B}" type="slidenum">
              <a:rPr lang="fi-FI" altLang="fi-FI" smtClean="0">
                <a:latin typeface="Arial" charset="0"/>
                <a:cs typeface="Arial" charset="0"/>
              </a:rPr>
              <a:pPr/>
              <a:t>29</a:t>
            </a:fld>
            <a:endParaRPr lang="fi-FI" altLang="fi-FI" smtClean="0">
              <a:latin typeface="Arial" charset="0"/>
              <a:cs typeface="Arial" charset="0"/>
            </a:endParaRPr>
          </a:p>
        </p:txBody>
      </p:sp>
    </p:spTree>
    <p:extLst>
      <p:ext uri="{BB962C8B-B14F-4D97-AF65-F5344CB8AC3E}">
        <p14:creationId xmlns:p14="http://schemas.microsoft.com/office/powerpoint/2010/main" val="30130366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5" name="Otsikko 1"/>
          <p:cNvSpPr txBox="1">
            <a:spLocks/>
          </p:cNvSpPr>
          <p:nvPr/>
        </p:nvSpPr>
        <p:spPr bwMode="auto">
          <a:xfrm>
            <a:off x="1258888" y="885825"/>
            <a:ext cx="7283450" cy="568325"/>
          </a:xfrm>
          <a:prstGeom prst="rect">
            <a:avLst/>
          </a:prstGeom>
          <a:noFill/>
          <a:ln w="9525">
            <a:noFill/>
            <a:miter lim="800000"/>
            <a:headEnd/>
            <a:tailEnd/>
          </a:ln>
        </p:spPr>
        <p:txBody>
          <a:bodyPr lIns="144000"/>
          <a:lstStyle/>
          <a:p>
            <a:pPr eaLnBrk="0" hangingPunct="0"/>
            <a:r>
              <a:rPr lang="fi-FI" altLang="fi-FI" sz="1600" b="1">
                <a:solidFill>
                  <a:schemeClr val="accent1"/>
                </a:solidFill>
              </a:rPr>
              <a:t>Governance structure – Responsibilities – Development methodology</a:t>
            </a:r>
          </a:p>
        </p:txBody>
      </p:sp>
      <p:sp>
        <p:nvSpPr>
          <p:cNvPr id="67586" name="Otsikko 1"/>
          <p:cNvSpPr txBox="1">
            <a:spLocks/>
          </p:cNvSpPr>
          <p:nvPr/>
        </p:nvSpPr>
        <p:spPr bwMode="auto">
          <a:xfrm>
            <a:off x="1258888" y="204788"/>
            <a:ext cx="7283450" cy="857250"/>
          </a:xfrm>
          <a:prstGeom prst="rect">
            <a:avLst/>
          </a:prstGeom>
          <a:noFill/>
          <a:ln w="9525">
            <a:noFill/>
            <a:miter lim="800000"/>
            <a:headEnd/>
            <a:tailEnd/>
          </a:ln>
        </p:spPr>
        <p:txBody>
          <a:bodyPr lIns="144000" anchor="ctr"/>
          <a:lstStyle/>
          <a:p>
            <a:pPr eaLnBrk="0" hangingPunct="0"/>
            <a:r>
              <a:rPr lang="fi-FI" altLang="fi-FI" sz="2500" b="1">
                <a:solidFill>
                  <a:schemeClr val="accent1"/>
                </a:solidFill>
              </a:rPr>
              <a:t>Global Programming</a:t>
            </a:r>
          </a:p>
        </p:txBody>
      </p:sp>
      <p:sp>
        <p:nvSpPr>
          <p:cNvPr id="26"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67588" name="Dian numeron paikkamerkki 2"/>
          <p:cNvSpPr>
            <a:spLocks noGrp="1"/>
          </p:cNvSpPr>
          <p:nvPr>
            <p:ph type="sldNum" sz="quarter" idx="11"/>
          </p:nvPr>
        </p:nvSpPr>
        <p:spPr bwMode="auto">
          <a:noFill/>
          <a:ln>
            <a:miter lim="800000"/>
            <a:headEnd/>
            <a:tailEnd/>
          </a:ln>
        </p:spPr>
        <p:txBody>
          <a:bodyPr/>
          <a:lstStyle/>
          <a:p>
            <a:fld id="{A73AAFE0-C7D1-4BCF-8A55-A6A47DB1774B}" type="slidenum">
              <a:rPr lang="fi-FI" altLang="fi-FI" smtClean="0">
                <a:latin typeface="Arial" charset="0"/>
                <a:cs typeface="Arial" charset="0"/>
              </a:rPr>
              <a:pPr/>
              <a:t>30</a:t>
            </a:fld>
            <a:endParaRPr lang="fi-FI" altLang="fi-FI" smtClean="0">
              <a:latin typeface="Arial" charset="0"/>
              <a:cs typeface="Arial" charset="0"/>
            </a:endParaRPr>
          </a:p>
        </p:txBody>
      </p:sp>
      <p:grpSp>
        <p:nvGrpSpPr>
          <p:cNvPr id="67589" name="Ryhmä 48143"/>
          <p:cNvGrpSpPr>
            <a:grpSpLocks/>
          </p:cNvGrpSpPr>
          <p:nvPr/>
        </p:nvGrpSpPr>
        <p:grpSpPr bwMode="auto">
          <a:xfrm>
            <a:off x="1223963" y="1433513"/>
            <a:ext cx="7085012" cy="3071812"/>
            <a:chOff x="1223964" y="1433182"/>
            <a:chExt cx="7085730" cy="3071929"/>
          </a:xfrm>
        </p:grpSpPr>
        <p:sp>
          <p:nvSpPr>
            <p:cNvPr id="8" name="Rectangle 29"/>
            <p:cNvSpPr>
              <a:spLocks noChangeArrowheads="1"/>
            </p:cNvSpPr>
            <p:nvPr/>
          </p:nvSpPr>
          <p:spPr bwMode="auto">
            <a:xfrm>
              <a:off x="6693455" y="2158697"/>
              <a:ext cx="1392379" cy="2111455"/>
            </a:xfrm>
            <a:prstGeom prst="rect">
              <a:avLst/>
            </a:prstGeom>
            <a:solidFill>
              <a:schemeClr val="accent1"/>
            </a:solidFill>
            <a:ln>
              <a:noFill/>
            </a:ln>
          </p:spPr>
          <p:txBody>
            <a:bodyPr lIns="252000" anchor="ctr"/>
            <a:lstStyle/>
            <a:p>
              <a:pPr eaLnBrk="0" hangingPunct="0">
                <a:defRPr/>
              </a:pPr>
              <a:r>
                <a:rPr lang="fi-FI" sz="1400" b="1" dirty="0" err="1">
                  <a:solidFill>
                    <a:srgbClr val="FFFFFF"/>
                  </a:solidFill>
                  <a:latin typeface="Arial"/>
                  <a:cs typeface="Arial" panose="020B0604020202020204" pitchFamily="34" charset="0"/>
                </a:rPr>
                <a:t>Right</a:t>
              </a:r>
              <a:endParaRPr lang="fi-FI" sz="1400" b="1" dirty="0">
                <a:solidFill>
                  <a:srgbClr val="FFFFFF"/>
                </a:solidFill>
                <a:latin typeface="Arial"/>
                <a:cs typeface="Arial" panose="020B0604020202020204" pitchFamily="34" charset="0"/>
              </a:endParaRPr>
            </a:p>
            <a:p>
              <a:pPr marL="172800" indent="-172800" eaLnBrk="0" hangingPunct="0">
                <a:spcBef>
                  <a:spcPts val="400"/>
                </a:spcBef>
                <a:buFont typeface="Arial" panose="020B0604020202020204" pitchFamily="34" charset="0"/>
                <a:buChar char="•"/>
                <a:defRPr/>
              </a:pPr>
              <a:r>
                <a:rPr lang="fi-FI" sz="1400" b="1" dirty="0">
                  <a:solidFill>
                    <a:srgbClr val="FFFFFF"/>
                  </a:solidFill>
                  <a:latin typeface="Arial"/>
                  <a:cs typeface="Arial" panose="020B0604020202020204" pitchFamily="34" charset="0"/>
                </a:rPr>
                <a:t>Training</a:t>
              </a:r>
            </a:p>
            <a:p>
              <a:pPr marL="172800" indent="-172800" eaLnBrk="0" hangingPunct="0">
                <a:buFont typeface="Arial" panose="020B0604020202020204" pitchFamily="34" charset="0"/>
                <a:buChar char="•"/>
                <a:defRPr/>
              </a:pPr>
              <a:r>
                <a:rPr lang="fi-FI" sz="1400" b="1" dirty="0">
                  <a:solidFill>
                    <a:srgbClr val="FFFFFF"/>
                  </a:solidFill>
                  <a:latin typeface="Arial"/>
                  <a:cs typeface="Arial" panose="020B0604020202020204" pitchFamily="34" charset="0"/>
                </a:rPr>
                <a:t>People</a:t>
              </a:r>
            </a:p>
            <a:p>
              <a:pPr marL="172800" indent="-172800" eaLnBrk="0" hangingPunct="0">
                <a:buFont typeface="Arial" panose="020B0604020202020204" pitchFamily="34" charset="0"/>
                <a:buChar char="•"/>
                <a:defRPr/>
              </a:pPr>
              <a:r>
                <a:rPr lang="fi-FI" sz="1400" b="1" dirty="0">
                  <a:solidFill>
                    <a:srgbClr val="FFFFFF"/>
                  </a:solidFill>
                  <a:latin typeface="Arial"/>
                  <a:cs typeface="Arial" panose="020B0604020202020204" pitchFamily="34" charset="0"/>
                </a:rPr>
                <a:t>Time</a:t>
              </a:r>
            </a:p>
            <a:p>
              <a:pPr marL="172800" indent="-172800" eaLnBrk="0" hangingPunct="0">
                <a:buFont typeface="Arial" panose="020B0604020202020204" pitchFamily="34" charset="0"/>
                <a:buChar char="•"/>
                <a:defRPr/>
              </a:pPr>
              <a:r>
                <a:rPr lang="fi-FI" sz="1400" b="1" dirty="0">
                  <a:solidFill>
                    <a:srgbClr val="FFFFFF"/>
                  </a:solidFill>
                  <a:latin typeface="Arial"/>
                  <a:cs typeface="Arial" panose="020B0604020202020204" pitchFamily="34" charset="0"/>
                </a:rPr>
                <a:t>Place</a:t>
              </a:r>
            </a:p>
          </p:txBody>
        </p:sp>
        <p:sp>
          <p:nvSpPr>
            <p:cNvPr id="10" name="Rectangle 30"/>
            <p:cNvSpPr>
              <a:spLocks noChangeArrowheads="1"/>
            </p:cNvSpPr>
            <p:nvPr/>
          </p:nvSpPr>
          <p:spPr bwMode="auto">
            <a:xfrm>
              <a:off x="1440842" y="2158176"/>
              <a:ext cx="494173" cy="2111467"/>
            </a:xfrm>
            <a:prstGeom prst="rect">
              <a:avLst/>
            </a:prstGeom>
            <a:solidFill>
              <a:schemeClr val="accent5"/>
            </a:solidFill>
            <a:ln>
              <a:noFill/>
            </a:ln>
          </p:spPr>
          <p:txBody>
            <a:bodyPr vert="vert270" anchor="ctr"/>
            <a:lstStyle/>
            <a:p>
              <a:pPr algn="ctr" eaLnBrk="0" hangingPunct="0">
                <a:defRPr/>
              </a:pPr>
              <a:r>
                <a:rPr lang="fi-FI" b="1" dirty="0">
                  <a:solidFill>
                    <a:srgbClr val="FFFFFF"/>
                  </a:solidFill>
                  <a:latin typeface="Arial"/>
                  <a:cs typeface="Arial" panose="020B0604020202020204" pitchFamily="34" charset="0"/>
                </a:rPr>
                <a:t>ACT</a:t>
              </a:r>
            </a:p>
          </p:txBody>
        </p:sp>
        <p:sp>
          <p:nvSpPr>
            <p:cNvPr id="67592" name="Freeform 31"/>
            <p:cNvSpPr>
              <a:spLocks noEditPoints="1"/>
            </p:cNvSpPr>
            <p:nvPr/>
          </p:nvSpPr>
          <p:spPr bwMode="auto">
            <a:xfrm>
              <a:off x="1223964" y="1639217"/>
              <a:ext cx="7085730" cy="2865894"/>
            </a:xfrm>
            <a:custGeom>
              <a:avLst/>
              <a:gdLst>
                <a:gd name="T0" fmla="*/ 2147483647 w 4574"/>
                <a:gd name="T1" fmla="*/ 2147483647 h 1850"/>
                <a:gd name="T2" fmla="*/ 2147483647 w 4574"/>
                <a:gd name="T3" fmla="*/ 2147483647 h 1850"/>
                <a:gd name="T4" fmla="*/ 2147483647 w 4574"/>
                <a:gd name="T5" fmla="*/ 2147483647 h 1850"/>
                <a:gd name="T6" fmla="*/ 2147483647 w 4574"/>
                <a:gd name="T7" fmla="*/ 2147483647 h 1850"/>
                <a:gd name="T8" fmla="*/ 2147483647 w 4574"/>
                <a:gd name="T9" fmla="*/ 2147483647 h 1850"/>
                <a:gd name="T10" fmla="*/ 2147483647 w 4574"/>
                <a:gd name="T11" fmla="*/ 0 h 1850"/>
                <a:gd name="T12" fmla="*/ 0 w 4574"/>
                <a:gd name="T13" fmla="*/ 0 h 1850"/>
                <a:gd name="T14" fmla="*/ 0 w 4574"/>
                <a:gd name="T15" fmla="*/ 2147483647 h 1850"/>
                <a:gd name="T16" fmla="*/ 2147483647 w 4574"/>
                <a:gd name="T17" fmla="*/ 2147483647 h 1850"/>
                <a:gd name="T18" fmla="*/ 2147483647 w 4574"/>
                <a:gd name="T19" fmla="*/ 0 h 1850"/>
                <a:gd name="T20" fmla="*/ 2147483647 w 4574"/>
                <a:gd name="T21" fmla="*/ 0 h 18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74"/>
                <a:gd name="T34" fmla="*/ 0 h 1850"/>
                <a:gd name="T35" fmla="*/ 4574 w 4574"/>
                <a:gd name="T36" fmla="*/ 1850 h 18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74" h="1850">
                  <a:moveTo>
                    <a:pt x="4564" y="10"/>
                  </a:moveTo>
                  <a:lnTo>
                    <a:pt x="4564" y="1840"/>
                  </a:lnTo>
                  <a:lnTo>
                    <a:pt x="9" y="1840"/>
                  </a:lnTo>
                  <a:lnTo>
                    <a:pt x="9" y="10"/>
                  </a:lnTo>
                  <a:lnTo>
                    <a:pt x="4564" y="10"/>
                  </a:lnTo>
                  <a:close/>
                  <a:moveTo>
                    <a:pt x="4574" y="0"/>
                  </a:moveTo>
                  <a:lnTo>
                    <a:pt x="0" y="0"/>
                  </a:lnTo>
                  <a:lnTo>
                    <a:pt x="0" y="1850"/>
                  </a:lnTo>
                  <a:lnTo>
                    <a:pt x="4574" y="1850"/>
                  </a:lnTo>
                  <a:lnTo>
                    <a:pt x="4574" y="0"/>
                  </a:lnTo>
                  <a:close/>
                </a:path>
              </a:pathLst>
            </a:custGeom>
            <a:solidFill>
              <a:srgbClr val="4D4D4D"/>
            </a:solidFill>
            <a:ln w="9525">
              <a:noFill/>
              <a:round/>
              <a:headEnd/>
              <a:tailEnd/>
            </a:ln>
          </p:spPr>
          <p:txBody>
            <a:bodyPr anchor="ctr"/>
            <a:lstStyle/>
            <a:p>
              <a:endParaRPr lang="fi-FI"/>
            </a:p>
          </p:txBody>
        </p:sp>
        <p:sp>
          <p:nvSpPr>
            <p:cNvPr id="67593" name="Freeform 32"/>
            <p:cNvSpPr>
              <a:spLocks noEditPoints="1"/>
            </p:cNvSpPr>
            <p:nvPr/>
          </p:nvSpPr>
          <p:spPr bwMode="auto">
            <a:xfrm>
              <a:off x="1223964" y="1639217"/>
              <a:ext cx="7085730" cy="2865894"/>
            </a:xfrm>
            <a:custGeom>
              <a:avLst/>
              <a:gdLst>
                <a:gd name="T0" fmla="*/ 2147483647 w 4574"/>
                <a:gd name="T1" fmla="*/ 2147483647 h 1850"/>
                <a:gd name="T2" fmla="*/ 2147483647 w 4574"/>
                <a:gd name="T3" fmla="*/ 2147483647 h 1850"/>
                <a:gd name="T4" fmla="*/ 2147483647 w 4574"/>
                <a:gd name="T5" fmla="*/ 2147483647 h 1850"/>
                <a:gd name="T6" fmla="*/ 2147483647 w 4574"/>
                <a:gd name="T7" fmla="*/ 2147483647 h 1850"/>
                <a:gd name="T8" fmla="*/ 2147483647 w 4574"/>
                <a:gd name="T9" fmla="*/ 2147483647 h 1850"/>
                <a:gd name="T10" fmla="*/ 2147483647 w 4574"/>
                <a:gd name="T11" fmla="*/ 0 h 1850"/>
                <a:gd name="T12" fmla="*/ 0 w 4574"/>
                <a:gd name="T13" fmla="*/ 0 h 1850"/>
                <a:gd name="T14" fmla="*/ 0 w 4574"/>
                <a:gd name="T15" fmla="*/ 2147483647 h 1850"/>
                <a:gd name="T16" fmla="*/ 2147483647 w 4574"/>
                <a:gd name="T17" fmla="*/ 2147483647 h 1850"/>
                <a:gd name="T18" fmla="*/ 2147483647 w 4574"/>
                <a:gd name="T19" fmla="*/ 0 h 1850"/>
                <a:gd name="T20" fmla="*/ 2147483647 w 4574"/>
                <a:gd name="T21" fmla="*/ 0 h 18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74"/>
                <a:gd name="T34" fmla="*/ 0 h 1850"/>
                <a:gd name="T35" fmla="*/ 4574 w 4574"/>
                <a:gd name="T36" fmla="*/ 1850 h 18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74" h="1850">
                  <a:moveTo>
                    <a:pt x="4564" y="10"/>
                  </a:moveTo>
                  <a:lnTo>
                    <a:pt x="4564" y="1840"/>
                  </a:lnTo>
                  <a:lnTo>
                    <a:pt x="9" y="1840"/>
                  </a:lnTo>
                  <a:lnTo>
                    <a:pt x="9" y="10"/>
                  </a:lnTo>
                  <a:lnTo>
                    <a:pt x="4564" y="10"/>
                  </a:lnTo>
                  <a:moveTo>
                    <a:pt x="4574" y="0"/>
                  </a:moveTo>
                  <a:lnTo>
                    <a:pt x="0" y="0"/>
                  </a:lnTo>
                  <a:lnTo>
                    <a:pt x="0" y="1850"/>
                  </a:lnTo>
                  <a:lnTo>
                    <a:pt x="4574" y="1850"/>
                  </a:lnTo>
                  <a:lnTo>
                    <a:pt x="4574" y="0"/>
                  </a:lnTo>
                </a:path>
              </a:pathLst>
            </a:custGeom>
            <a:noFill/>
            <a:ln w="9525">
              <a:noFill/>
              <a:round/>
              <a:headEnd/>
              <a:tailEnd/>
            </a:ln>
          </p:spPr>
          <p:txBody>
            <a:bodyPr anchor="ctr"/>
            <a:lstStyle/>
            <a:p>
              <a:endParaRPr lang="fi-FI"/>
            </a:p>
          </p:txBody>
        </p:sp>
        <p:sp>
          <p:nvSpPr>
            <p:cNvPr id="14" name="Rectangle 33"/>
            <p:cNvSpPr>
              <a:spLocks noChangeArrowheads="1"/>
            </p:cNvSpPr>
            <p:nvPr/>
          </p:nvSpPr>
          <p:spPr bwMode="auto">
            <a:xfrm>
              <a:off x="3919812" y="2660366"/>
              <a:ext cx="2381491" cy="200033"/>
            </a:xfrm>
            <a:prstGeom prst="rect">
              <a:avLst/>
            </a:prstGeom>
            <a:solidFill>
              <a:srgbClr val="4D4D4D"/>
            </a:solidFill>
            <a:ln>
              <a:noFill/>
            </a:ln>
          </p:spPr>
          <p:txBody>
            <a:bodyPr lIns="90000" rIns="90000" anchor="ctr"/>
            <a:lstStyle/>
            <a:p>
              <a:pPr algn="ctr" eaLnBrk="0" hangingPunct="0">
                <a:defRPr/>
              </a:pPr>
              <a:r>
                <a:rPr lang="fi-FI" sz="850" b="1">
                  <a:solidFill>
                    <a:srgbClr val="FFFFFF"/>
                  </a:solidFill>
                  <a:latin typeface="Arial"/>
                  <a:cs typeface="Arial" panose="020B0604020202020204" pitchFamily="34" charset="0"/>
                </a:rPr>
                <a:t>Holistic View</a:t>
              </a:r>
              <a:endParaRPr lang="fi-FI" sz="850" dirty="0">
                <a:solidFill>
                  <a:srgbClr val="262626"/>
                </a:solidFill>
                <a:latin typeface="Arial" panose="020B0604020202020204" pitchFamily="34" charset="0"/>
                <a:cs typeface="Arial" panose="020B0604020202020204" pitchFamily="34" charset="0"/>
              </a:endParaRPr>
            </a:p>
          </p:txBody>
        </p:sp>
        <p:sp>
          <p:nvSpPr>
            <p:cNvPr id="67595" name="Freeform 34"/>
            <p:cNvSpPr>
              <a:spLocks/>
            </p:cNvSpPr>
            <p:nvPr/>
          </p:nvSpPr>
          <p:spPr bwMode="auto">
            <a:xfrm>
              <a:off x="6267938" y="2560950"/>
              <a:ext cx="196740" cy="398127"/>
            </a:xfrm>
            <a:custGeom>
              <a:avLst/>
              <a:gdLst>
                <a:gd name="T0" fmla="*/ 0 w 127"/>
                <a:gd name="T1" fmla="*/ 0 h 257"/>
                <a:gd name="T2" fmla="*/ 2147483647 w 127"/>
                <a:gd name="T3" fmla="*/ 2147483647 h 257"/>
                <a:gd name="T4" fmla="*/ 0 w 127"/>
                <a:gd name="T5" fmla="*/ 2147483647 h 257"/>
                <a:gd name="T6" fmla="*/ 0 w 127"/>
                <a:gd name="T7" fmla="*/ 0 h 257"/>
                <a:gd name="T8" fmla="*/ 0 60000 65536"/>
                <a:gd name="T9" fmla="*/ 0 60000 65536"/>
                <a:gd name="T10" fmla="*/ 0 60000 65536"/>
                <a:gd name="T11" fmla="*/ 0 60000 65536"/>
                <a:gd name="T12" fmla="*/ 0 w 127"/>
                <a:gd name="T13" fmla="*/ 0 h 257"/>
                <a:gd name="T14" fmla="*/ 127 w 127"/>
                <a:gd name="T15" fmla="*/ 257 h 257"/>
              </a:gdLst>
              <a:ahLst/>
              <a:cxnLst>
                <a:cxn ang="T8">
                  <a:pos x="T0" y="T1"/>
                </a:cxn>
                <a:cxn ang="T9">
                  <a:pos x="T2" y="T3"/>
                </a:cxn>
                <a:cxn ang="T10">
                  <a:pos x="T4" y="T5"/>
                </a:cxn>
                <a:cxn ang="T11">
                  <a:pos x="T6" y="T7"/>
                </a:cxn>
              </a:cxnLst>
              <a:rect l="T12" t="T13" r="T14" b="T15"/>
              <a:pathLst>
                <a:path w="127" h="257">
                  <a:moveTo>
                    <a:pt x="0" y="0"/>
                  </a:moveTo>
                  <a:lnTo>
                    <a:pt x="127" y="128"/>
                  </a:lnTo>
                  <a:lnTo>
                    <a:pt x="0" y="257"/>
                  </a:lnTo>
                  <a:lnTo>
                    <a:pt x="0" y="0"/>
                  </a:lnTo>
                  <a:close/>
                </a:path>
              </a:pathLst>
            </a:custGeom>
            <a:solidFill>
              <a:srgbClr val="4D4D4D"/>
            </a:solidFill>
            <a:ln w="9525">
              <a:noFill/>
              <a:round/>
              <a:headEnd/>
              <a:tailEnd/>
            </a:ln>
          </p:spPr>
          <p:txBody>
            <a:bodyPr anchor="ctr"/>
            <a:lstStyle/>
            <a:p>
              <a:endParaRPr lang="fi-FI"/>
            </a:p>
          </p:txBody>
        </p:sp>
        <p:sp>
          <p:nvSpPr>
            <p:cNvPr id="67596" name="Rectangle 35"/>
            <p:cNvSpPr>
              <a:spLocks noChangeArrowheads="1"/>
            </p:cNvSpPr>
            <p:nvPr/>
          </p:nvSpPr>
          <p:spPr bwMode="auto">
            <a:xfrm>
              <a:off x="3422182" y="2934291"/>
              <a:ext cx="2467767" cy="314474"/>
            </a:xfrm>
            <a:prstGeom prst="rect">
              <a:avLst/>
            </a:prstGeom>
            <a:solidFill>
              <a:srgbClr val="4D4D4D"/>
            </a:solidFill>
            <a:ln w="9525">
              <a:noFill/>
              <a:miter lim="800000"/>
              <a:headEnd/>
              <a:tailEnd/>
            </a:ln>
          </p:spPr>
          <p:txBody>
            <a:bodyPr anchor="ctr"/>
            <a:lstStyle/>
            <a:p>
              <a:pPr algn="ctr" eaLnBrk="0" hangingPunct="0"/>
              <a:r>
                <a:rPr lang="fi-FI" altLang="fi-FI" sz="1000" b="1">
                  <a:solidFill>
                    <a:srgbClr val="FFFFFF"/>
                  </a:solidFill>
                </a:rPr>
                <a:t>Training Requirements Analysis</a:t>
              </a:r>
              <a:endParaRPr lang="fi-FI" altLang="fi-FI" sz="1000">
                <a:solidFill>
                  <a:srgbClr val="262626"/>
                </a:solidFill>
              </a:endParaRPr>
            </a:p>
          </p:txBody>
        </p:sp>
        <p:sp>
          <p:nvSpPr>
            <p:cNvPr id="25" name="Rectangle 36"/>
            <p:cNvSpPr>
              <a:spLocks noChangeArrowheads="1"/>
            </p:cNvSpPr>
            <p:nvPr/>
          </p:nvSpPr>
          <p:spPr bwMode="auto">
            <a:xfrm>
              <a:off x="3919812" y="3293803"/>
              <a:ext cx="2381491" cy="200033"/>
            </a:xfrm>
            <a:prstGeom prst="rect">
              <a:avLst/>
            </a:prstGeom>
            <a:solidFill>
              <a:srgbClr val="4D4D4D"/>
            </a:solidFill>
            <a:ln>
              <a:noFill/>
            </a:ln>
          </p:spPr>
          <p:txBody>
            <a:bodyPr lIns="90000" rIns="90000" anchor="ctr"/>
            <a:lstStyle/>
            <a:p>
              <a:pPr algn="ctr" eaLnBrk="0" hangingPunct="0">
                <a:defRPr/>
              </a:pPr>
              <a:r>
                <a:rPr lang="fi-FI" sz="850" b="1">
                  <a:solidFill>
                    <a:srgbClr val="FFFFFF"/>
                  </a:solidFill>
                  <a:latin typeface="Arial"/>
                  <a:cs typeface="Arial" panose="020B0604020202020204" pitchFamily="34" charset="0"/>
                </a:rPr>
                <a:t>Programme</a:t>
              </a:r>
              <a:endParaRPr lang="fi-FI" sz="850" dirty="0">
                <a:solidFill>
                  <a:srgbClr val="262626"/>
                </a:solidFill>
                <a:latin typeface="Arial" panose="020B0604020202020204" pitchFamily="34" charset="0"/>
                <a:cs typeface="Arial" panose="020B0604020202020204" pitchFamily="34" charset="0"/>
              </a:endParaRPr>
            </a:p>
          </p:txBody>
        </p:sp>
        <p:sp>
          <p:nvSpPr>
            <p:cNvPr id="67598" name="Freeform 37"/>
            <p:cNvSpPr>
              <a:spLocks/>
            </p:cNvSpPr>
            <p:nvPr/>
          </p:nvSpPr>
          <p:spPr bwMode="auto">
            <a:xfrm>
              <a:off x="6267938" y="3194545"/>
              <a:ext cx="196740" cy="398127"/>
            </a:xfrm>
            <a:custGeom>
              <a:avLst/>
              <a:gdLst>
                <a:gd name="T0" fmla="*/ 0 w 127"/>
                <a:gd name="T1" fmla="*/ 0 h 257"/>
                <a:gd name="T2" fmla="*/ 2147483647 w 127"/>
                <a:gd name="T3" fmla="*/ 2147483647 h 257"/>
                <a:gd name="T4" fmla="*/ 0 w 127"/>
                <a:gd name="T5" fmla="*/ 2147483647 h 257"/>
                <a:gd name="T6" fmla="*/ 0 w 127"/>
                <a:gd name="T7" fmla="*/ 0 h 257"/>
                <a:gd name="T8" fmla="*/ 0 60000 65536"/>
                <a:gd name="T9" fmla="*/ 0 60000 65536"/>
                <a:gd name="T10" fmla="*/ 0 60000 65536"/>
                <a:gd name="T11" fmla="*/ 0 60000 65536"/>
                <a:gd name="T12" fmla="*/ 0 w 127"/>
                <a:gd name="T13" fmla="*/ 0 h 257"/>
                <a:gd name="T14" fmla="*/ 127 w 127"/>
                <a:gd name="T15" fmla="*/ 257 h 257"/>
              </a:gdLst>
              <a:ahLst/>
              <a:cxnLst>
                <a:cxn ang="T8">
                  <a:pos x="T0" y="T1"/>
                </a:cxn>
                <a:cxn ang="T9">
                  <a:pos x="T2" y="T3"/>
                </a:cxn>
                <a:cxn ang="T10">
                  <a:pos x="T4" y="T5"/>
                </a:cxn>
                <a:cxn ang="T11">
                  <a:pos x="T6" y="T7"/>
                </a:cxn>
              </a:cxnLst>
              <a:rect l="T12" t="T13" r="T14" b="T15"/>
              <a:pathLst>
                <a:path w="127" h="257">
                  <a:moveTo>
                    <a:pt x="0" y="0"/>
                  </a:moveTo>
                  <a:lnTo>
                    <a:pt x="127" y="128"/>
                  </a:lnTo>
                  <a:lnTo>
                    <a:pt x="0" y="257"/>
                  </a:lnTo>
                  <a:lnTo>
                    <a:pt x="0" y="0"/>
                  </a:lnTo>
                  <a:close/>
                </a:path>
              </a:pathLst>
            </a:custGeom>
            <a:solidFill>
              <a:srgbClr val="4D4D4D"/>
            </a:solidFill>
            <a:ln w="9525">
              <a:noFill/>
              <a:round/>
              <a:headEnd/>
              <a:tailEnd/>
            </a:ln>
          </p:spPr>
          <p:txBody>
            <a:bodyPr anchor="ctr"/>
            <a:lstStyle/>
            <a:p>
              <a:endParaRPr lang="fi-FI"/>
            </a:p>
          </p:txBody>
        </p:sp>
        <p:sp>
          <p:nvSpPr>
            <p:cNvPr id="67599" name="Rectangle 38"/>
            <p:cNvSpPr>
              <a:spLocks noChangeArrowheads="1"/>
            </p:cNvSpPr>
            <p:nvPr/>
          </p:nvSpPr>
          <p:spPr bwMode="auto">
            <a:xfrm>
              <a:off x="3422182" y="3567886"/>
              <a:ext cx="2467767" cy="312925"/>
            </a:xfrm>
            <a:prstGeom prst="rect">
              <a:avLst/>
            </a:prstGeom>
            <a:solidFill>
              <a:srgbClr val="4D4D4D"/>
            </a:solidFill>
            <a:ln w="9525">
              <a:noFill/>
              <a:miter lim="800000"/>
              <a:headEnd/>
              <a:tailEnd/>
            </a:ln>
          </p:spPr>
          <p:txBody>
            <a:bodyPr anchor="ctr"/>
            <a:lstStyle/>
            <a:p>
              <a:pPr algn="ctr" eaLnBrk="0" hangingPunct="0"/>
              <a:r>
                <a:rPr lang="fi-FI" altLang="fi-FI" sz="1000" b="1">
                  <a:solidFill>
                    <a:srgbClr val="FFFFFF"/>
                  </a:solidFill>
                </a:rPr>
                <a:t>Training Needs Analysis</a:t>
              </a:r>
              <a:endParaRPr lang="fi-FI" altLang="fi-FI" sz="1000">
                <a:solidFill>
                  <a:srgbClr val="262626"/>
                </a:solidFill>
              </a:endParaRPr>
            </a:p>
          </p:txBody>
        </p:sp>
        <p:sp>
          <p:nvSpPr>
            <p:cNvPr id="29" name="Rectangle 39"/>
            <p:cNvSpPr>
              <a:spLocks noChangeArrowheads="1"/>
            </p:cNvSpPr>
            <p:nvPr/>
          </p:nvSpPr>
          <p:spPr bwMode="auto">
            <a:xfrm>
              <a:off x="3919812" y="3927239"/>
              <a:ext cx="2381491" cy="198446"/>
            </a:xfrm>
            <a:prstGeom prst="rect">
              <a:avLst/>
            </a:prstGeom>
            <a:solidFill>
              <a:srgbClr val="4D4D4D"/>
            </a:solidFill>
            <a:ln>
              <a:noFill/>
            </a:ln>
          </p:spPr>
          <p:txBody>
            <a:bodyPr lIns="90000" rIns="90000" anchor="ctr"/>
            <a:lstStyle/>
            <a:p>
              <a:pPr algn="ctr" eaLnBrk="0" hangingPunct="0">
                <a:defRPr/>
              </a:pPr>
              <a:r>
                <a:rPr lang="fi-FI" sz="850" b="1">
                  <a:solidFill>
                    <a:srgbClr val="FFFFFF"/>
                  </a:solidFill>
                  <a:latin typeface="Arial"/>
                  <a:cs typeface="Arial" panose="020B0604020202020204" pitchFamily="34" charset="0"/>
                </a:rPr>
                <a:t>Courses</a:t>
              </a:r>
              <a:endParaRPr lang="fi-FI" sz="850" dirty="0">
                <a:solidFill>
                  <a:srgbClr val="262626"/>
                </a:solidFill>
                <a:latin typeface="Arial" panose="020B0604020202020204" pitchFamily="34" charset="0"/>
                <a:cs typeface="Arial" panose="020B0604020202020204" pitchFamily="34" charset="0"/>
              </a:endParaRPr>
            </a:p>
          </p:txBody>
        </p:sp>
        <p:sp>
          <p:nvSpPr>
            <p:cNvPr id="67601" name="Freeform 40"/>
            <p:cNvSpPr>
              <a:spLocks/>
            </p:cNvSpPr>
            <p:nvPr/>
          </p:nvSpPr>
          <p:spPr bwMode="auto">
            <a:xfrm>
              <a:off x="6267938" y="3828140"/>
              <a:ext cx="196740" cy="398127"/>
            </a:xfrm>
            <a:custGeom>
              <a:avLst/>
              <a:gdLst>
                <a:gd name="T0" fmla="*/ 0 w 127"/>
                <a:gd name="T1" fmla="*/ 0 h 257"/>
                <a:gd name="T2" fmla="*/ 2147483647 w 127"/>
                <a:gd name="T3" fmla="*/ 2147483647 h 257"/>
                <a:gd name="T4" fmla="*/ 0 w 127"/>
                <a:gd name="T5" fmla="*/ 2147483647 h 257"/>
                <a:gd name="T6" fmla="*/ 0 w 127"/>
                <a:gd name="T7" fmla="*/ 0 h 257"/>
                <a:gd name="T8" fmla="*/ 0 60000 65536"/>
                <a:gd name="T9" fmla="*/ 0 60000 65536"/>
                <a:gd name="T10" fmla="*/ 0 60000 65536"/>
                <a:gd name="T11" fmla="*/ 0 60000 65536"/>
                <a:gd name="T12" fmla="*/ 0 w 127"/>
                <a:gd name="T13" fmla="*/ 0 h 257"/>
                <a:gd name="T14" fmla="*/ 127 w 127"/>
                <a:gd name="T15" fmla="*/ 257 h 257"/>
              </a:gdLst>
              <a:ahLst/>
              <a:cxnLst>
                <a:cxn ang="T8">
                  <a:pos x="T0" y="T1"/>
                </a:cxn>
                <a:cxn ang="T9">
                  <a:pos x="T2" y="T3"/>
                </a:cxn>
                <a:cxn ang="T10">
                  <a:pos x="T4" y="T5"/>
                </a:cxn>
                <a:cxn ang="T11">
                  <a:pos x="T6" y="T7"/>
                </a:cxn>
              </a:cxnLst>
              <a:rect l="T12" t="T13" r="T14" b="T15"/>
              <a:pathLst>
                <a:path w="127" h="257">
                  <a:moveTo>
                    <a:pt x="0" y="0"/>
                  </a:moveTo>
                  <a:lnTo>
                    <a:pt x="127" y="128"/>
                  </a:lnTo>
                  <a:lnTo>
                    <a:pt x="0" y="257"/>
                  </a:lnTo>
                  <a:lnTo>
                    <a:pt x="0" y="0"/>
                  </a:lnTo>
                  <a:close/>
                </a:path>
              </a:pathLst>
            </a:custGeom>
            <a:solidFill>
              <a:srgbClr val="4D4D4D"/>
            </a:solidFill>
            <a:ln w="9525">
              <a:noFill/>
              <a:round/>
              <a:headEnd/>
              <a:tailEnd/>
            </a:ln>
          </p:spPr>
          <p:txBody>
            <a:bodyPr anchor="ctr"/>
            <a:lstStyle/>
            <a:p>
              <a:endParaRPr lang="fi-FI"/>
            </a:p>
          </p:txBody>
        </p:sp>
        <p:sp>
          <p:nvSpPr>
            <p:cNvPr id="67602" name="Rectangle 41"/>
            <p:cNvSpPr>
              <a:spLocks noChangeArrowheads="1"/>
            </p:cNvSpPr>
            <p:nvPr/>
          </p:nvSpPr>
          <p:spPr bwMode="auto">
            <a:xfrm>
              <a:off x="1223964" y="1433182"/>
              <a:ext cx="7085730" cy="491075"/>
            </a:xfrm>
            <a:prstGeom prst="rect">
              <a:avLst/>
            </a:prstGeom>
            <a:solidFill>
              <a:srgbClr val="7F7F7F"/>
            </a:solidFill>
            <a:ln w="9525">
              <a:noFill/>
              <a:miter lim="800000"/>
              <a:headEnd/>
              <a:tailEnd/>
            </a:ln>
          </p:spPr>
          <p:txBody>
            <a:bodyPr anchor="ctr"/>
            <a:lstStyle/>
            <a:p>
              <a:pPr algn="ctr" eaLnBrk="0" hangingPunct="0"/>
              <a:r>
                <a:rPr lang="fi-FI" altLang="fi-FI" sz="1600" b="1">
                  <a:solidFill>
                    <a:srgbClr val="FFFFFF"/>
                  </a:solidFill>
                </a:rPr>
                <a:t>DISCIPLINES</a:t>
              </a:r>
            </a:p>
          </p:txBody>
        </p:sp>
        <p:sp>
          <p:nvSpPr>
            <p:cNvPr id="48128" name="Rectangle 42"/>
            <p:cNvSpPr>
              <a:spLocks noChangeArrowheads="1"/>
            </p:cNvSpPr>
            <p:nvPr/>
          </p:nvSpPr>
          <p:spPr bwMode="auto">
            <a:xfrm>
              <a:off x="2082888" y="2299990"/>
              <a:ext cx="885915" cy="317512"/>
            </a:xfrm>
            <a:prstGeom prst="rect">
              <a:avLst/>
            </a:prstGeom>
            <a:solidFill>
              <a:schemeClr val="accent6">
                <a:lumMod val="75000"/>
              </a:schemeClr>
            </a:solidFill>
            <a:ln>
              <a:noFill/>
            </a:ln>
          </p:spPr>
          <p:txBody>
            <a:bodyPr anchor="ctr"/>
            <a:lstStyle/>
            <a:p>
              <a:pPr algn="ctr" eaLnBrk="0" hangingPunct="0">
                <a:defRPr/>
              </a:pPr>
              <a:r>
                <a:rPr lang="fi-FI" sz="1400" b="1">
                  <a:solidFill>
                    <a:srgbClr val="FFFFFF"/>
                  </a:solidFill>
                  <a:latin typeface="Arial"/>
                  <a:cs typeface="Arial" panose="020B0604020202020204" pitchFamily="34" charset="0"/>
                </a:rPr>
                <a:t>JFT</a:t>
              </a:r>
              <a:endParaRPr lang="fi-FI" sz="1400" dirty="0">
                <a:solidFill>
                  <a:srgbClr val="262626"/>
                </a:solidFill>
                <a:latin typeface="Arial" panose="020B0604020202020204" pitchFamily="34" charset="0"/>
                <a:cs typeface="Arial" panose="020B0604020202020204" pitchFamily="34" charset="0"/>
              </a:endParaRPr>
            </a:p>
          </p:txBody>
        </p:sp>
        <p:sp>
          <p:nvSpPr>
            <p:cNvPr id="48129" name="Freeform 43"/>
            <p:cNvSpPr>
              <a:spLocks/>
            </p:cNvSpPr>
            <p:nvPr/>
          </p:nvSpPr>
          <p:spPr bwMode="auto">
            <a:xfrm>
              <a:off x="2868781" y="2196798"/>
              <a:ext cx="260376" cy="523895"/>
            </a:xfrm>
            <a:custGeom>
              <a:avLst/>
              <a:gdLst>
                <a:gd name="T0" fmla="*/ 1 w 168"/>
                <a:gd name="T1" fmla="*/ 0 h 338"/>
                <a:gd name="T2" fmla="*/ 168 w 168"/>
                <a:gd name="T3" fmla="*/ 169 h 338"/>
                <a:gd name="T4" fmla="*/ 0 w 168"/>
                <a:gd name="T5" fmla="*/ 338 h 338"/>
                <a:gd name="T6" fmla="*/ 1 w 168"/>
                <a:gd name="T7" fmla="*/ 0 h 338"/>
              </a:gdLst>
              <a:ahLst/>
              <a:cxnLst>
                <a:cxn ang="0">
                  <a:pos x="T0" y="T1"/>
                </a:cxn>
                <a:cxn ang="0">
                  <a:pos x="T2" y="T3"/>
                </a:cxn>
                <a:cxn ang="0">
                  <a:pos x="T4" y="T5"/>
                </a:cxn>
                <a:cxn ang="0">
                  <a:pos x="T6" y="T7"/>
                </a:cxn>
              </a:cxnLst>
              <a:rect l="0" t="0" r="r" b="b"/>
              <a:pathLst>
                <a:path w="168" h="338">
                  <a:moveTo>
                    <a:pt x="1" y="0"/>
                  </a:moveTo>
                  <a:lnTo>
                    <a:pt x="168" y="169"/>
                  </a:lnTo>
                  <a:lnTo>
                    <a:pt x="0" y="338"/>
                  </a:lnTo>
                  <a:lnTo>
                    <a:pt x="1" y="0"/>
                  </a:lnTo>
                  <a:close/>
                </a:path>
              </a:pathLst>
            </a:custGeom>
            <a:solidFill>
              <a:schemeClr val="accent6">
                <a:lumMod val="75000"/>
              </a:schemeClr>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48132" name="Rectangle 44"/>
            <p:cNvSpPr>
              <a:spLocks noChangeArrowheads="1"/>
            </p:cNvSpPr>
            <p:nvPr/>
          </p:nvSpPr>
          <p:spPr bwMode="auto">
            <a:xfrm>
              <a:off x="2082888" y="2935014"/>
              <a:ext cx="885915" cy="314337"/>
            </a:xfrm>
            <a:prstGeom prst="rect">
              <a:avLst/>
            </a:prstGeom>
            <a:solidFill>
              <a:schemeClr val="accent6">
                <a:lumMod val="75000"/>
              </a:schemeClr>
            </a:solidFill>
            <a:ln>
              <a:noFill/>
            </a:ln>
          </p:spPr>
          <p:txBody>
            <a:bodyPr anchor="ctr"/>
            <a:lstStyle/>
            <a:p>
              <a:pPr algn="ctr" eaLnBrk="0" hangingPunct="0">
                <a:defRPr/>
              </a:pPr>
              <a:r>
                <a:rPr lang="fi-FI" sz="1400" b="1">
                  <a:solidFill>
                    <a:srgbClr val="FFFFFF"/>
                  </a:solidFill>
                  <a:latin typeface="Arial"/>
                  <a:cs typeface="Arial" panose="020B0604020202020204" pitchFamily="34" charset="0"/>
                </a:rPr>
                <a:t>RAs</a:t>
              </a:r>
              <a:endParaRPr lang="fi-FI" sz="1400" dirty="0">
                <a:solidFill>
                  <a:srgbClr val="262626"/>
                </a:solidFill>
                <a:latin typeface="Arial" panose="020B0604020202020204" pitchFamily="34" charset="0"/>
                <a:cs typeface="Arial" panose="020B0604020202020204" pitchFamily="34" charset="0"/>
              </a:endParaRPr>
            </a:p>
          </p:txBody>
        </p:sp>
        <p:sp>
          <p:nvSpPr>
            <p:cNvPr id="2" name="Freeform 45"/>
            <p:cNvSpPr>
              <a:spLocks/>
            </p:cNvSpPr>
            <p:nvPr/>
          </p:nvSpPr>
          <p:spPr bwMode="auto">
            <a:xfrm>
              <a:off x="2868781" y="2828647"/>
              <a:ext cx="260376" cy="525483"/>
            </a:xfrm>
            <a:custGeom>
              <a:avLst/>
              <a:gdLst>
                <a:gd name="T0" fmla="*/ 1 w 168"/>
                <a:gd name="T1" fmla="*/ 0 h 339"/>
                <a:gd name="T2" fmla="*/ 168 w 168"/>
                <a:gd name="T3" fmla="*/ 170 h 339"/>
                <a:gd name="T4" fmla="*/ 0 w 168"/>
                <a:gd name="T5" fmla="*/ 339 h 339"/>
                <a:gd name="T6" fmla="*/ 1 w 168"/>
                <a:gd name="T7" fmla="*/ 0 h 339"/>
              </a:gdLst>
              <a:ahLst/>
              <a:cxnLst>
                <a:cxn ang="0">
                  <a:pos x="T0" y="T1"/>
                </a:cxn>
                <a:cxn ang="0">
                  <a:pos x="T2" y="T3"/>
                </a:cxn>
                <a:cxn ang="0">
                  <a:pos x="T4" y="T5"/>
                </a:cxn>
                <a:cxn ang="0">
                  <a:pos x="T6" y="T7"/>
                </a:cxn>
              </a:cxnLst>
              <a:rect l="0" t="0" r="r" b="b"/>
              <a:pathLst>
                <a:path w="168" h="339">
                  <a:moveTo>
                    <a:pt x="1" y="0"/>
                  </a:moveTo>
                  <a:lnTo>
                    <a:pt x="168" y="170"/>
                  </a:lnTo>
                  <a:lnTo>
                    <a:pt x="0" y="339"/>
                  </a:lnTo>
                  <a:lnTo>
                    <a:pt x="1" y="0"/>
                  </a:lnTo>
                  <a:close/>
                </a:path>
              </a:pathLst>
            </a:custGeom>
            <a:solidFill>
              <a:schemeClr val="accent6">
                <a:lumMod val="75000"/>
              </a:schemeClr>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48135" name="Rectangle 46"/>
            <p:cNvSpPr>
              <a:spLocks noChangeArrowheads="1"/>
            </p:cNvSpPr>
            <p:nvPr/>
          </p:nvSpPr>
          <p:spPr bwMode="auto">
            <a:xfrm>
              <a:off x="2082888" y="3568450"/>
              <a:ext cx="885915" cy="312750"/>
            </a:xfrm>
            <a:prstGeom prst="rect">
              <a:avLst/>
            </a:prstGeom>
            <a:solidFill>
              <a:schemeClr val="accent6">
                <a:lumMod val="75000"/>
              </a:schemeClr>
            </a:solidFill>
            <a:ln>
              <a:noFill/>
            </a:ln>
          </p:spPr>
          <p:txBody>
            <a:bodyPr anchor="ctr"/>
            <a:lstStyle/>
            <a:p>
              <a:pPr algn="ctr" eaLnBrk="0" hangingPunct="0">
                <a:defRPr/>
              </a:pPr>
              <a:r>
                <a:rPr lang="fi-FI" sz="1400" b="1">
                  <a:solidFill>
                    <a:srgbClr val="FFFFFF"/>
                  </a:solidFill>
                  <a:latin typeface="Arial"/>
                  <a:cs typeface="Arial" panose="020B0604020202020204" pitchFamily="34" charset="0"/>
                </a:rPr>
                <a:t>DHs</a:t>
              </a:r>
              <a:endParaRPr lang="fi-FI" sz="1400" dirty="0">
                <a:solidFill>
                  <a:srgbClr val="262626"/>
                </a:solidFill>
                <a:latin typeface="Arial" panose="020B0604020202020204" pitchFamily="34" charset="0"/>
                <a:cs typeface="Arial" panose="020B0604020202020204" pitchFamily="34" charset="0"/>
              </a:endParaRPr>
            </a:p>
          </p:txBody>
        </p:sp>
        <p:sp>
          <p:nvSpPr>
            <p:cNvPr id="3" name="Freeform 47"/>
            <p:cNvSpPr>
              <a:spLocks/>
            </p:cNvSpPr>
            <p:nvPr/>
          </p:nvSpPr>
          <p:spPr bwMode="auto">
            <a:xfrm>
              <a:off x="2868781" y="3462084"/>
              <a:ext cx="260376" cy="525482"/>
            </a:xfrm>
            <a:custGeom>
              <a:avLst/>
              <a:gdLst>
                <a:gd name="T0" fmla="*/ 1 w 168"/>
                <a:gd name="T1" fmla="*/ 0 h 339"/>
                <a:gd name="T2" fmla="*/ 168 w 168"/>
                <a:gd name="T3" fmla="*/ 170 h 339"/>
                <a:gd name="T4" fmla="*/ 0 w 168"/>
                <a:gd name="T5" fmla="*/ 339 h 339"/>
                <a:gd name="T6" fmla="*/ 1 w 168"/>
                <a:gd name="T7" fmla="*/ 0 h 339"/>
              </a:gdLst>
              <a:ahLst/>
              <a:cxnLst>
                <a:cxn ang="0">
                  <a:pos x="T0" y="T1"/>
                </a:cxn>
                <a:cxn ang="0">
                  <a:pos x="T2" y="T3"/>
                </a:cxn>
                <a:cxn ang="0">
                  <a:pos x="T4" y="T5"/>
                </a:cxn>
                <a:cxn ang="0">
                  <a:pos x="T6" y="T7"/>
                </a:cxn>
              </a:cxnLst>
              <a:rect l="0" t="0" r="r" b="b"/>
              <a:pathLst>
                <a:path w="168" h="339">
                  <a:moveTo>
                    <a:pt x="1" y="0"/>
                  </a:moveTo>
                  <a:lnTo>
                    <a:pt x="168" y="170"/>
                  </a:lnTo>
                  <a:lnTo>
                    <a:pt x="0" y="339"/>
                  </a:lnTo>
                  <a:lnTo>
                    <a:pt x="1" y="0"/>
                  </a:lnTo>
                  <a:close/>
                </a:path>
              </a:pathLst>
            </a:custGeom>
            <a:solidFill>
              <a:schemeClr val="accent6">
                <a:lumMod val="75000"/>
              </a:schemeClr>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67609" name="Rectangle 48"/>
            <p:cNvSpPr>
              <a:spLocks noChangeArrowheads="1"/>
            </p:cNvSpPr>
            <p:nvPr/>
          </p:nvSpPr>
          <p:spPr bwMode="auto">
            <a:xfrm>
              <a:off x="3422182" y="2300696"/>
              <a:ext cx="2467767" cy="316023"/>
            </a:xfrm>
            <a:prstGeom prst="rect">
              <a:avLst/>
            </a:prstGeom>
            <a:solidFill>
              <a:srgbClr val="4D4D4D"/>
            </a:solidFill>
            <a:ln w="9525">
              <a:noFill/>
              <a:miter lim="800000"/>
              <a:headEnd/>
              <a:tailEnd/>
            </a:ln>
          </p:spPr>
          <p:txBody>
            <a:bodyPr anchor="ctr"/>
            <a:lstStyle/>
            <a:p>
              <a:pPr algn="ctr" eaLnBrk="0" hangingPunct="0"/>
              <a:r>
                <a:rPr lang="fi-FI" altLang="fi-FI" sz="1000" b="1">
                  <a:solidFill>
                    <a:srgbClr val="FFFFFF"/>
                  </a:solidFill>
                </a:rPr>
                <a:t>Strategic Training Plan</a:t>
              </a:r>
              <a:endParaRPr lang="fi-FI" altLang="fi-FI" sz="1000">
                <a:solidFill>
                  <a:srgbClr val="262626"/>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Otsikko 1"/>
          <p:cNvSpPr txBox="1">
            <a:spLocks/>
          </p:cNvSpPr>
          <p:nvPr/>
        </p:nvSpPr>
        <p:spPr bwMode="auto">
          <a:xfrm>
            <a:off x="1258888" y="206375"/>
            <a:ext cx="7283450" cy="857250"/>
          </a:xfrm>
          <a:prstGeom prst="rect">
            <a:avLst/>
          </a:prstGeom>
          <a:noFill/>
          <a:ln w="9525">
            <a:noFill/>
            <a:miter lim="800000"/>
            <a:headEnd/>
            <a:tailEnd/>
          </a:ln>
        </p:spPr>
        <p:txBody>
          <a:bodyPr lIns="144000" anchor="ctr"/>
          <a:lstStyle/>
          <a:p>
            <a:pPr eaLnBrk="0" hangingPunct="0"/>
            <a:r>
              <a:rPr lang="fi-FI" altLang="fi-FI" sz="2500" b="1" dirty="0">
                <a:solidFill>
                  <a:schemeClr val="accent1"/>
                </a:solidFill>
              </a:rPr>
              <a:t>Department </a:t>
            </a:r>
            <a:r>
              <a:rPr lang="fi-FI" altLang="fi-FI" sz="2500" b="1" dirty="0" err="1">
                <a:solidFill>
                  <a:schemeClr val="accent1"/>
                </a:solidFill>
              </a:rPr>
              <a:t>Head</a:t>
            </a:r>
            <a:r>
              <a:rPr lang="fi-FI" altLang="fi-FI" sz="2500" b="1" dirty="0">
                <a:solidFill>
                  <a:schemeClr val="accent1"/>
                </a:solidFill>
              </a:rPr>
              <a:t> </a:t>
            </a:r>
            <a:r>
              <a:rPr lang="fi-FI" altLang="fi-FI" sz="2500" b="1" dirty="0" smtClean="0">
                <a:solidFill>
                  <a:schemeClr val="accent1"/>
                </a:solidFill>
              </a:rPr>
              <a:t>FINCENT (?)</a:t>
            </a:r>
            <a:endParaRPr lang="fi-FI" altLang="fi-FI" sz="2500" b="1" dirty="0">
              <a:solidFill>
                <a:schemeClr val="accent1"/>
              </a:solidFill>
            </a:endParaRPr>
          </a:p>
        </p:txBody>
      </p:sp>
      <p:sp>
        <p:nvSpPr>
          <p:cNvPr id="35"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69635" name="Dian numeron paikkamerkki 2"/>
          <p:cNvSpPr>
            <a:spLocks noGrp="1"/>
          </p:cNvSpPr>
          <p:nvPr>
            <p:ph type="sldNum" sz="quarter" idx="11"/>
          </p:nvPr>
        </p:nvSpPr>
        <p:spPr bwMode="auto">
          <a:noFill/>
          <a:ln>
            <a:miter lim="800000"/>
            <a:headEnd/>
            <a:tailEnd/>
          </a:ln>
        </p:spPr>
        <p:txBody>
          <a:bodyPr/>
          <a:lstStyle/>
          <a:p>
            <a:fld id="{2883458D-03E5-4FF3-B464-1D0DDB3ACD41}" type="slidenum">
              <a:rPr lang="fi-FI" altLang="fi-FI" smtClean="0">
                <a:latin typeface="Arial" charset="0"/>
                <a:cs typeface="Arial" charset="0"/>
              </a:rPr>
              <a:pPr/>
              <a:t>31</a:t>
            </a:fld>
            <a:endParaRPr lang="fi-FI" altLang="fi-FI" smtClean="0">
              <a:latin typeface="Arial" charset="0"/>
              <a:cs typeface="Arial" charset="0"/>
            </a:endParaRPr>
          </a:p>
        </p:txBody>
      </p:sp>
      <p:grpSp>
        <p:nvGrpSpPr>
          <p:cNvPr id="69636" name="Ryhmä 2"/>
          <p:cNvGrpSpPr>
            <a:grpSpLocks/>
          </p:cNvGrpSpPr>
          <p:nvPr/>
        </p:nvGrpSpPr>
        <p:grpSpPr bwMode="auto">
          <a:xfrm>
            <a:off x="1235075" y="1163638"/>
            <a:ext cx="6394450" cy="3455987"/>
            <a:chOff x="1235742" y="1163281"/>
            <a:chExt cx="6393425" cy="3455988"/>
          </a:xfrm>
        </p:grpSpPr>
        <p:sp>
          <p:nvSpPr>
            <p:cNvPr id="69637" name="AutoShape 31"/>
            <p:cNvSpPr>
              <a:spLocks noChangeAspect="1" noChangeArrowheads="1" noTextEdit="1"/>
            </p:cNvSpPr>
            <p:nvPr/>
          </p:nvSpPr>
          <p:spPr bwMode="auto">
            <a:xfrm>
              <a:off x="1237281" y="1163281"/>
              <a:ext cx="6391886" cy="3455988"/>
            </a:xfrm>
            <a:prstGeom prst="rect">
              <a:avLst/>
            </a:prstGeom>
            <a:noFill/>
            <a:ln w="9525">
              <a:noFill/>
              <a:miter lim="800000"/>
              <a:headEnd/>
              <a:tailEnd/>
            </a:ln>
          </p:spPr>
          <p:txBody>
            <a:bodyPr anchor="ctr"/>
            <a:lstStyle/>
            <a:p>
              <a:endParaRPr lang="fi-FI"/>
            </a:p>
          </p:txBody>
        </p:sp>
        <p:sp>
          <p:nvSpPr>
            <p:cNvPr id="69638" name="Rectangle 33"/>
            <p:cNvSpPr>
              <a:spLocks noChangeArrowheads="1"/>
            </p:cNvSpPr>
            <p:nvPr/>
          </p:nvSpPr>
          <p:spPr bwMode="auto">
            <a:xfrm>
              <a:off x="1235742" y="4176115"/>
              <a:ext cx="6391886" cy="443154"/>
            </a:xfrm>
            <a:prstGeom prst="rect">
              <a:avLst/>
            </a:prstGeom>
            <a:solidFill>
              <a:srgbClr val="7F7F7F"/>
            </a:solidFill>
            <a:ln w="9525">
              <a:noFill/>
              <a:miter lim="800000"/>
              <a:headEnd/>
              <a:tailEnd/>
            </a:ln>
          </p:spPr>
          <p:txBody>
            <a:bodyPr anchor="ctr"/>
            <a:lstStyle/>
            <a:p>
              <a:pPr algn="ctr" eaLnBrk="0" hangingPunct="0"/>
              <a:r>
                <a:rPr lang="fi-FI" altLang="fi-FI" sz="1400" b="1">
                  <a:solidFill>
                    <a:srgbClr val="FFFFFF"/>
                  </a:solidFill>
                </a:rPr>
                <a:t>PSO Trends – AU, EU, NATO, UN</a:t>
              </a:r>
            </a:p>
          </p:txBody>
        </p:sp>
        <p:sp>
          <p:nvSpPr>
            <p:cNvPr id="69639" name="Rectangle 34"/>
            <p:cNvSpPr>
              <a:spLocks noChangeArrowheads="1"/>
            </p:cNvSpPr>
            <p:nvPr/>
          </p:nvSpPr>
          <p:spPr bwMode="auto">
            <a:xfrm>
              <a:off x="1235742" y="1164820"/>
              <a:ext cx="6391886" cy="443154"/>
            </a:xfrm>
            <a:prstGeom prst="rect">
              <a:avLst/>
            </a:prstGeom>
            <a:solidFill>
              <a:srgbClr val="7F7F7F"/>
            </a:solidFill>
            <a:ln w="9525">
              <a:noFill/>
              <a:miter lim="800000"/>
              <a:headEnd/>
              <a:tailEnd/>
            </a:ln>
          </p:spPr>
          <p:txBody>
            <a:bodyPr anchor="ctr"/>
            <a:lstStyle/>
            <a:p>
              <a:pPr algn="ctr" eaLnBrk="0" hangingPunct="0"/>
              <a:r>
                <a:rPr lang="fi-FI" altLang="fi-FI" sz="1400" b="1">
                  <a:solidFill>
                    <a:srgbClr val="FFFFFF"/>
                  </a:solidFill>
                </a:rPr>
                <a:t>Political / Military Direction &amp; Guidance</a:t>
              </a:r>
            </a:p>
          </p:txBody>
        </p:sp>
        <p:sp>
          <p:nvSpPr>
            <p:cNvPr id="69640" name="Rectangle 35"/>
            <p:cNvSpPr>
              <a:spLocks noChangeArrowheads="1"/>
            </p:cNvSpPr>
            <p:nvPr/>
          </p:nvSpPr>
          <p:spPr bwMode="auto">
            <a:xfrm>
              <a:off x="1243436" y="1932646"/>
              <a:ext cx="4196118" cy="1918797"/>
            </a:xfrm>
            <a:prstGeom prst="rect">
              <a:avLst/>
            </a:prstGeom>
            <a:solidFill>
              <a:srgbClr val="FFFFFF"/>
            </a:solidFill>
            <a:ln w="9525">
              <a:noFill/>
              <a:miter lim="800000"/>
              <a:headEnd/>
              <a:tailEnd/>
            </a:ln>
          </p:spPr>
          <p:txBody>
            <a:bodyPr anchor="ctr"/>
            <a:lstStyle/>
            <a:p>
              <a:pPr eaLnBrk="0" hangingPunct="0"/>
              <a:endParaRPr lang="fi-FI" altLang="fi-FI"/>
            </a:p>
          </p:txBody>
        </p:sp>
        <p:sp>
          <p:nvSpPr>
            <p:cNvPr id="69641" name="Freeform 36"/>
            <p:cNvSpPr>
              <a:spLocks noEditPoints="1"/>
            </p:cNvSpPr>
            <p:nvPr/>
          </p:nvSpPr>
          <p:spPr bwMode="auto">
            <a:xfrm>
              <a:off x="1235742" y="1926491"/>
              <a:ext cx="4209966" cy="1931106"/>
            </a:xfrm>
            <a:custGeom>
              <a:avLst/>
              <a:gdLst>
                <a:gd name="T0" fmla="*/ 2147483647 w 2736"/>
                <a:gd name="T1" fmla="*/ 2147483647 h 1255"/>
                <a:gd name="T2" fmla="*/ 2147483647 w 2736"/>
                <a:gd name="T3" fmla="*/ 2147483647 h 1255"/>
                <a:gd name="T4" fmla="*/ 2147483647 w 2736"/>
                <a:gd name="T5" fmla="*/ 2147483647 h 1255"/>
                <a:gd name="T6" fmla="*/ 2147483647 w 2736"/>
                <a:gd name="T7" fmla="*/ 2147483647 h 1255"/>
                <a:gd name="T8" fmla="*/ 2147483647 w 2736"/>
                <a:gd name="T9" fmla="*/ 2147483647 h 1255"/>
                <a:gd name="T10" fmla="*/ 2147483647 w 2736"/>
                <a:gd name="T11" fmla="*/ 0 h 1255"/>
                <a:gd name="T12" fmla="*/ 0 w 2736"/>
                <a:gd name="T13" fmla="*/ 0 h 1255"/>
                <a:gd name="T14" fmla="*/ 0 w 2736"/>
                <a:gd name="T15" fmla="*/ 2147483647 h 1255"/>
                <a:gd name="T16" fmla="*/ 2147483647 w 2736"/>
                <a:gd name="T17" fmla="*/ 2147483647 h 1255"/>
                <a:gd name="T18" fmla="*/ 2147483647 w 2736"/>
                <a:gd name="T19" fmla="*/ 0 h 1255"/>
                <a:gd name="T20" fmla="*/ 2147483647 w 2736"/>
                <a:gd name="T21" fmla="*/ 0 h 1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6"/>
                <a:gd name="T34" fmla="*/ 0 h 1255"/>
                <a:gd name="T35" fmla="*/ 2736 w 2736"/>
                <a:gd name="T36" fmla="*/ 1255 h 12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6" h="1255">
                  <a:moveTo>
                    <a:pt x="2729" y="8"/>
                  </a:moveTo>
                  <a:lnTo>
                    <a:pt x="2729" y="1246"/>
                  </a:lnTo>
                  <a:lnTo>
                    <a:pt x="9" y="1246"/>
                  </a:lnTo>
                  <a:lnTo>
                    <a:pt x="9" y="8"/>
                  </a:lnTo>
                  <a:lnTo>
                    <a:pt x="2729" y="8"/>
                  </a:lnTo>
                  <a:close/>
                  <a:moveTo>
                    <a:pt x="2736" y="0"/>
                  </a:moveTo>
                  <a:lnTo>
                    <a:pt x="0" y="0"/>
                  </a:lnTo>
                  <a:lnTo>
                    <a:pt x="0" y="1255"/>
                  </a:lnTo>
                  <a:lnTo>
                    <a:pt x="2736" y="1255"/>
                  </a:lnTo>
                  <a:lnTo>
                    <a:pt x="2736" y="0"/>
                  </a:lnTo>
                  <a:close/>
                </a:path>
              </a:pathLst>
            </a:custGeom>
            <a:solidFill>
              <a:srgbClr val="4D4D4D"/>
            </a:solidFill>
            <a:ln w="9525">
              <a:noFill/>
              <a:round/>
              <a:headEnd/>
              <a:tailEnd/>
            </a:ln>
          </p:spPr>
          <p:txBody>
            <a:bodyPr anchor="ctr"/>
            <a:lstStyle/>
            <a:p>
              <a:endParaRPr lang="fi-FI"/>
            </a:p>
          </p:txBody>
        </p:sp>
        <p:sp>
          <p:nvSpPr>
            <p:cNvPr id="69642" name="Freeform 37"/>
            <p:cNvSpPr>
              <a:spLocks noEditPoints="1"/>
            </p:cNvSpPr>
            <p:nvPr/>
          </p:nvSpPr>
          <p:spPr bwMode="auto">
            <a:xfrm>
              <a:off x="1235742" y="1926491"/>
              <a:ext cx="4209966" cy="1931106"/>
            </a:xfrm>
            <a:custGeom>
              <a:avLst/>
              <a:gdLst>
                <a:gd name="T0" fmla="*/ 2147483647 w 2736"/>
                <a:gd name="T1" fmla="*/ 2147483647 h 1255"/>
                <a:gd name="T2" fmla="*/ 2147483647 w 2736"/>
                <a:gd name="T3" fmla="*/ 2147483647 h 1255"/>
                <a:gd name="T4" fmla="*/ 2147483647 w 2736"/>
                <a:gd name="T5" fmla="*/ 2147483647 h 1255"/>
                <a:gd name="T6" fmla="*/ 2147483647 w 2736"/>
                <a:gd name="T7" fmla="*/ 2147483647 h 1255"/>
                <a:gd name="T8" fmla="*/ 2147483647 w 2736"/>
                <a:gd name="T9" fmla="*/ 2147483647 h 1255"/>
                <a:gd name="T10" fmla="*/ 2147483647 w 2736"/>
                <a:gd name="T11" fmla="*/ 0 h 1255"/>
                <a:gd name="T12" fmla="*/ 0 w 2736"/>
                <a:gd name="T13" fmla="*/ 0 h 1255"/>
                <a:gd name="T14" fmla="*/ 0 w 2736"/>
                <a:gd name="T15" fmla="*/ 2147483647 h 1255"/>
                <a:gd name="T16" fmla="*/ 2147483647 w 2736"/>
                <a:gd name="T17" fmla="*/ 2147483647 h 1255"/>
                <a:gd name="T18" fmla="*/ 2147483647 w 2736"/>
                <a:gd name="T19" fmla="*/ 0 h 1255"/>
                <a:gd name="T20" fmla="*/ 2147483647 w 2736"/>
                <a:gd name="T21" fmla="*/ 0 h 1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6"/>
                <a:gd name="T34" fmla="*/ 0 h 1255"/>
                <a:gd name="T35" fmla="*/ 2736 w 2736"/>
                <a:gd name="T36" fmla="*/ 1255 h 12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6" h="1255">
                  <a:moveTo>
                    <a:pt x="2729" y="8"/>
                  </a:moveTo>
                  <a:lnTo>
                    <a:pt x="2729" y="1246"/>
                  </a:lnTo>
                  <a:lnTo>
                    <a:pt x="9" y="1246"/>
                  </a:lnTo>
                  <a:lnTo>
                    <a:pt x="9" y="8"/>
                  </a:lnTo>
                  <a:lnTo>
                    <a:pt x="2729" y="8"/>
                  </a:lnTo>
                  <a:moveTo>
                    <a:pt x="2736" y="0"/>
                  </a:moveTo>
                  <a:lnTo>
                    <a:pt x="0" y="0"/>
                  </a:lnTo>
                  <a:lnTo>
                    <a:pt x="0" y="1255"/>
                  </a:lnTo>
                  <a:lnTo>
                    <a:pt x="2736" y="1255"/>
                  </a:lnTo>
                  <a:lnTo>
                    <a:pt x="2736" y="0"/>
                  </a:lnTo>
                </a:path>
              </a:pathLst>
            </a:custGeom>
            <a:noFill/>
            <a:ln w="9525">
              <a:noFill/>
              <a:round/>
              <a:headEnd/>
              <a:tailEnd/>
            </a:ln>
          </p:spPr>
          <p:txBody>
            <a:bodyPr anchor="ctr"/>
            <a:lstStyle/>
            <a:p>
              <a:endParaRPr lang="fi-FI"/>
            </a:p>
          </p:txBody>
        </p:sp>
        <p:sp>
          <p:nvSpPr>
            <p:cNvPr id="41" name="Rectangle 38"/>
            <p:cNvSpPr>
              <a:spLocks noChangeArrowheads="1"/>
            </p:cNvSpPr>
            <p:nvPr/>
          </p:nvSpPr>
          <p:spPr bwMode="auto">
            <a:xfrm>
              <a:off x="6264136" y="1895118"/>
              <a:ext cx="1363444" cy="1993901"/>
            </a:xfrm>
            <a:prstGeom prst="rect">
              <a:avLst/>
            </a:prstGeom>
            <a:solidFill>
              <a:schemeClr val="accent1"/>
            </a:solidFill>
            <a:ln>
              <a:noFill/>
            </a:ln>
          </p:spPr>
          <p:txBody>
            <a:bodyPr lIns="252000" anchor="ctr"/>
            <a:lstStyle/>
            <a:p>
              <a:pPr eaLnBrk="0" hangingPunct="0">
                <a:defRPr/>
              </a:pPr>
              <a:r>
                <a:rPr lang="fi-FI" sz="1200" b="1" dirty="0">
                  <a:solidFill>
                    <a:srgbClr val="FFFFFF"/>
                  </a:solidFill>
                  <a:latin typeface="Arial"/>
                  <a:cs typeface="Arial" panose="020B0604020202020204" pitchFamily="34" charset="0"/>
                </a:rPr>
                <a:t>Global Standard</a:t>
              </a:r>
            </a:p>
            <a:p>
              <a:pPr eaLnBrk="0" hangingPunct="0">
                <a:spcBef>
                  <a:spcPts val="0"/>
                </a:spcBef>
                <a:defRPr/>
              </a:pPr>
              <a:endParaRPr lang="fi-FI" sz="1200" b="1" dirty="0">
                <a:solidFill>
                  <a:srgbClr val="FFFFFF"/>
                </a:solidFill>
                <a:latin typeface="Arial"/>
                <a:cs typeface="Arial" panose="020B0604020202020204" pitchFamily="34" charset="0"/>
              </a:endParaRPr>
            </a:p>
            <a:p>
              <a:pPr eaLnBrk="0" hangingPunct="0">
                <a:spcBef>
                  <a:spcPts val="0"/>
                </a:spcBef>
                <a:defRPr/>
              </a:pPr>
              <a:r>
                <a:rPr lang="fi-FI" sz="1200" b="1" dirty="0" err="1">
                  <a:solidFill>
                    <a:srgbClr val="FFFFFF"/>
                  </a:solidFill>
                  <a:latin typeface="Arial"/>
                  <a:cs typeface="Arial" panose="020B0604020202020204" pitchFamily="34" charset="0"/>
                </a:rPr>
                <a:t>Right</a:t>
              </a:r>
              <a:endParaRPr lang="fi-FI" sz="1200" b="1" dirty="0">
                <a:solidFill>
                  <a:srgbClr val="FFFFFF"/>
                </a:solidFill>
                <a:latin typeface="Arial"/>
                <a:cs typeface="Arial" panose="020B0604020202020204" pitchFamily="34" charset="0"/>
              </a:endParaRPr>
            </a:p>
            <a:p>
              <a:pPr marL="172800" indent="-172800" eaLnBrk="0" hangingPunct="0">
                <a:spcBef>
                  <a:spcPts val="400"/>
                </a:spcBef>
                <a:buFont typeface="Arial" panose="020B0604020202020204" pitchFamily="34" charset="0"/>
                <a:buChar char="•"/>
                <a:defRPr/>
              </a:pPr>
              <a:r>
                <a:rPr lang="fi-FI" sz="1200" b="1" dirty="0">
                  <a:solidFill>
                    <a:srgbClr val="FFFFFF"/>
                  </a:solidFill>
                  <a:latin typeface="Arial"/>
                  <a:cs typeface="Arial" panose="020B0604020202020204" pitchFamily="34" charset="0"/>
                </a:rPr>
                <a:t>Training</a:t>
              </a:r>
            </a:p>
            <a:p>
              <a:pPr marL="172800" indent="-172800" eaLnBrk="0" hangingPunct="0">
                <a:buFont typeface="Arial" panose="020B0604020202020204" pitchFamily="34" charset="0"/>
                <a:buChar char="•"/>
                <a:defRPr/>
              </a:pPr>
              <a:r>
                <a:rPr lang="fi-FI" sz="1200" b="1" dirty="0">
                  <a:solidFill>
                    <a:srgbClr val="FFFFFF"/>
                  </a:solidFill>
                  <a:latin typeface="Arial"/>
                  <a:cs typeface="Arial" panose="020B0604020202020204" pitchFamily="34" charset="0"/>
                </a:rPr>
                <a:t>People</a:t>
              </a:r>
            </a:p>
            <a:p>
              <a:pPr marL="172800" indent="-172800" eaLnBrk="0" hangingPunct="0">
                <a:buFont typeface="Arial" panose="020B0604020202020204" pitchFamily="34" charset="0"/>
                <a:buChar char="•"/>
                <a:defRPr/>
              </a:pPr>
              <a:r>
                <a:rPr lang="fi-FI" sz="1200" b="1" dirty="0">
                  <a:solidFill>
                    <a:srgbClr val="FFFFFF"/>
                  </a:solidFill>
                  <a:latin typeface="Arial"/>
                  <a:cs typeface="Arial" panose="020B0604020202020204" pitchFamily="34" charset="0"/>
                </a:rPr>
                <a:t>Time</a:t>
              </a:r>
            </a:p>
            <a:p>
              <a:pPr marL="172800" indent="-172800" eaLnBrk="0" hangingPunct="0">
                <a:buFont typeface="Arial" panose="020B0604020202020204" pitchFamily="34" charset="0"/>
                <a:buChar char="•"/>
                <a:defRPr/>
              </a:pPr>
              <a:r>
                <a:rPr lang="fi-FI" sz="1200" b="1" dirty="0">
                  <a:solidFill>
                    <a:srgbClr val="FFFFFF"/>
                  </a:solidFill>
                  <a:latin typeface="Arial"/>
                  <a:cs typeface="Arial" panose="020B0604020202020204" pitchFamily="34" charset="0"/>
                </a:rPr>
                <a:t>Place</a:t>
              </a:r>
            </a:p>
          </p:txBody>
        </p:sp>
        <p:sp>
          <p:nvSpPr>
            <p:cNvPr id="69644" name="Freeform 39"/>
            <p:cNvSpPr>
              <a:spLocks/>
            </p:cNvSpPr>
            <p:nvPr/>
          </p:nvSpPr>
          <p:spPr bwMode="auto">
            <a:xfrm>
              <a:off x="1383460" y="2354258"/>
              <a:ext cx="1220213" cy="813988"/>
            </a:xfrm>
            <a:custGeom>
              <a:avLst/>
              <a:gdLst>
                <a:gd name="T0" fmla="*/ 2147483647 w 1100"/>
                <a:gd name="T1" fmla="*/ 2147483647 h 735"/>
                <a:gd name="T2" fmla="*/ 2147483647 w 1100"/>
                <a:gd name="T3" fmla="*/ 0 h 735"/>
                <a:gd name="T4" fmla="*/ 0 w 1100"/>
                <a:gd name="T5" fmla="*/ 0 h 735"/>
                <a:gd name="T6" fmla="*/ 0 w 1100"/>
                <a:gd name="T7" fmla="*/ 2147483647 h 735"/>
                <a:gd name="T8" fmla="*/ 2147483647 w 1100"/>
                <a:gd name="T9" fmla="*/ 2147483647 h 735"/>
                <a:gd name="T10" fmla="*/ 2147483647 w 1100"/>
                <a:gd name="T11" fmla="*/ 2147483647 h 735"/>
                <a:gd name="T12" fmla="*/ 0 60000 65536"/>
                <a:gd name="T13" fmla="*/ 0 60000 65536"/>
                <a:gd name="T14" fmla="*/ 0 60000 65536"/>
                <a:gd name="T15" fmla="*/ 0 60000 65536"/>
                <a:gd name="T16" fmla="*/ 0 60000 65536"/>
                <a:gd name="T17" fmla="*/ 0 60000 65536"/>
                <a:gd name="T18" fmla="*/ 0 w 1100"/>
                <a:gd name="T19" fmla="*/ 0 h 735"/>
                <a:gd name="T20" fmla="*/ 1100 w 1100"/>
                <a:gd name="T21" fmla="*/ 735 h 735"/>
              </a:gdLst>
              <a:ahLst/>
              <a:cxnLst>
                <a:cxn ang="T12">
                  <a:pos x="T0" y="T1"/>
                </a:cxn>
                <a:cxn ang="T13">
                  <a:pos x="T2" y="T3"/>
                </a:cxn>
                <a:cxn ang="T14">
                  <a:pos x="T4" y="T5"/>
                </a:cxn>
                <a:cxn ang="T15">
                  <a:pos x="T6" y="T7"/>
                </a:cxn>
                <a:cxn ang="T16">
                  <a:pos x="T8" y="T9"/>
                </a:cxn>
                <a:cxn ang="T17">
                  <a:pos x="T10" y="T11"/>
                </a:cxn>
              </a:cxnLst>
              <a:rect l="T18" t="T19" r="T20" b="T21"/>
              <a:pathLst>
                <a:path w="1100" h="735">
                  <a:moveTo>
                    <a:pt x="1100" y="1"/>
                  </a:moveTo>
                  <a:cubicBezTo>
                    <a:pt x="1100" y="0"/>
                    <a:pt x="1100" y="0"/>
                    <a:pt x="1099" y="0"/>
                  </a:cubicBezTo>
                  <a:cubicBezTo>
                    <a:pt x="0" y="0"/>
                    <a:pt x="0" y="0"/>
                    <a:pt x="0" y="0"/>
                  </a:cubicBezTo>
                  <a:cubicBezTo>
                    <a:pt x="0" y="735"/>
                    <a:pt x="0" y="735"/>
                    <a:pt x="0" y="735"/>
                  </a:cubicBezTo>
                  <a:cubicBezTo>
                    <a:pt x="1100" y="486"/>
                    <a:pt x="1100" y="486"/>
                    <a:pt x="1100" y="486"/>
                  </a:cubicBezTo>
                  <a:lnTo>
                    <a:pt x="1100" y="1"/>
                  </a:lnTo>
                  <a:close/>
                </a:path>
              </a:pathLst>
            </a:custGeom>
            <a:solidFill>
              <a:srgbClr val="4D4D4D"/>
            </a:solidFill>
            <a:ln w="9525">
              <a:noFill/>
              <a:round/>
              <a:headEnd/>
              <a:tailEnd/>
            </a:ln>
          </p:spPr>
          <p:txBody>
            <a:bodyPr anchor="ctr"/>
            <a:lstStyle/>
            <a:p>
              <a:endParaRPr lang="fi-FI"/>
            </a:p>
          </p:txBody>
        </p:sp>
        <p:sp>
          <p:nvSpPr>
            <p:cNvPr id="69645" name="Freeform 40"/>
            <p:cNvSpPr>
              <a:spLocks/>
            </p:cNvSpPr>
            <p:nvPr/>
          </p:nvSpPr>
          <p:spPr bwMode="auto">
            <a:xfrm>
              <a:off x="1383460" y="2937437"/>
              <a:ext cx="1220213" cy="786291"/>
            </a:xfrm>
            <a:custGeom>
              <a:avLst/>
              <a:gdLst>
                <a:gd name="T0" fmla="*/ 2147483647 w 1100"/>
                <a:gd name="T1" fmla="*/ 2147483647 h 710"/>
                <a:gd name="T2" fmla="*/ 2147483647 w 1100"/>
                <a:gd name="T3" fmla="*/ 2147483647 h 710"/>
                <a:gd name="T4" fmla="*/ 2147483647 w 1100"/>
                <a:gd name="T5" fmla="*/ 2147483647 h 710"/>
                <a:gd name="T6" fmla="*/ 2147483647 w 1100"/>
                <a:gd name="T7" fmla="*/ 0 h 710"/>
                <a:gd name="T8" fmla="*/ 0 w 1100"/>
                <a:gd name="T9" fmla="*/ 2147483647 h 710"/>
                <a:gd name="T10" fmla="*/ 0 w 1100"/>
                <a:gd name="T11" fmla="*/ 2147483647 h 710"/>
                <a:gd name="T12" fmla="*/ 2147483647 w 1100"/>
                <a:gd name="T13" fmla="*/ 2147483647 h 710"/>
                <a:gd name="T14" fmla="*/ 0 60000 65536"/>
                <a:gd name="T15" fmla="*/ 0 60000 65536"/>
                <a:gd name="T16" fmla="*/ 0 60000 65536"/>
                <a:gd name="T17" fmla="*/ 0 60000 65536"/>
                <a:gd name="T18" fmla="*/ 0 60000 65536"/>
                <a:gd name="T19" fmla="*/ 0 60000 65536"/>
                <a:gd name="T20" fmla="*/ 0 60000 65536"/>
                <a:gd name="T21" fmla="*/ 0 w 1100"/>
                <a:gd name="T22" fmla="*/ 0 h 710"/>
                <a:gd name="T23" fmla="*/ 1100 w 1100"/>
                <a:gd name="T24" fmla="*/ 710 h 7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0" h="710">
                  <a:moveTo>
                    <a:pt x="1" y="710"/>
                  </a:moveTo>
                  <a:cubicBezTo>
                    <a:pt x="1100" y="710"/>
                    <a:pt x="1100" y="710"/>
                    <a:pt x="1100" y="710"/>
                  </a:cubicBezTo>
                  <a:cubicBezTo>
                    <a:pt x="1100" y="710"/>
                    <a:pt x="1100" y="709"/>
                    <a:pt x="1100" y="709"/>
                  </a:cubicBezTo>
                  <a:cubicBezTo>
                    <a:pt x="1100" y="0"/>
                    <a:pt x="1100" y="0"/>
                    <a:pt x="1100" y="0"/>
                  </a:cubicBezTo>
                  <a:cubicBezTo>
                    <a:pt x="0" y="249"/>
                    <a:pt x="0" y="249"/>
                    <a:pt x="0" y="249"/>
                  </a:cubicBezTo>
                  <a:cubicBezTo>
                    <a:pt x="0" y="709"/>
                    <a:pt x="0" y="709"/>
                    <a:pt x="0" y="709"/>
                  </a:cubicBezTo>
                  <a:cubicBezTo>
                    <a:pt x="0" y="709"/>
                    <a:pt x="1" y="710"/>
                    <a:pt x="1" y="710"/>
                  </a:cubicBezTo>
                  <a:close/>
                </a:path>
              </a:pathLst>
            </a:custGeom>
            <a:solidFill>
              <a:schemeClr val="accent1"/>
            </a:solidFill>
            <a:ln w="9525">
              <a:noFill/>
              <a:round/>
              <a:headEnd/>
              <a:tailEnd/>
            </a:ln>
          </p:spPr>
          <p:txBody>
            <a:bodyPr anchor="ctr"/>
            <a:lstStyle/>
            <a:p>
              <a:endParaRPr lang="fi-FI"/>
            </a:p>
          </p:txBody>
        </p:sp>
        <p:sp>
          <p:nvSpPr>
            <p:cNvPr id="45" name="Rectangle 41"/>
            <p:cNvSpPr>
              <a:spLocks noChangeArrowheads="1"/>
            </p:cNvSpPr>
            <p:nvPr/>
          </p:nvSpPr>
          <p:spPr bwMode="auto">
            <a:xfrm>
              <a:off x="3227736" y="2403118"/>
              <a:ext cx="1918979" cy="179388"/>
            </a:xfrm>
            <a:prstGeom prst="rect">
              <a:avLst/>
            </a:prstGeom>
            <a:solidFill>
              <a:schemeClr val="accent5"/>
            </a:solidFill>
            <a:ln>
              <a:noFill/>
            </a:ln>
          </p:spPr>
          <p:txBody>
            <a:bodyPr anchor="ctr"/>
            <a:lstStyle/>
            <a:p>
              <a:pPr algn="ctr" eaLnBrk="0" hangingPunct="0">
                <a:defRPr/>
              </a:pPr>
              <a:r>
                <a:rPr lang="fi-FI" sz="850" b="1" dirty="0" err="1">
                  <a:solidFill>
                    <a:srgbClr val="FFFFFF"/>
                  </a:solidFill>
                  <a:latin typeface="Arial"/>
                  <a:cs typeface="Arial" panose="020B0604020202020204" pitchFamily="34" charset="0"/>
                </a:rPr>
                <a:t>Holistic</a:t>
              </a:r>
              <a:r>
                <a:rPr lang="fi-FI" sz="850" b="1" dirty="0">
                  <a:solidFill>
                    <a:srgbClr val="FFFFFF"/>
                  </a:solidFill>
                  <a:latin typeface="Arial"/>
                  <a:cs typeface="Arial" panose="020B0604020202020204" pitchFamily="34" charset="0"/>
                </a:rPr>
                <a:t> </a:t>
              </a:r>
              <a:r>
                <a:rPr lang="fi-FI" sz="850" b="1" dirty="0" err="1">
                  <a:solidFill>
                    <a:srgbClr val="FFFFFF"/>
                  </a:solidFill>
                  <a:latin typeface="Arial"/>
                  <a:cs typeface="Arial" panose="020B0604020202020204" pitchFamily="34" charset="0"/>
                </a:rPr>
                <a:t>View</a:t>
              </a:r>
              <a:endParaRPr lang="fi-FI" sz="850" dirty="0">
                <a:solidFill>
                  <a:srgbClr val="262626"/>
                </a:solidFill>
                <a:latin typeface="Arial" panose="020B0604020202020204" pitchFamily="34" charset="0"/>
                <a:cs typeface="Arial" panose="020B0604020202020204" pitchFamily="34" charset="0"/>
              </a:endParaRPr>
            </a:p>
          </p:txBody>
        </p:sp>
        <p:sp>
          <p:nvSpPr>
            <p:cNvPr id="46" name="Freeform 42"/>
            <p:cNvSpPr>
              <a:spLocks/>
            </p:cNvSpPr>
            <p:nvPr/>
          </p:nvSpPr>
          <p:spPr bwMode="auto">
            <a:xfrm>
              <a:off x="5062591" y="2312631"/>
              <a:ext cx="176184" cy="360362"/>
            </a:xfrm>
            <a:custGeom>
              <a:avLst/>
              <a:gdLst>
                <a:gd name="T0" fmla="*/ 0 w 115"/>
                <a:gd name="T1" fmla="*/ 0 h 234"/>
                <a:gd name="T2" fmla="*/ 115 w 115"/>
                <a:gd name="T3" fmla="*/ 117 h 234"/>
                <a:gd name="T4" fmla="*/ 0 w 115"/>
                <a:gd name="T5" fmla="*/ 234 h 234"/>
                <a:gd name="T6" fmla="*/ 0 w 115"/>
                <a:gd name="T7" fmla="*/ 0 h 234"/>
              </a:gdLst>
              <a:ahLst/>
              <a:cxnLst>
                <a:cxn ang="0">
                  <a:pos x="T0" y="T1"/>
                </a:cxn>
                <a:cxn ang="0">
                  <a:pos x="T2" y="T3"/>
                </a:cxn>
                <a:cxn ang="0">
                  <a:pos x="T4" y="T5"/>
                </a:cxn>
                <a:cxn ang="0">
                  <a:pos x="T6" y="T7"/>
                </a:cxn>
              </a:cxnLst>
              <a:rect l="0" t="0" r="r" b="b"/>
              <a:pathLst>
                <a:path w="115" h="234">
                  <a:moveTo>
                    <a:pt x="0" y="0"/>
                  </a:moveTo>
                  <a:lnTo>
                    <a:pt x="115" y="117"/>
                  </a:lnTo>
                  <a:lnTo>
                    <a:pt x="0" y="234"/>
                  </a:lnTo>
                  <a:lnTo>
                    <a:pt x="0" y="0"/>
                  </a:lnTo>
                  <a:close/>
                </a:path>
              </a:pathLst>
            </a:custGeom>
            <a:solidFill>
              <a:schemeClr val="accent5"/>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47" name="Rectangle 43"/>
            <p:cNvSpPr>
              <a:spLocks noChangeArrowheads="1"/>
            </p:cNvSpPr>
            <p:nvPr/>
          </p:nvSpPr>
          <p:spPr bwMode="auto">
            <a:xfrm>
              <a:off x="2780132" y="2649181"/>
              <a:ext cx="2225318" cy="284162"/>
            </a:xfrm>
            <a:prstGeom prst="rect">
              <a:avLst/>
            </a:prstGeom>
            <a:solidFill>
              <a:schemeClr val="accent5"/>
            </a:solidFill>
            <a:ln>
              <a:noFill/>
            </a:ln>
          </p:spPr>
          <p:txBody>
            <a:bodyPr anchor="ctr"/>
            <a:lstStyle/>
            <a:p>
              <a:pPr algn="ctr" eaLnBrk="0" hangingPunct="0">
                <a:defRPr/>
              </a:pPr>
              <a:r>
                <a:rPr lang="fi-FI" sz="1000" b="1">
                  <a:solidFill>
                    <a:srgbClr val="FFFFFF"/>
                  </a:solidFill>
                  <a:latin typeface="Arial"/>
                  <a:cs typeface="Arial" panose="020B0604020202020204" pitchFamily="34" charset="0"/>
                </a:rPr>
                <a:t>Training Requirements Analysis</a:t>
              </a:r>
              <a:endParaRPr lang="fi-FI" sz="1000" dirty="0">
                <a:solidFill>
                  <a:srgbClr val="262626"/>
                </a:solidFill>
                <a:latin typeface="Arial" panose="020B0604020202020204" pitchFamily="34" charset="0"/>
                <a:cs typeface="Arial" panose="020B0604020202020204" pitchFamily="34" charset="0"/>
              </a:endParaRPr>
            </a:p>
          </p:txBody>
        </p:sp>
        <p:sp>
          <p:nvSpPr>
            <p:cNvPr id="48" name="Rectangle 44"/>
            <p:cNvSpPr>
              <a:spLocks noChangeArrowheads="1"/>
            </p:cNvSpPr>
            <p:nvPr/>
          </p:nvSpPr>
          <p:spPr bwMode="auto">
            <a:xfrm>
              <a:off x="3227736" y="2974619"/>
              <a:ext cx="1918979" cy="177800"/>
            </a:xfrm>
            <a:prstGeom prst="rect">
              <a:avLst/>
            </a:prstGeom>
            <a:solidFill>
              <a:schemeClr val="accent5"/>
            </a:solidFill>
            <a:ln>
              <a:noFill/>
            </a:ln>
          </p:spPr>
          <p:txBody>
            <a:bodyPr anchor="ctr"/>
            <a:lstStyle/>
            <a:p>
              <a:pPr algn="ctr" eaLnBrk="0" hangingPunct="0">
                <a:defRPr/>
              </a:pPr>
              <a:r>
                <a:rPr lang="fi-FI" sz="850" b="1">
                  <a:solidFill>
                    <a:srgbClr val="FFFFFF"/>
                  </a:solidFill>
                  <a:latin typeface="Arial"/>
                  <a:cs typeface="Arial" panose="020B0604020202020204" pitchFamily="34" charset="0"/>
                </a:rPr>
                <a:t>Programme</a:t>
              </a:r>
              <a:endParaRPr lang="fi-FI" sz="850" dirty="0">
                <a:solidFill>
                  <a:srgbClr val="262626"/>
                </a:solidFill>
                <a:latin typeface="Arial" panose="020B0604020202020204" pitchFamily="34" charset="0"/>
                <a:cs typeface="Arial" panose="020B0604020202020204" pitchFamily="34" charset="0"/>
              </a:endParaRPr>
            </a:p>
          </p:txBody>
        </p:sp>
        <p:sp>
          <p:nvSpPr>
            <p:cNvPr id="49" name="Freeform 45"/>
            <p:cNvSpPr>
              <a:spLocks/>
            </p:cNvSpPr>
            <p:nvPr/>
          </p:nvSpPr>
          <p:spPr bwMode="auto">
            <a:xfrm>
              <a:off x="5062591" y="2884131"/>
              <a:ext cx="176184" cy="358775"/>
            </a:xfrm>
            <a:custGeom>
              <a:avLst/>
              <a:gdLst>
                <a:gd name="T0" fmla="*/ 0 w 115"/>
                <a:gd name="T1" fmla="*/ 0 h 234"/>
                <a:gd name="T2" fmla="*/ 115 w 115"/>
                <a:gd name="T3" fmla="*/ 117 h 234"/>
                <a:gd name="T4" fmla="*/ 0 w 115"/>
                <a:gd name="T5" fmla="*/ 234 h 234"/>
                <a:gd name="T6" fmla="*/ 0 w 115"/>
                <a:gd name="T7" fmla="*/ 0 h 234"/>
              </a:gdLst>
              <a:ahLst/>
              <a:cxnLst>
                <a:cxn ang="0">
                  <a:pos x="T0" y="T1"/>
                </a:cxn>
                <a:cxn ang="0">
                  <a:pos x="T2" y="T3"/>
                </a:cxn>
                <a:cxn ang="0">
                  <a:pos x="T4" y="T5"/>
                </a:cxn>
                <a:cxn ang="0">
                  <a:pos x="T6" y="T7"/>
                </a:cxn>
              </a:cxnLst>
              <a:rect l="0" t="0" r="r" b="b"/>
              <a:pathLst>
                <a:path w="115" h="234">
                  <a:moveTo>
                    <a:pt x="0" y="0"/>
                  </a:moveTo>
                  <a:lnTo>
                    <a:pt x="115" y="117"/>
                  </a:lnTo>
                  <a:lnTo>
                    <a:pt x="0" y="234"/>
                  </a:lnTo>
                  <a:lnTo>
                    <a:pt x="0" y="0"/>
                  </a:lnTo>
                  <a:close/>
                </a:path>
              </a:pathLst>
            </a:custGeom>
            <a:solidFill>
              <a:schemeClr val="accent5"/>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69651" name="Rectangle 46"/>
            <p:cNvSpPr>
              <a:spLocks noChangeArrowheads="1"/>
            </p:cNvSpPr>
            <p:nvPr/>
          </p:nvSpPr>
          <p:spPr bwMode="auto">
            <a:xfrm>
              <a:off x="2780628" y="3220563"/>
              <a:ext cx="2225004" cy="283126"/>
            </a:xfrm>
            <a:prstGeom prst="rect">
              <a:avLst/>
            </a:prstGeom>
            <a:solidFill>
              <a:schemeClr val="accent1"/>
            </a:solidFill>
            <a:ln w="9525">
              <a:noFill/>
              <a:miter lim="800000"/>
              <a:headEnd/>
              <a:tailEnd/>
            </a:ln>
          </p:spPr>
          <p:txBody>
            <a:bodyPr anchor="ctr"/>
            <a:lstStyle/>
            <a:p>
              <a:pPr algn="ctr" eaLnBrk="0" hangingPunct="0"/>
              <a:r>
                <a:rPr lang="fi-FI" altLang="fi-FI" sz="1000" b="1">
                  <a:solidFill>
                    <a:srgbClr val="FFFFFF"/>
                  </a:solidFill>
                </a:rPr>
                <a:t>Training Needs Analysis</a:t>
              </a:r>
              <a:endParaRPr lang="fi-FI" altLang="fi-FI" sz="1000">
                <a:solidFill>
                  <a:srgbClr val="262626"/>
                </a:solidFill>
              </a:endParaRPr>
            </a:p>
          </p:txBody>
        </p:sp>
        <p:sp>
          <p:nvSpPr>
            <p:cNvPr id="51" name="Rectangle 47"/>
            <p:cNvSpPr>
              <a:spLocks noChangeArrowheads="1"/>
            </p:cNvSpPr>
            <p:nvPr/>
          </p:nvSpPr>
          <p:spPr bwMode="auto">
            <a:xfrm>
              <a:off x="3227736" y="3544532"/>
              <a:ext cx="1918979" cy="179387"/>
            </a:xfrm>
            <a:prstGeom prst="rect">
              <a:avLst/>
            </a:prstGeom>
            <a:solidFill>
              <a:schemeClr val="accent1"/>
            </a:solidFill>
            <a:ln>
              <a:noFill/>
            </a:ln>
          </p:spPr>
          <p:txBody>
            <a:bodyPr anchor="ctr"/>
            <a:lstStyle/>
            <a:p>
              <a:pPr algn="ctr" eaLnBrk="0" hangingPunct="0">
                <a:defRPr/>
              </a:pPr>
              <a:r>
                <a:rPr lang="fi-FI" sz="850" b="1" dirty="0">
                  <a:solidFill>
                    <a:srgbClr val="FFFFFF"/>
                  </a:solidFill>
                  <a:latin typeface="Arial"/>
                  <a:cs typeface="Arial" panose="020B0604020202020204" pitchFamily="34" charset="0"/>
                </a:rPr>
                <a:t>Courses</a:t>
              </a:r>
              <a:endParaRPr lang="fi-FI" sz="850" dirty="0">
                <a:solidFill>
                  <a:srgbClr val="262626"/>
                </a:solidFill>
                <a:latin typeface="Arial" panose="020B0604020202020204" pitchFamily="34" charset="0"/>
                <a:cs typeface="Arial" panose="020B0604020202020204" pitchFamily="34" charset="0"/>
              </a:endParaRPr>
            </a:p>
          </p:txBody>
        </p:sp>
        <p:sp>
          <p:nvSpPr>
            <p:cNvPr id="69653" name="Freeform 48"/>
            <p:cNvSpPr>
              <a:spLocks/>
            </p:cNvSpPr>
            <p:nvPr/>
          </p:nvSpPr>
          <p:spPr bwMode="auto">
            <a:xfrm>
              <a:off x="5062565" y="3454450"/>
              <a:ext cx="176954" cy="360063"/>
            </a:xfrm>
            <a:custGeom>
              <a:avLst/>
              <a:gdLst>
                <a:gd name="T0" fmla="*/ 0 w 115"/>
                <a:gd name="T1" fmla="*/ 0 h 234"/>
                <a:gd name="T2" fmla="*/ 2147483647 w 115"/>
                <a:gd name="T3" fmla="*/ 2147483647 h 234"/>
                <a:gd name="T4" fmla="*/ 0 w 115"/>
                <a:gd name="T5" fmla="*/ 2147483647 h 234"/>
                <a:gd name="T6" fmla="*/ 0 w 115"/>
                <a:gd name="T7" fmla="*/ 0 h 234"/>
                <a:gd name="T8" fmla="*/ 0 60000 65536"/>
                <a:gd name="T9" fmla="*/ 0 60000 65536"/>
                <a:gd name="T10" fmla="*/ 0 60000 65536"/>
                <a:gd name="T11" fmla="*/ 0 60000 65536"/>
                <a:gd name="T12" fmla="*/ 0 w 115"/>
                <a:gd name="T13" fmla="*/ 0 h 234"/>
                <a:gd name="T14" fmla="*/ 115 w 115"/>
                <a:gd name="T15" fmla="*/ 234 h 234"/>
              </a:gdLst>
              <a:ahLst/>
              <a:cxnLst>
                <a:cxn ang="T8">
                  <a:pos x="T0" y="T1"/>
                </a:cxn>
                <a:cxn ang="T9">
                  <a:pos x="T2" y="T3"/>
                </a:cxn>
                <a:cxn ang="T10">
                  <a:pos x="T4" y="T5"/>
                </a:cxn>
                <a:cxn ang="T11">
                  <a:pos x="T6" y="T7"/>
                </a:cxn>
              </a:cxnLst>
              <a:rect l="T12" t="T13" r="T14" b="T15"/>
              <a:pathLst>
                <a:path w="115" h="234">
                  <a:moveTo>
                    <a:pt x="0" y="0"/>
                  </a:moveTo>
                  <a:lnTo>
                    <a:pt x="115" y="117"/>
                  </a:lnTo>
                  <a:lnTo>
                    <a:pt x="0" y="234"/>
                  </a:lnTo>
                  <a:lnTo>
                    <a:pt x="0" y="0"/>
                  </a:lnTo>
                  <a:close/>
                </a:path>
              </a:pathLst>
            </a:custGeom>
            <a:solidFill>
              <a:schemeClr val="accent1"/>
            </a:solidFill>
            <a:ln w="9525">
              <a:noFill/>
              <a:round/>
              <a:headEnd/>
              <a:tailEnd/>
            </a:ln>
          </p:spPr>
          <p:txBody>
            <a:bodyPr anchor="ctr"/>
            <a:lstStyle/>
            <a:p>
              <a:endParaRPr lang="fi-FI"/>
            </a:p>
          </p:txBody>
        </p:sp>
        <p:sp>
          <p:nvSpPr>
            <p:cNvPr id="53" name="Freeform 49"/>
            <p:cNvSpPr>
              <a:spLocks/>
            </p:cNvSpPr>
            <p:nvPr/>
          </p:nvSpPr>
          <p:spPr bwMode="auto">
            <a:xfrm>
              <a:off x="2294435" y="1663343"/>
              <a:ext cx="358717" cy="176213"/>
            </a:xfrm>
            <a:custGeom>
              <a:avLst/>
              <a:gdLst>
                <a:gd name="T0" fmla="*/ 116 w 233"/>
                <a:gd name="T1" fmla="*/ 115 h 115"/>
                <a:gd name="T2" fmla="*/ 233 w 233"/>
                <a:gd name="T3" fmla="*/ 0 h 115"/>
                <a:gd name="T4" fmla="*/ 0 w 233"/>
                <a:gd name="T5" fmla="*/ 0 h 115"/>
                <a:gd name="T6" fmla="*/ 116 w 233"/>
                <a:gd name="T7" fmla="*/ 115 h 115"/>
              </a:gdLst>
              <a:ahLst/>
              <a:cxnLst>
                <a:cxn ang="0">
                  <a:pos x="T0" y="T1"/>
                </a:cxn>
                <a:cxn ang="0">
                  <a:pos x="T2" y="T3"/>
                </a:cxn>
                <a:cxn ang="0">
                  <a:pos x="T4" y="T5"/>
                </a:cxn>
                <a:cxn ang="0">
                  <a:pos x="T6" y="T7"/>
                </a:cxn>
              </a:cxnLst>
              <a:rect l="0" t="0" r="r" b="b"/>
              <a:pathLst>
                <a:path w="233" h="115">
                  <a:moveTo>
                    <a:pt x="116" y="115"/>
                  </a:moveTo>
                  <a:lnTo>
                    <a:pt x="233" y="0"/>
                  </a:lnTo>
                  <a:lnTo>
                    <a:pt x="0" y="0"/>
                  </a:lnTo>
                  <a:lnTo>
                    <a:pt x="116" y="115"/>
                  </a:lnTo>
                  <a:close/>
                </a:path>
              </a:pathLst>
            </a:custGeom>
            <a:solidFill>
              <a:schemeClr val="accent6"/>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54" name="Freeform 50"/>
            <p:cNvSpPr>
              <a:spLocks/>
            </p:cNvSpPr>
            <p:nvPr/>
          </p:nvSpPr>
          <p:spPr bwMode="auto">
            <a:xfrm>
              <a:off x="4007073" y="1663343"/>
              <a:ext cx="360305" cy="176213"/>
            </a:xfrm>
            <a:custGeom>
              <a:avLst/>
              <a:gdLst>
                <a:gd name="T0" fmla="*/ 0 w 234"/>
                <a:gd name="T1" fmla="*/ 0 h 115"/>
                <a:gd name="T2" fmla="*/ 117 w 234"/>
                <a:gd name="T3" fmla="*/ 115 h 115"/>
                <a:gd name="T4" fmla="*/ 234 w 234"/>
                <a:gd name="T5" fmla="*/ 0 h 115"/>
                <a:gd name="T6" fmla="*/ 0 w 234"/>
                <a:gd name="T7" fmla="*/ 0 h 115"/>
              </a:gdLst>
              <a:ahLst/>
              <a:cxnLst>
                <a:cxn ang="0">
                  <a:pos x="T0" y="T1"/>
                </a:cxn>
                <a:cxn ang="0">
                  <a:pos x="T2" y="T3"/>
                </a:cxn>
                <a:cxn ang="0">
                  <a:pos x="T4" y="T5"/>
                </a:cxn>
                <a:cxn ang="0">
                  <a:pos x="T6" y="T7"/>
                </a:cxn>
              </a:cxnLst>
              <a:rect l="0" t="0" r="r" b="b"/>
              <a:pathLst>
                <a:path w="234" h="115">
                  <a:moveTo>
                    <a:pt x="0" y="0"/>
                  </a:moveTo>
                  <a:lnTo>
                    <a:pt x="117" y="115"/>
                  </a:lnTo>
                  <a:lnTo>
                    <a:pt x="234" y="0"/>
                  </a:lnTo>
                  <a:lnTo>
                    <a:pt x="0" y="0"/>
                  </a:lnTo>
                  <a:close/>
                </a:path>
              </a:pathLst>
            </a:custGeom>
            <a:solidFill>
              <a:schemeClr val="accent6"/>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75" name="Freeform 51"/>
            <p:cNvSpPr>
              <a:spLocks/>
            </p:cNvSpPr>
            <p:nvPr/>
          </p:nvSpPr>
          <p:spPr bwMode="auto">
            <a:xfrm>
              <a:off x="4007073" y="3955694"/>
              <a:ext cx="360305" cy="177800"/>
            </a:xfrm>
            <a:custGeom>
              <a:avLst/>
              <a:gdLst>
                <a:gd name="T0" fmla="*/ 117 w 234"/>
                <a:gd name="T1" fmla="*/ 0 h 115"/>
                <a:gd name="T2" fmla="*/ 0 w 234"/>
                <a:gd name="T3" fmla="*/ 115 h 115"/>
                <a:gd name="T4" fmla="*/ 234 w 234"/>
                <a:gd name="T5" fmla="*/ 115 h 115"/>
                <a:gd name="T6" fmla="*/ 117 w 234"/>
                <a:gd name="T7" fmla="*/ 0 h 115"/>
              </a:gdLst>
              <a:ahLst/>
              <a:cxnLst>
                <a:cxn ang="0">
                  <a:pos x="T0" y="T1"/>
                </a:cxn>
                <a:cxn ang="0">
                  <a:pos x="T2" y="T3"/>
                </a:cxn>
                <a:cxn ang="0">
                  <a:pos x="T4" y="T5"/>
                </a:cxn>
                <a:cxn ang="0">
                  <a:pos x="T6" y="T7"/>
                </a:cxn>
              </a:cxnLst>
              <a:rect l="0" t="0" r="r" b="b"/>
              <a:pathLst>
                <a:path w="234" h="115">
                  <a:moveTo>
                    <a:pt x="117" y="0"/>
                  </a:moveTo>
                  <a:lnTo>
                    <a:pt x="0" y="115"/>
                  </a:lnTo>
                  <a:lnTo>
                    <a:pt x="234" y="115"/>
                  </a:lnTo>
                  <a:lnTo>
                    <a:pt x="117" y="0"/>
                  </a:lnTo>
                  <a:close/>
                </a:path>
              </a:pathLst>
            </a:custGeom>
            <a:solidFill>
              <a:schemeClr val="accent6"/>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76" name="Freeform 52"/>
            <p:cNvSpPr>
              <a:spLocks/>
            </p:cNvSpPr>
            <p:nvPr/>
          </p:nvSpPr>
          <p:spPr bwMode="auto">
            <a:xfrm>
              <a:off x="2294435" y="3955694"/>
              <a:ext cx="358717" cy="177800"/>
            </a:xfrm>
            <a:custGeom>
              <a:avLst/>
              <a:gdLst>
                <a:gd name="T0" fmla="*/ 233 w 233"/>
                <a:gd name="T1" fmla="*/ 115 h 115"/>
                <a:gd name="T2" fmla="*/ 116 w 233"/>
                <a:gd name="T3" fmla="*/ 0 h 115"/>
                <a:gd name="T4" fmla="*/ 0 w 233"/>
                <a:gd name="T5" fmla="*/ 115 h 115"/>
                <a:gd name="T6" fmla="*/ 233 w 233"/>
                <a:gd name="T7" fmla="*/ 115 h 115"/>
              </a:gdLst>
              <a:ahLst/>
              <a:cxnLst>
                <a:cxn ang="0">
                  <a:pos x="T0" y="T1"/>
                </a:cxn>
                <a:cxn ang="0">
                  <a:pos x="T2" y="T3"/>
                </a:cxn>
                <a:cxn ang="0">
                  <a:pos x="T4" y="T5"/>
                </a:cxn>
                <a:cxn ang="0">
                  <a:pos x="T6" y="T7"/>
                </a:cxn>
              </a:cxnLst>
              <a:rect l="0" t="0" r="r" b="b"/>
              <a:pathLst>
                <a:path w="233" h="115">
                  <a:moveTo>
                    <a:pt x="233" y="115"/>
                  </a:moveTo>
                  <a:lnTo>
                    <a:pt x="116" y="0"/>
                  </a:lnTo>
                  <a:lnTo>
                    <a:pt x="0" y="115"/>
                  </a:lnTo>
                  <a:lnTo>
                    <a:pt x="233" y="115"/>
                  </a:lnTo>
                  <a:close/>
                </a:path>
              </a:pathLst>
            </a:custGeom>
            <a:solidFill>
              <a:schemeClr val="accent6"/>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77" name="Freeform 53"/>
            <p:cNvSpPr>
              <a:spLocks/>
            </p:cNvSpPr>
            <p:nvPr/>
          </p:nvSpPr>
          <p:spPr bwMode="auto">
            <a:xfrm>
              <a:off x="5595906" y="2169756"/>
              <a:ext cx="571408" cy="1444625"/>
            </a:xfrm>
            <a:custGeom>
              <a:avLst/>
              <a:gdLst>
                <a:gd name="T0" fmla="*/ 0 w 371"/>
                <a:gd name="T1" fmla="*/ 0 h 939"/>
                <a:gd name="T2" fmla="*/ 371 w 371"/>
                <a:gd name="T3" fmla="*/ 469 h 939"/>
                <a:gd name="T4" fmla="*/ 0 w 371"/>
                <a:gd name="T5" fmla="*/ 939 h 939"/>
                <a:gd name="T6" fmla="*/ 0 w 371"/>
                <a:gd name="T7" fmla="*/ 0 h 939"/>
              </a:gdLst>
              <a:ahLst/>
              <a:cxnLst>
                <a:cxn ang="0">
                  <a:pos x="T0" y="T1"/>
                </a:cxn>
                <a:cxn ang="0">
                  <a:pos x="T2" y="T3"/>
                </a:cxn>
                <a:cxn ang="0">
                  <a:pos x="T4" y="T5"/>
                </a:cxn>
                <a:cxn ang="0">
                  <a:pos x="T6" y="T7"/>
                </a:cxn>
              </a:cxnLst>
              <a:rect l="0" t="0" r="r" b="b"/>
              <a:pathLst>
                <a:path w="371" h="939">
                  <a:moveTo>
                    <a:pt x="0" y="0"/>
                  </a:moveTo>
                  <a:lnTo>
                    <a:pt x="371" y="469"/>
                  </a:lnTo>
                  <a:lnTo>
                    <a:pt x="0" y="939"/>
                  </a:lnTo>
                  <a:lnTo>
                    <a:pt x="0" y="0"/>
                  </a:lnTo>
                  <a:close/>
                </a:path>
              </a:pathLst>
            </a:custGeom>
            <a:solidFill>
              <a:schemeClr val="accent6"/>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78" name="Rectangle 54"/>
            <p:cNvSpPr>
              <a:spLocks noChangeArrowheads="1"/>
            </p:cNvSpPr>
            <p:nvPr/>
          </p:nvSpPr>
          <p:spPr bwMode="auto">
            <a:xfrm>
              <a:off x="2780132" y="2079268"/>
              <a:ext cx="2225318" cy="284163"/>
            </a:xfrm>
            <a:prstGeom prst="rect">
              <a:avLst/>
            </a:prstGeom>
            <a:solidFill>
              <a:schemeClr val="accent5"/>
            </a:solidFill>
            <a:ln>
              <a:noFill/>
            </a:ln>
          </p:spPr>
          <p:txBody>
            <a:bodyPr anchor="ctr"/>
            <a:lstStyle/>
            <a:p>
              <a:pPr algn="ctr" eaLnBrk="0" hangingPunct="0">
                <a:defRPr/>
              </a:pPr>
              <a:r>
                <a:rPr lang="fi-FI" sz="1000" b="1">
                  <a:solidFill>
                    <a:srgbClr val="FFFFFF"/>
                  </a:solidFill>
                  <a:latin typeface="Arial"/>
                  <a:cs typeface="Arial" panose="020B0604020202020204" pitchFamily="34" charset="0"/>
                </a:rPr>
                <a:t>Strategic Training Plan</a:t>
              </a:r>
              <a:endParaRPr lang="fi-FI" sz="1000" dirty="0">
                <a:solidFill>
                  <a:srgbClr val="262626"/>
                </a:solidFill>
                <a:latin typeface="Arial" panose="020B0604020202020204" pitchFamily="34" charset="0"/>
                <a:cs typeface="Arial" panose="020B0604020202020204" pitchFamily="34" charset="0"/>
              </a:endParaRPr>
            </a:p>
          </p:txBody>
        </p:sp>
        <p:sp>
          <p:nvSpPr>
            <p:cNvPr id="79" name="Tekstiruutu 78"/>
            <p:cNvSpPr txBox="1"/>
            <p:nvPr/>
          </p:nvSpPr>
          <p:spPr>
            <a:xfrm>
              <a:off x="1419862" y="2576156"/>
              <a:ext cx="1128532" cy="307975"/>
            </a:xfrm>
            <a:prstGeom prst="rect">
              <a:avLst/>
            </a:prstGeom>
            <a:noFill/>
          </p:spPr>
          <p:txBody>
            <a:bodyPr>
              <a:spAutoFit/>
            </a:bodyPr>
            <a:lstStyle/>
            <a:p>
              <a:pPr algn="ctr" eaLnBrk="0" hangingPunct="0">
                <a:defRPr/>
              </a:pPr>
              <a:r>
                <a:rPr lang="fi-FI" sz="1400" b="1" dirty="0">
                  <a:solidFill>
                    <a:schemeClr val="bg1"/>
                  </a:solidFill>
                  <a:latin typeface="+mn-lt"/>
                  <a:cs typeface="Arial" panose="020B0604020202020204" pitchFamily="34" charset="0"/>
                </a:rPr>
                <a:t>NATO</a:t>
              </a:r>
            </a:p>
          </p:txBody>
        </p:sp>
        <p:sp>
          <p:nvSpPr>
            <p:cNvPr id="80" name="Tekstiruutu 79"/>
            <p:cNvSpPr txBox="1"/>
            <p:nvPr/>
          </p:nvSpPr>
          <p:spPr>
            <a:xfrm>
              <a:off x="1419862" y="3334982"/>
              <a:ext cx="1128532" cy="307975"/>
            </a:xfrm>
            <a:prstGeom prst="rect">
              <a:avLst/>
            </a:prstGeom>
            <a:noFill/>
          </p:spPr>
          <p:txBody>
            <a:bodyPr>
              <a:spAutoFit/>
            </a:bodyPr>
            <a:lstStyle/>
            <a:p>
              <a:pPr algn="ctr" eaLnBrk="0" hangingPunct="0">
                <a:defRPr/>
              </a:pPr>
              <a:r>
                <a:rPr lang="fi-FI" sz="1400" b="1" dirty="0">
                  <a:solidFill>
                    <a:schemeClr val="bg1"/>
                  </a:solidFill>
                  <a:latin typeface="+mn-lt"/>
                  <a:cs typeface="Arial" panose="020B0604020202020204" pitchFamily="34" charset="0"/>
                </a:rPr>
                <a:t>FINCENT</a:t>
              </a:r>
            </a:p>
          </p:txBody>
        </p:sp>
        <p:sp>
          <p:nvSpPr>
            <p:cNvPr id="81" name="Tekstiruutu 80"/>
            <p:cNvSpPr txBox="1"/>
            <p:nvPr/>
          </p:nvSpPr>
          <p:spPr>
            <a:xfrm>
              <a:off x="1429386" y="2042756"/>
              <a:ext cx="1128532" cy="307975"/>
            </a:xfrm>
            <a:prstGeom prst="rect">
              <a:avLst/>
            </a:prstGeom>
            <a:noFill/>
          </p:spPr>
          <p:txBody>
            <a:bodyPr>
              <a:spAutoFit/>
            </a:bodyPr>
            <a:lstStyle/>
            <a:p>
              <a:pPr algn="ctr" eaLnBrk="0" hangingPunct="0">
                <a:defRPr/>
              </a:pPr>
              <a:r>
                <a:rPr lang="fi-FI" sz="1400" b="1" dirty="0">
                  <a:latin typeface="+mn-lt"/>
                  <a:cs typeface="Arial" panose="020B0604020202020204" pitchFamily="34" charset="0"/>
                </a:rPr>
                <a:t>MC2PS</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Otsikko 1"/>
          <p:cNvSpPr txBox="1">
            <a:spLocks/>
          </p:cNvSpPr>
          <p:nvPr/>
        </p:nvSpPr>
        <p:spPr bwMode="auto">
          <a:xfrm>
            <a:off x="1258888" y="204788"/>
            <a:ext cx="7283450" cy="857250"/>
          </a:xfrm>
          <a:prstGeom prst="rect">
            <a:avLst/>
          </a:prstGeom>
          <a:noFill/>
          <a:ln w="9525">
            <a:noFill/>
            <a:miter lim="800000"/>
            <a:headEnd/>
            <a:tailEnd/>
          </a:ln>
        </p:spPr>
        <p:txBody>
          <a:bodyPr lIns="144000" anchor="ctr"/>
          <a:lstStyle/>
          <a:p>
            <a:pPr eaLnBrk="0" hangingPunct="0"/>
            <a:r>
              <a:rPr lang="fi-FI" altLang="fi-FI" sz="2500" b="1">
                <a:solidFill>
                  <a:schemeClr val="accent1"/>
                </a:solidFill>
              </a:rPr>
              <a:t>TRA – TNA – ADC</a:t>
            </a:r>
          </a:p>
        </p:txBody>
      </p:sp>
      <p:grpSp>
        <p:nvGrpSpPr>
          <p:cNvPr id="71682" name="Ryhmä 50179"/>
          <p:cNvGrpSpPr>
            <a:grpSpLocks/>
          </p:cNvGrpSpPr>
          <p:nvPr/>
        </p:nvGrpSpPr>
        <p:grpSpPr bwMode="auto">
          <a:xfrm rot="957426">
            <a:off x="7778750" y="2066925"/>
            <a:ext cx="850900" cy="2311400"/>
            <a:chOff x="7599514" y="2173288"/>
            <a:chExt cx="850900" cy="2311944"/>
          </a:xfrm>
        </p:grpSpPr>
        <p:sp>
          <p:nvSpPr>
            <p:cNvPr id="6" name="Freeform 34"/>
            <p:cNvSpPr>
              <a:spLocks/>
            </p:cNvSpPr>
            <p:nvPr/>
          </p:nvSpPr>
          <p:spPr bwMode="auto">
            <a:xfrm>
              <a:off x="7813827" y="2536292"/>
              <a:ext cx="423863" cy="1948940"/>
            </a:xfrm>
            <a:custGeom>
              <a:avLst/>
              <a:gdLst>
                <a:gd name="T0" fmla="*/ 267 w 267"/>
                <a:gd name="T1" fmla="*/ 0 h 1223"/>
                <a:gd name="T2" fmla="*/ 267 w 267"/>
                <a:gd name="T3" fmla="*/ 1223 h 1223"/>
                <a:gd name="T4" fmla="*/ 267 w 267"/>
                <a:gd name="T5" fmla="*/ 1223 h 1223"/>
                <a:gd name="T6" fmla="*/ 0 w 267"/>
                <a:gd name="T7" fmla="*/ 1223 h 1223"/>
                <a:gd name="T8" fmla="*/ 0 w 267"/>
                <a:gd name="T9" fmla="*/ 0 h 1223"/>
                <a:gd name="T10" fmla="*/ 267 w 267"/>
                <a:gd name="T11" fmla="*/ 0 h 1223"/>
              </a:gdLst>
              <a:ahLst/>
              <a:cxnLst>
                <a:cxn ang="0">
                  <a:pos x="T0" y="T1"/>
                </a:cxn>
                <a:cxn ang="0">
                  <a:pos x="T2" y="T3"/>
                </a:cxn>
                <a:cxn ang="0">
                  <a:pos x="T4" y="T5"/>
                </a:cxn>
                <a:cxn ang="0">
                  <a:pos x="T6" y="T7"/>
                </a:cxn>
                <a:cxn ang="0">
                  <a:pos x="T8" y="T9"/>
                </a:cxn>
                <a:cxn ang="0">
                  <a:pos x="T10" y="T11"/>
                </a:cxn>
              </a:cxnLst>
              <a:rect l="0" t="0" r="r" b="b"/>
              <a:pathLst>
                <a:path w="267" h="1223">
                  <a:moveTo>
                    <a:pt x="267" y="0"/>
                  </a:moveTo>
                  <a:lnTo>
                    <a:pt x="267" y="1223"/>
                  </a:lnTo>
                  <a:lnTo>
                    <a:pt x="267" y="1223"/>
                  </a:lnTo>
                  <a:lnTo>
                    <a:pt x="0" y="1223"/>
                  </a:lnTo>
                  <a:lnTo>
                    <a:pt x="0" y="0"/>
                  </a:lnTo>
                  <a:lnTo>
                    <a:pt x="267" y="0"/>
                  </a:lnTo>
                  <a:close/>
                </a:path>
              </a:pathLst>
            </a:custGeom>
            <a:solidFill>
              <a:schemeClr val="accent1"/>
            </a:solidFill>
            <a:ln>
              <a:noFill/>
            </a:ln>
          </p:spPr>
          <p:txBody>
            <a:bodyPr vert="vert270" anchor="ctr"/>
            <a:lstStyle/>
            <a:p>
              <a:pPr algn="ctr" eaLnBrk="0" hangingPunct="0">
                <a:defRPr/>
              </a:pPr>
              <a:r>
                <a:rPr lang="fi-FI" altLang="fi-FI" sz="1200" b="1" dirty="0">
                  <a:solidFill>
                    <a:srgbClr val="FFFFFF"/>
                  </a:solidFill>
                  <a:latin typeface="Arial" panose="020B0604020202020204" pitchFamily="34" charset="0"/>
                  <a:cs typeface="Arial" panose="020B0604020202020204" pitchFamily="34" charset="0"/>
                </a:rPr>
                <a:t>NEW REQUIREMENTS</a:t>
              </a:r>
            </a:p>
          </p:txBody>
        </p:sp>
        <p:sp>
          <p:nvSpPr>
            <p:cNvPr id="71709" name="Freeform 35"/>
            <p:cNvSpPr>
              <a:spLocks/>
            </p:cNvSpPr>
            <p:nvPr/>
          </p:nvSpPr>
          <p:spPr bwMode="auto">
            <a:xfrm>
              <a:off x="7599514" y="2173288"/>
              <a:ext cx="850900" cy="419100"/>
            </a:xfrm>
            <a:custGeom>
              <a:avLst/>
              <a:gdLst>
                <a:gd name="T0" fmla="*/ 0 w 536"/>
                <a:gd name="T1" fmla="*/ 2147483647 h 264"/>
                <a:gd name="T2" fmla="*/ 2147483647 w 536"/>
                <a:gd name="T3" fmla="*/ 0 h 264"/>
                <a:gd name="T4" fmla="*/ 2147483647 w 536"/>
                <a:gd name="T5" fmla="*/ 2147483647 h 264"/>
                <a:gd name="T6" fmla="*/ 0 w 536"/>
                <a:gd name="T7" fmla="*/ 2147483647 h 264"/>
                <a:gd name="T8" fmla="*/ 0 60000 65536"/>
                <a:gd name="T9" fmla="*/ 0 60000 65536"/>
                <a:gd name="T10" fmla="*/ 0 60000 65536"/>
                <a:gd name="T11" fmla="*/ 0 60000 65536"/>
                <a:gd name="T12" fmla="*/ 0 w 536"/>
                <a:gd name="T13" fmla="*/ 0 h 264"/>
                <a:gd name="T14" fmla="*/ 536 w 536"/>
                <a:gd name="T15" fmla="*/ 264 h 264"/>
              </a:gdLst>
              <a:ahLst/>
              <a:cxnLst>
                <a:cxn ang="T8">
                  <a:pos x="T0" y="T1"/>
                </a:cxn>
                <a:cxn ang="T9">
                  <a:pos x="T2" y="T3"/>
                </a:cxn>
                <a:cxn ang="T10">
                  <a:pos x="T4" y="T5"/>
                </a:cxn>
                <a:cxn ang="T11">
                  <a:pos x="T6" y="T7"/>
                </a:cxn>
              </a:cxnLst>
              <a:rect l="T12" t="T13" r="T14" b="T15"/>
              <a:pathLst>
                <a:path w="536" h="264">
                  <a:moveTo>
                    <a:pt x="0" y="263"/>
                  </a:moveTo>
                  <a:lnTo>
                    <a:pt x="269" y="0"/>
                  </a:lnTo>
                  <a:lnTo>
                    <a:pt x="536" y="264"/>
                  </a:lnTo>
                  <a:lnTo>
                    <a:pt x="0" y="263"/>
                  </a:lnTo>
                  <a:close/>
                </a:path>
              </a:pathLst>
            </a:custGeom>
            <a:solidFill>
              <a:schemeClr val="accent1"/>
            </a:solidFill>
            <a:ln w="9525">
              <a:noFill/>
              <a:round/>
              <a:headEnd/>
              <a:tailEnd/>
            </a:ln>
          </p:spPr>
          <p:txBody>
            <a:bodyPr anchor="ctr"/>
            <a:lstStyle/>
            <a:p>
              <a:endParaRPr lang="fi-FI"/>
            </a:p>
          </p:txBody>
        </p:sp>
      </p:grpSp>
      <p:sp>
        <p:nvSpPr>
          <p:cNvPr id="71683" name="Freeform 36"/>
          <p:cNvSpPr>
            <a:spLocks/>
          </p:cNvSpPr>
          <p:nvPr/>
        </p:nvSpPr>
        <p:spPr bwMode="auto">
          <a:xfrm>
            <a:off x="1057275" y="1473200"/>
            <a:ext cx="1997075" cy="804863"/>
          </a:xfrm>
          <a:custGeom>
            <a:avLst/>
            <a:gdLst>
              <a:gd name="T0" fmla="*/ 2147483647 w 1258"/>
              <a:gd name="T1" fmla="*/ 0 h 507"/>
              <a:gd name="T2" fmla="*/ 2147483647 w 1258"/>
              <a:gd name="T3" fmla="*/ 2147483647 h 507"/>
              <a:gd name="T4" fmla="*/ 2147483647 w 1258"/>
              <a:gd name="T5" fmla="*/ 2147483647 h 507"/>
              <a:gd name="T6" fmla="*/ 0 w 1258"/>
              <a:gd name="T7" fmla="*/ 2147483647 h 507"/>
              <a:gd name="T8" fmla="*/ 0 w 1258"/>
              <a:gd name="T9" fmla="*/ 0 h 507"/>
              <a:gd name="T10" fmla="*/ 2147483647 w 1258"/>
              <a:gd name="T11" fmla="*/ 0 h 507"/>
              <a:gd name="T12" fmla="*/ 0 60000 65536"/>
              <a:gd name="T13" fmla="*/ 0 60000 65536"/>
              <a:gd name="T14" fmla="*/ 0 60000 65536"/>
              <a:gd name="T15" fmla="*/ 0 60000 65536"/>
              <a:gd name="T16" fmla="*/ 0 60000 65536"/>
              <a:gd name="T17" fmla="*/ 0 60000 65536"/>
              <a:gd name="T18" fmla="*/ 0 w 1258"/>
              <a:gd name="T19" fmla="*/ 0 h 507"/>
              <a:gd name="T20" fmla="*/ 1258 w 1258"/>
              <a:gd name="T21" fmla="*/ 507 h 507"/>
            </a:gdLst>
            <a:ahLst/>
            <a:cxnLst>
              <a:cxn ang="T12">
                <a:pos x="T0" y="T1"/>
              </a:cxn>
              <a:cxn ang="T13">
                <a:pos x="T2" y="T3"/>
              </a:cxn>
              <a:cxn ang="T14">
                <a:pos x="T4" y="T5"/>
              </a:cxn>
              <a:cxn ang="T15">
                <a:pos x="T6" y="T7"/>
              </a:cxn>
              <a:cxn ang="T16">
                <a:pos x="T8" y="T9"/>
              </a:cxn>
              <a:cxn ang="T17">
                <a:pos x="T10" y="T11"/>
              </a:cxn>
            </a:cxnLst>
            <a:rect l="T18" t="T19" r="T20" b="T21"/>
            <a:pathLst>
              <a:path w="1258" h="507">
                <a:moveTo>
                  <a:pt x="1258" y="0"/>
                </a:moveTo>
                <a:lnTo>
                  <a:pt x="1258" y="507"/>
                </a:lnTo>
                <a:lnTo>
                  <a:pt x="0" y="507"/>
                </a:lnTo>
                <a:lnTo>
                  <a:pt x="0" y="0"/>
                </a:lnTo>
                <a:lnTo>
                  <a:pt x="1258" y="0"/>
                </a:lnTo>
                <a:close/>
              </a:path>
            </a:pathLst>
          </a:custGeom>
          <a:solidFill>
            <a:schemeClr val="accent1"/>
          </a:solidFill>
          <a:ln w="9525">
            <a:noFill/>
            <a:miter lim="800000"/>
            <a:headEnd/>
            <a:tailEnd/>
          </a:ln>
        </p:spPr>
        <p:txBody>
          <a:bodyPr lIns="90000" rIns="90000" anchor="ctr"/>
          <a:lstStyle/>
          <a:p>
            <a:pPr algn="ctr" eaLnBrk="0" hangingPunct="0"/>
            <a:r>
              <a:rPr lang="fi-FI" altLang="fi-FI" sz="1200" b="1">
                <a:solidFill>
                  <a:srgbClr val="FFFFFF"/>
                </a:solidFill>
              </a:rPr>
              <a:t>Collect</a:t>
            </a:r>
            <a:br>
              <a:rPr lang="fi-FI" altLang="fi-FI" sz="1200" b="1">
                <a:solidFill>
                  <a:srgbClr val="FFFFFF"/>
                </a:solidFill>
              </a:rPr>
            </a:br>
            <a:r>
              <a:rPr lang="fi-FI" altLang="fi-FI" sz="1200" b="1">
                <a:solidFill>
                  <a:srgbClr val="FFFFFF"/>
                </a:solidFill>
              </a:rPr>
              <a:t>opportunities</a:t>
            </a:r>
          </a:p>
        </p:txBody>
      </p:sp>
      <p:sp>
        <p:nvSpPr>
          <p:cNvPr id="71684" name="Oval 37"/>
          <p:cNvSpPr>
            <a:spLocks noChangeArrowheads="1"/>
          </p:cNvSpPr>
          <p:nvPr/>
        </p:nvSpPr>
        <p:spPr bwMode="auto">
          <a:xfrm>
            <a:off x="1130300" y="1562100"/>
            <a:ext cx="254000" cy="254000"/>
          </a:xfrm>
          <a:prstGeom prst="ellipse">
            <a:avLst/>
          </a:prstGeom>
          <a:solidFill>
            <a:srgbClr val="FFFFFF"/>
          </a:solidFill>
          <a:ln w="9525">
            <a:noFill/>
            <a:round/>
            <a:headEnd/>
            <a:tailEnd/>
          </a:ln>
        </p:spPr>
        <p:txBody>
          <a:bodyPr anchor="ctr"/>
          <a:lstStyle/>
          <a:p>
            <a:pPr algn="ctr" eaLnBrk="0" hangingPunct="0"/>
            <a:r>
              <a:rPr lang="fi-FI" altLang="fi-FI" sz="1400" b="1">
                <a:solidFill>
                  <a:srgbClr val="262626"/>
                </a:solidFill>
              </a:rPr>
              <a:t>1</a:t>
            </a:r>
          </a:p>
        </p:txBody>
      </p:sp>
      <p:sp>
        <p:nvSpPr>
          <p:cNvPr id="71685" name="Freeform 38"/>
          <p:cNvSpPr>
            <a:spLocks/>
          </p:cNvSpPr>
          <p:nvPr/>
        </p:nvSpPr>
        <p:spPr bwMode="auto">
          <a:xfrm>
            <a:off x="4343400" y="2668588"/>
            <a:ext cx="2413000" cy="804862"/>
          </a:xfrm>
          <a:custGeom>
            <a:avLst/>
            <a:gdLst>
              <a:gd name="T0" fmla="*/ 2147483647 w 1260"/>
              <a:gd name="T1" fmla="*/ 0 h 507"/>
              <a:gd name="T2" fmla="*/ 2147483647 w 1260"/>
              <a:gd name="T3" fmla="*/ 2147483647 h 507"/>
              <a:gd name="T4" fmla="*/ 2147483647 w 1260"/>
              <a:gd name="T5" fmla="*/ 2147483647 h 507"/>
              <a:gd name="T6" fmla="*/ 0 w 1260"/>
              <a:gd name="T7" fmla="*/ 2147483647 h 507"/>
              <a:gd name="T8" fmla="*/ 0 w 1260"/>
              <a:gd name="T9" fmla="*/ 0 h 507"/>
              <a:gd name="T10" fmla="*/ 2147483647 w 1260"/>
              <a:gd name="T11" fmla="*/ 0 h 507"/>
              <a:gd name="T12" fmla="*/ 0 60000 65536"/>
              <a:gd name="T13" fmla="*/ 0 60000 65536"/>
              <a:gd name="T14" fmla="*/ 0 60000 65536"/>
              <a:gd name="T15" fmla="*/ 0 60000 65536"/>
              <a:gd name="T16" fmla="*/ 0 60000 65536"/>
              <a:gd name="T17" fmla="*/ 0 60000 65536"/>
              <a:gd name="T18" fmla="*/ 0 w 1260"/>
              <a:gd name="T19" fmla="*/ 0 h 507"/>
              <a:gd name="T20" fmla="*/ 1260 w 1260"/>
              <a:gd name="T21" fmla="*/ 507 h 507"/>
            </a:gdLst>
            <a:ahLst/>
            <a:cxnLst>
              <a:cxn ang="T12">
                <a:pos x="T0" y="T1"/>
              </a:cxn>
              <a:cxn ang="T13">
                <a:pos x="T2" y="T3"/>
              </a:cxn>
              <a:cxn ang="T14">
                <a:pos x="T4" y="T5"/>
              </a:cxn>
              <a:cxn ang="T15">
                <a:pos x="T6" y="T7"/>
              </a:cxn>
              <a:cxn ang="T16">
                <a:pos x="T8" y="T9"/>
              </a:cxn>
              <a:cxn ang="T17">
                <a:pos x="T10" y="T11"/>
              </a:cxn>
            </a:cxnLst>
            <a:rect l="T18" t="T19" r="T20" b="T21"/>
            <a:pathLst>
              <a:path w="1260" h="507">
                <a:moveTo>
                  <a:pt x="1260" y="0"/>
                </a:moveTo>
                <a:lnTo>
                  <a:pt x="1260" y="507"/>
                </a:lnTo>
                <a:lnTo>
                  <a:pt x="0" y="507"/>
                </a:lnTo>
                <a:lnTo>
                  <a:pt x="0" y="0"/>
                </a:lnTo>
                <a:lnTo>
                  <a:pt x="1260" y="0"/>
                </a:lnTo>
                <a:close/>
              </a:path>
            </a:pathLst>
          </a:custGeom>
          <a:solidFill>
            <a:schemeClr val="accent1"/>
          </a:solidFill>
          <a:ln w="9525">
            <a:noFill/>
            <a:miter lim="800000"/>
            <a:headEnd/>
            <a:tailEnd/>
          </a:ln>
        </p:spPr>
        <p:txBody>
          <a:bodyPr lIns="252000" anchor="ctr"/>
          <a:lstStyle/>
          <a:p>
            <a:pPr algn="ctr" eaLnBrk="0" hangingPunct="0"/>
            <a:r>
              <a:rPr lang="fi-FI" altLang="fi-FI" sz="1100" b="1">
                <a:solidFill>
                  <a:srgbClr val="FFFFFF"/>
                </a:solidFill>
              </a:rPr>
              <a:t>Match E&amp;IT – CT&amp;E</a:t>
            </a:r>
            <a:br>
              <a:rPr lang="fi-FI" altLang="fi-FI" sz="1100" b="1">
                <a:solidFill>
                  <a:srgbClr val="FFFFFF"/>
                </a:solidFill>
              </a:rPr>
            </a:br>
            <a:r>
              <a:rPr lang="fi-FI" altLang="fi-FI" sz="1100" b="1">
                <a:solidFill>
                  <a:srgbClr val="FFFFFF"/>
                </a:solidFill>
              </a:rPr>
              <a:t>requirements &amp;</a:t>
            </a:r>
            <a:br>
              <a:rPr lang="fi-FI" altLang="fi-FI" sz="1100" b="1">
                <a:solidFill>
                  <a:srgbClr val="FFFFFF"/>
                </a:solidFill>
              </a:rPr>
            </a:br>
            <a:r>
              <a:rPr lang="fi-FI" altLang="fi-FI" sz="1100" b="1">
                <a:solidFill>
                  <a:srgbClr val="FFFFFF"/>
                </a:solidFill>
              </a:rPr>
              <a:t>opportunities</a:t>
            </a:r>
          </a:p>
        </p:txBody>
      </p:sp>
      <p:sp>
        <p:nvSpPr>
          <p:cNvPr id="71686" name="Oval 39"/>
          <p:cNvSpPr>
            <a:spLocks noChangeArrowheads="1"/>
          </p:cNvSpPr>
          <p:nvPr/>
        </p:nvSpPr>
        <p:spPr bwMode="auto">
          <a:xfrm>
            <a:off x="4437063" y="2762250"/>
            <a:ext cx="252412" cy="255588"/>
          </a:xfrm>
          <a:prstGeom prst="ellipse">
            <a:avLst/>
          </a:prstGeom>
          <a:solidFill>
            <a:srgbClr val="FFFFFF"/>
          </a:solidFill>
          <a:ln w="9525">
            <a:noFill/>
            <a:round/>
            <a:headEnd/>
            <a:tailEnd/>
          </a:ln>
        </p:spPr>
        <p:txBody>
          <a:bodyPr anchor="ctr"/>
          <a:lstStyle/>
          <a:p>
            <a:pPr algn="ctr" eaLnBrk="0" hangingPunct="0"/>
            <a:r>
              <a:rPr lang="fi-FI" altLang="fi-FI" sz="1400" b="1">
                <a:solidFill>
                  <a:srgbClr val="262626"/>
                </a:solidFill>
              </a:rPr>
              <a:t>4</a:t>
            </a:r>
          </a:p>
        </p:txBody>
      </p:sp>
      <p:sp>
        <p:nvSpPr>
          <p:cNvPr id="71687" name="Freeform 40"/>
          <p:cNvSpPr>
            <a:spLocks/>
          </p:cNvSpPr>
          <p:nvPr/>
        </p:nvSpPr>
        <p:spPr bwMode="auto">
          <a:xfrm>
            <a:off x="1057275" y="2673350"/>
            <a:ext cx="1997075" cy="806450"/>
          </a:xfrm>
          <a:custGeom>
            <a:avLst/>
            <a:gdLst>
              <a:gd name="T0" fmla="*/ 2147483647 w 1258"/>
              <a:gd name="T1" fmla="*/ 0 h 508"/>
              <a:gd name="T2" fmla="*/ 2147483647 w 1258"/>
              <a:gd name="T3" fmla="*/ 2147483647 h 508"/>
              <a:gd name="T4" fmla="*/ 2147483647 w 1258"/>
              <a:gd name="T5" fmla="*/ 2147483647 h 508"/>
              <a:gd name="T6" fmla="*/ 0 w 1258"/>
              <a:gd name="T7" fmla="*/ 2147483647 h 508"/>
              <a:gd name="T8" fmla="*/ 0 w 1258"/>
              <a:gd name="T9" fmla="*/ 0 h 508"/>
              <a:gd name="T10" fmla="*/ 2147483647 w 1258"/>
              <a:gd name="T11" fmla="*/ 0 h 508"/>
              <a:gd name="T12" fmla="*/ 0 60000 65536"/>
              <a:gd name="T13" fmla="*/ 0 60000 65536"/>
              <a:gd name="T14" fmla="*/ 0 60000 65536"/>
              <a:gd name="T15" fmla="*/ 0 60000 65536"/>
              <a:gd name="T16" fmla="*/ 0 60000 65536"/>
              <a:gd name="T17" fmla="*/ 0 60000 65536"/>
              <a:gd name="T18" fmla="*/ 0 w 1258"/>
              <a:gd name="T19" fmla="*/ 0 h 508"/>
              <a:gd name="T20" fmla="*/ 1258 w 1258"/>
              <a:gd name="T21" fmla="*/ 508 h 508"/>
            </a:gdLst>
            <a:ahLst/>
            <a:cxnLst>
              <a:cxn ang="T12">
                <a:pos x="T0" y="T1"/>
              </a:cxn>
              <a:cxn ang="T13">
                <a:pos x="T2" y="T3"/>
              </a:cxn>
              <a:cxn ang="T14">
                <a:pos x="T4" y="T5"/>
              </a:cxn>
              <a:cxn ang="T15">
                <a:pos x="T6" y="T7"/>
              </a:cxn>
              <a:cxn ang="T16">
                <a:pos x="T8" y="T9"/>
              </a:cxn>
              <a:cxn ang="T17">
                <a:pos x="T10" y="T11"/>
              </a:cxn>
            </a:cxnLst>
            <a:rect l="T18" t="T19" r="T20" b="T21"/>
            <a:pathLst>
              <a:path w="1258" h="508">
                <a:moveTo>
                  <a:pt x="1258" y="0"/>
                </a:moveTo>
                <a:lnTo>
                  <a:pt x="1258" y="508"/>
                </a:lnTo>
                <a:lnTo>
                  <a:pt x="0" y="508"/>
                </a:lnTo>
                <a:lnTo>
                  <a:pt x="0" y="0"/>
                </a:lnTo>
                <a:lnTo>
                  <a:pt x="1258" y="0"/>
                </a:lnTo>
                <a:close/>
              </a:path>
            </a:pathLst>
          </a:custGeom>
          <a:solidFill>
            <a:schemeClr val="accent1"/>
          </a:solidFill>
          <a:ln w="9525">
            <a:noFill/>
            <a:miter lim="800000"/>
            <a:headEnd/>
            <a:tailEnd/>
          </a:ln>
        </p:spPr>
        <p:txBody>
          <a:bodyPr lIns="252000" anchor="ctr"/>
          <a:lstStyle/>
          <a:p>
            <a:pPr algn="ctr" eaLnBrk="0" hangingPunct="0"/>
            <a:r>
              <a:rPr lang="fi-FI" altLang="fi-FI" sz="1200" b="1">
                <a:solidFill>
                  <a:srgbClr val="FFFFFF"/>
                </a:solidFill>
              </a:rPr>
              <a:t>Identify gaps &amp; duplications</a:t>
            </a:r>
          </a:p>
        </p:txBody>
      </p:sp>
      <p:sp>
        <p:nvSpPr>
          <p:cNvPr id="71688" name="Oval 41"/>
          <p:cNvSpPr>
            <a:spLocks noChangeArrowheads="1"/>
          </p:cNvSpPr>
          <p:nvPr/>
        </p:nvSpPr>
        <p:spPr bwMode="auto">
          <a:xfrm>
            <a:off x="1130300" y="2762250"/>
            <a:ext cx="254000" cy="255588"/>
          </a:xfrm>
          <a:prstGeom prst="ellipse">
            <a:avLst/>
          </a:prstGeom>
          <a:solidFill>
            <a:srgbClr val="FFFFFF"/>
          </a:solidFill>
          <a:ln w="9525">
            <a:noFill/>
            <a:round/>
            <a:headEnd/>
            <a:tailEnd/>
          </a:ln>
        </p:spPr>
        <p:txBody>
          <a:bodyPr anchor="ctr"/>
          <a:lstStyle/>
          <a:p>
            <a:pPr algn="ctr" eaLnBrk="0" hangingPunct="0"/>
            <a:r>
              <a:rPr lang="fi-FI" altLang="fi-FI" sz="1400" b="1">
                <a:solidFill>
                  <a:srgbClr val="262626"/>
                </a:solidFill>
              </a:rPr>
              <a:t>5</a:t>
            </a:r>
          </a:p>
        </p:txBody>
      </p:sp>
      <p:sp>
        <p:nvSpPr>
          <p:cNvPr id="71689" name="Freeform 42"/>
          <p:cNvSpPr>
            <a:spLocks/>
          </p:cNvSpPr>
          <p:nvPr/>
        </p:nvSpPr>
        <p:spPr bwMode="auto">
          <a:xfrm>
            <a:off x="4714875" y="3854450"/>
            <a:ext cx="2738438" cy="806450"/>
          </a:xfrm>
          <a:custGeom>
            <a:avLst/>
            <a:gdLst>
              <a:gd name="T0" fmla="*/ 2147483647 w 1259"/>
              <a:gd name="T1" fmla="*/ 0 h 508"/>
              <a:gd name="T2" fmla="*/ 2147483647 w 1259"/>
              <a:gd name="T3" fmla="*/ 2147483647 h 508"/>
              <a:gd name="T4" fmla="*/ 2147483647 w 1259"/>
              <a:gd name="T5" fmla="*/ 2147483647 h 508"/>
              <a:gd name="T6" fmla="*/ 0 w 1259"/>
              <a:gd name="T7" fmla="*/ 2147483647 h 508"/>
              <a:gd name="T8" fmla="*/ 0 w 1259"/>
              <a:gd name="T9" fmla="*/ 0 h 508"/>
              <a:gd name="T10" fmla="*/ 2147483647 w 1259"/>
              <a:gd name="T11" fmla="*/ 0 h 508"/>
              <a:gd name="T12" fmla="*/ 0 60000 65536"/>
              <a:gd name="T13" fmla="*/ 0 60000 65536"/>
              <a:gd name="T14" fmla="*/ 0 60000 65536"/>
              <a:gd name="T15" fmla="*/ 0 60000 65536"/>
              <a:gd name="T16" fmla="*/ 0 60000 65536"/>
              <a:gd name="T17" fmla="*/ 0 60000 65536"/>
              <a:gd name="T18" fmla="*/ 0 w 1259"/>
              <a:gd name="T19" fmla="*/ 0 h 508"/>
              <a:gd name="T20" fmla="*/ 1259 w 1259"/>
              <a:gd name="T21" fmla="*/ 508 h 508"/>
            </a:gdLst>
            <a:ahLst/>
            <a:cxnLst>
              <a:cxn ang="T12">
                <a:pos x="T0" y="T1"/>
              </a:cxn>
              <a:cxn ang="T13">
                <a:pos x="T2" y="T3"/>
              </a:cxn>
              <a:cxn ang="T14">
                <a:pos x="T4" y="T5"/>
              </a:cxn>
              <a:cxn ang="T15">
                <a:pos x="T6" y="T7"/>
              </a:cxn>
              <a:cxn ang="T16">
                <a:pos x="T8" y="T9"/>
              </a:cxn>
              <a:cxn ang="T17">
                <a:pos x="T10" y="T11"/>
              </a:cxn>
            </a:cxnLst>
            <a:rect l="T18" t="T19" r="T20" b="T21"/>
            <a:pathLst>
              <a:path w="1259" h="508">
                <a:moveTo>
                  <a:pt x="1259" y="0"/>
                </a:moveTo>
                <a:lnTo>
                  <a:pt x="1259" y="508"/>
                </a:lnTo>
                <a:lnTo>
                  <a:pt x="0" y="508"/>
                </a:lnTo>
                <a:lnTo>
                  <a:pt x="0" y="0"/>
                </a:lnTo>
                <a:lnTo>
                  <a:pt x="1259" y="0"/>
                </a:lnTo>
                <a:close/>
              </a:path>
            </a:pathLst>
          </a:custGeom>
          <a:solidFill>
            <a:schemeClr val="accent1"/>
          </a:solidFill>
          <a:ln w="9525">
            <a:noFill/>
            <a:miter lim="800000"/>
            <a:headEnd/>
            <a:tailEnd/>
          </a:ln>
        </p:spPr>
        <p:txBody>
          <a:bodyPr lIns="252000" anchor="ctr"/>
          <a:lstStyle/>
          <a:p>
            <a:pPr algn="ctr" eaLnBrk="0" hangingPunct="0"/>
            <a:r>
              <a:rPr lang="fi-FI" altLang="fi-FI" sz="1100" b="1">
                <a:solidFill>
                  <a:srgbClr val="FFFFFF"/>
                </a:solidFill>
              </a:rPr>
              <a:t>As evolution occurs,</a:t>
            </a:r>
            <a:br>
              <a:rPr lang="fi-FI" altLang="fi-FI" sz="1100" b="1">
                <a:solidFill>
                  <a:srgbClr val="FFFFFF"/>
                </a:solidFill>
              </a:rPr>
            </a:br>
            <a:r>
              <a:rPr lang="fi-FI" altLang="fi-FI" sz="1100" b="1">
                <a:solidFill>
                  <a:srgbClr val="FFFFFF"/>
                </a:solidFill>
              </a:rPr>
              <a:t>refine TRA within management</a:t>
            </a:r>
            <a:br>
              <a:rPr lang="fi-FI" altLang="fi-FI" sz="1100" b="1">
                <a:solidFill>
                  <a:srgbClr val="FFFFFF"/>
                </a:solidFill>
              </a:rPr>
            </a:br>
            <a:r>
              <a:rPr lang="fi-FI" altLang="fi-FI" sz="1100" b="1">
                <a:solidFill>
                  <a:srgbClr val="FFFFFF"/>
                </a:solidFill>
              </a:rPr>
              <a:t>structure as needed</a:t>
            </a:r>
          </a:p>
        </p:txBody>
      </p:sp>
      <p:sp>
        <p:nvSpPr>
          <p:cNvPr id="71690" name="Oval 43"/>
          <p:cNvSpPr>
            <a:spLocks noChangeArrowheads="1"/>
          </p:cNvSpPr>
          <p:nvPr/>
        </p:nvSpPr>
        <p:spPr bwMode="auto">
          <a:xfrm>
            <a:off x="4806950" y="3949700"/>
            <a:ext cx="254000" cy="254000"/>
          </a:xfrm>
          <a:prstGeom prst="ellipse">
            <a:avLst/>
          </a:prstGeom>
          <a:solidFill>
            <a:srgbClr val="FFFFFF"/>
          </a:solidFill>
          <a:ln w="9525">
            <a:noFill/>
            <a:round/>
            <a:headEnd/>
            <a:tailEnd/>
          </a:ln>
        </p:spPr>
        <p:txBody>
          <a:bodyPr anchor="ctr"/>
          <a:lstStyle/>
          <a:p>
            <a:pPr algn="ctr" eaLnBrk="0" hangingPunct="0"/>
            <a:r>
              <a:rPr lang="fi-FI" altLang="fi-FI" sz="1400" b="1">
                <a:solidFill>
                  <a:srgbClr val="262626"/>
                </a:solidFill>
              </a:rPr>
              <a:t>7</a:t>
            </a:r>
          </a:p>
        </p:txBody>
      </p:sp>
      <p:sp>
        <p:nvSpPr>
          <p:cNvPr id="71691" name="Freeform 44"/>
          <p:cNvSpPr>
            <a:spLocks/>
          </p:cNvSpPr>
          <p:nvPr/>
        </p:nvSpPr>
        <p:spPr bwMode="auto">
          <a:xfrm>
            <a:off x="3509963" y="1473200"/>
            <a:ext cx="1836737" cy="804863"/>
          </a:xfrm>
          <a:custGeom>
            <a:avLst/>
            <a:gdLst>
              <a:gd name="T0" fmla="*/ 2147483647 w 994"/>
              <a:gd name="T1" fmla="*/ 0 h 507"/>
              <a:gd name="T2" fmla="*/ 2147483647 w 994"/>
              <a:gd name="T3" fmla="*/ 2147483647 h 507"/>
              <a:gd name="T4" fmla="*/ 2147483647 w 994"/>
              <a:gd name="T5" fmla="*/ 2147483647 h 507"/>
              <a:gd name="T6" fmla="*/ 0 w 994"/>
              <a:gd name="T7" fmla="*/ 2147483647 h 507"/>
              <a:gd name="T8" fmla="*/ 0 w 994"/>
              <a:gd name="T9" fmla="*/ 0 h 507"/>
              <a:gd name="T10" fmla="*/ 2147483647 w 994"/>
              <a:gd name="T11" fmla="*/ 0 h 507"/>
              <a:gd name="T12" fmla="*/ 0 60000 65536"/>
              <a:gd name="T13" fmla="*/ 0 60000 65536"/>
              <a:gd name="T14" fmla="*/ 0 60000 65536"/>
              <a:gd name="T15" fmla="*/ 0 60000 65536"/>
              <a:gd name="T16" fmla="*/ 0 60000 65536"/>
              <a:gd name="T17" fmla="*/ 0 60000 65536"/>
              <a:gd name="T18" fmla="*/ 0 w 994"/>
              <a:gd name="T19" fmla="*/ 0 h 507"/>
              <a:gd name="T20" fmla="*/ 994 w 994"/>
              <a:gd name="T21" fmla="*/ 507 h 507"/>
            </a:gdLst>
            <a:ahLst/>
            <a:cxnLst>
              <a:cxn ang="T12">
                <a:pos x="T0" y="T1"/>
              </a:cxn>
              <a:cxn ang="T13">
                <a:pos x="T2" y="T3"/>
              </a:cxn>
              <a:cxn ang="T14">
                <a:pos x="T4" y="T5"/>
              </a:cxn>
              <a:cxn ang="T15">
                <a:pos x="T6" y="T7"/>
              </a:cxn>
              <a:cxn ang="T16">
                <a:pos x="T8" y="T9"/>
              </a:cxn>
              <a:cxn ang="T17">
                <a:pos x="T10" y="T11"/>
              </a:cxn>
            </a:cxnLst>
            <a:rect l="T18" t="T19" r="T20" b="T21"/>
            <a:pathLst>
              <a:path w="994" h="507">
                <a:moveTo>
                  <a:pt x="994" y="0"/>
                </a:moveTo>
                <a:lnTo>
                  <a:pt x="994" y="507"/>
                </a:lnTo>
                <a:lnTo>
                  <a:pt x="0" y="507"/>
                </a:lnTo>
                <a:lnTo>
                  <a:pt x="0" y="0"/>
                </a:lnTo>
                <a:lnTo>
                  <a:pt x="994" y="0"/>
                </a:lnTo>
                <a:close/>
              </a:path>
            </a:pathLst>
          </a:custGeom>
          <a:solidFill>
            <a:schemeClr val="accent1"/>
          </a:solidFill>
          <a:ln w="9525">
            <a:noFill/>
            <a:miter lim="800000"/>
            <a:headEnd/>
            <a:tailEnd/>
          </a:ln>
        </p:spPr>
        <p:txBody>
          <a:bodyPr lIns="252000" anchor="ctr"/>
          <a:lstStyle/>
          <a:p>
            <a:pPr algn="ctr" eaLnBrk="0" hangingPunct="0"/>
            <a:r>
              <a:rPr lang="fi-FI" altLang="fi-FI" sz="1100" b="1">
                <a:solidFill>
                  <a:srgbClr val="FFFFFF"/>
                </a:solidFill>
              </a:rPr>
              <a:t>Stratify / classify opportunities</a:t>
            </a:r>
            <a:br>
              <a:rPr lang="fi-FI" altLang="fi-FI" sz="1100" b="1">
                <a:solidFill>
                  <a:srgbClr val="FFFFFF"/>
                </a:solidFill>
              </a:rPr>
            </a:br>
            <a:r>
              <a:rPr lang="fi-FI" altLang="fi-FI" sz="1100" b="1">
                <a:solidFill>
                  <a:srgbClr val="FFFFFF"/>
                </a:solidFill>
              </a:rPr>
              <a:t>DoK 100 – 500</a:t>
            </a:r>
          </a:p>
        </p:txBody>
      </p:sp>
      <p:sp>
        <p:nvSpPr>
          <p:cNvPr id="71692" name="Oval 45"/>
          <p:cNvSpPr>
            <a:spLocks noChangeArrowheads="1"/>
          </p:cNvSpPr>
          <p:nvPr/>
        </p:nvSpPr>
        <p:spPr bwMode="auto">
          <a:xfrm>
            <a:off x="3602038" y="1562100"/>
            <a:ext cx="254000" cy="254000"/>
          </a:xfrm>
          <a:prstGeom prst="ellipse">
            <a:avLst/>
          </a:prstGeom>
          <a:solidFill>
            <a:srgbClr val="FFFFFF"/>
          </a:solidFill>
          <a:ln w="9525">
            <a:noFill/>
            <a:round/>
            <a:headEnd/>
            <a:tailEnd/>
          </a:ln>
        </p:spPr>
        <p:txBody>
          <a:bodyPr anchor="ctr"/>
          <a:lstStyle/>
          <a:p>
            <a:pPr algn="ctr" eaLnBrk="0" hangingPunct="0"/>
            <a:r>
              <a:rPr lang="fi-FI" altLang="fi-FI" sz="1400" b="1">
                <a:solidFill>
                  <a:srgbClr val="262626"/>
                </a:solidFill>
              </a:rPr>
              <a:t>2</a:t>
            </a:r>
          </a:p>
        </p:txBody>
      </p:sp>
      <p:sp>
        <p:nvSpPr>
          <p:cNvPr id="71693" name="Freeform 46"/>
          <p:cNvSpPr>
            <a:spLocks/>
          </p:cNvSpPr>
          <p:nvPr/>
        </p:nvSpPr>
        <p:spPr bwMode="auto">
          <a:xfrm>
            <a:off x="5413375" y="1473200"/>
            <a:ext cx="1835150" cy="804863"/>
          </a:xfrm>
          <a:custGeom>
            <a:avLst/>
            <a:gdLst>
              <a:gd name="T0" fmla="*/ 2147483647 w 994"/>
              <a:gd name="T1" fmla="*/ 0 h 507"/>
              <a:gd name="T2" fmla="*/ 2147483647 w 994"/>
              <a:gd name="T3" fmla="*/ 2147483647 h 507"/>
              <a:gd name="T4" fmla="*/ 2147483647 w 994"/>
              <a:gd name="T5" fmla="*/ 2147483647 h 507"/>
              <a:gd name="T6" fmla="*/ 0 w 994"/>
              <a:gd name="T7" fmla="*/ 2147483647 h 507"/>
              <a:gd name="T8" fmla="*/ 0 w 994"/>
              <a:gd name="T9" fmla="*/ 0 h 507"/>
              <a:gd name="T10" fmla="*/ 2147483647 w 994"/>
              <a:gd name="T11" fmla="*/ 0 h 507"/>
              <a:gd name="T12" fmla="*/ 0 60000 65536"/>
              <a:gd name="T13" fmla="*/ 0 60000 65536"/>
              <a:gd name="T14" fmla="*/ 0 60000 65536"/>
              <a:gd name="T15" fmla="*/ 0 60000 65536"/>
              <a:gd name="T16" fmla="*/ 0 60000 65536"/>
              <a:gd name="T17" fmla="*/ 0 60000 65536"/>
              <a:gd name="T18" fmla="*/ 0 w 994"/>
              <a:gd name="T19" fmla="*/ 0 h 507"/>
              <a:gd name="T20" fmla="*/ 994 w 994"/>
              <a:gd name="T21" fmla="*/ 507 h 507"/>
            </a:gdLst>
            <a:ahLst/>
            <a:cxnLst>
              <a:cxn ang="T12">
                <a:pos x="T0" y="T1"/>
              </a:cxn>
              <a:cxn ang="T13">
                <a:pos x="T2" y="T3"/>
              </a:cxn>
              <a:cxn ang="T14">
                <a:pos x="T4" y="T5"/>
              </a:cxn>
              <a:cxn ang="T15">
                <a:pos x="T6" y="T7"/>
              </a:cxn>
              <a:cxn ang="T16">
                <a:pos x="T8" y="T9"/>
              </a:cxn>
              <a:cxn ang="T17">
                <a:pos x="T10" y="T11"/>
              </a:cxn>
            </a:cxnLst>
            <a:rect l="T18" t="T19" r="T20" b="T21"/>
            <a:pathLst>
              <a:path w="994" h="507">
                <a:moveTo>
                  <a:pt x="994" y="0"/>
                </a:moveTo>
                <a:lnTo>
                  <a:pt x="994" y="507"/>
                </a:lnTo>
                <a:lnTo>
                  <a:pt x="0" y="507"/>
                </a:lnTo>
                <a:lnTo>
                  <a:pt x="0" y="0"/>
                </a:lnTo>
                <a:lnTo>
                  <a:pt x="994" y="0"/>
                </a:lnTo>
                <a:close/>
              </a:path>
            </a:pathLst>
          </a:custGeom>
          <a:solidFill>
            <a:schemeClr val="accent1"/>
          </a:solidFill>
          <a:ln w="9525">
            <a:noFill/>
            <a:miter lim="800000"/>
            <a:headEnd/>
            <a:tailEnd/>
          </a:ln>
        </p:spPr>
        <p:txBody>
          <a:bodyPr lIns="252000" anchor="ctr"/>
          <a:lstStyle/>
          <a:p>
            <a:pPr algn="ctr" eaLnBrk="0" hangingPunct="0"/>
            <a:r>
              <a:rPr lang="fi-FI" altLang="fi-FI" sz="1100" b="1">
                <a:solidFill>
                  <a:srgbClr val="FFFFFF"/>
                </a:solidFill>
              </a:rPr>
              <a:t>Stratify / classify requirements</a:t>
            </a:r>
            <a:br>
              <a:rPr lang="fi-FI" altLang="fi-FI" sz="1100" b="1">
                <a:solidFill>
                  <a:srgbClr val="FFFFFF"/>
                </a:solidFill>
              </a:rPr>
            </a:br>
            <a:r>
              <a:rPr lang="fi-FI" altLang="fi-FI" sz="1100" b="1">
                <a:solidFill>
                  <a:srgbClr val="FFFFFF"/>
                </a:solidFill>
              </a:rPr>
              <a:t>DoK 100 – 500</a:t>
            </a:r>
          </a:p>
        </p:txBody>
      </p:sp>
      <p:sp>
        <p:nvSpPr>
          <p:cNvPr id="71694" name="Oval 47"/>
          <p:cNvSpPr>
            <a:spLocks noChangeArrowheads="1"/>
          </p:cNvSpPr>
          <p:nvPr/>
        </p:nvSpPr>
        <p:spPr bwMode="auto">
          <a:xfrm>
            <a:off x="5503863" y="1562100"/>
            <a:ext cx="255587" cy="254000"/>
          </a:xfrm>
          <a:prstGeom prst="ellipse">
            <a:avLst/>
          </a:prstGeom>
          <a:solidFill>
            <a:srgbClr val="FFFFFF"/>
          </a:solidFill>
          <a:ln w="9525">
            <a:noFill/>
            <a:round/>
            <a:headEnd/>
            <a:tailEnd/>
          </a:ln>
        </p:spPr>
        <p:txBody>
          <a:bodyPr anchor="ctr"/>
          <a:lstStyle/>
          <a:p>
            <a:pPr algn="ctr" eaLnBrk="0" hangingPunct="0"/>
            <a:r>
              <a:rPr lang="fi-FI" altLang="fi-FI" sz="1400" b="1">
                <a:solidFill>
                  <a:srgbClr val="262626"/>
                </a:solidFill>
              </a:rPr>
              <a:t>3</a:t>
            </a:r>
          </a:p>
        </p:txBody>
      </p:sp>
      <p:sp>
        <p:nvSpPr>
          <p:cNvPr id="25" name="Freeform 48"/>
          <p:cNvSpPr>
            <a:spLocks/>
          </p:cNvSpPr>
          <p:nvPr/>
        </p:nvSpPr>
        <p:spPr bwMode="auto">
          <a:xfrm>
            <a:off x="3128963" y="1792288"/>
            <a:ext cx="319087" cy="166687"/>
          </a:xfrm>
          <a:custGeom>
            <a:avLst/>
            <a:gdLst>
              <a:gd name="T0" fmla="*/ 201 w 201"/>
              <a:gd name="T1" fmla="*/ 52 h 105"/>
              <a:gd name="T2" fmla="*/ 110 w 201"/>
              <a:gd name="T3" fmla="*/ 0 h 105"/>
              <a:gd name="T4" fmla="*/ 110 w 201"/>
              <a:gd name="T5" fmla="*/ 28 h 105"/>
              <a:gd name="T6" fmla="*/ 0 w 201"/>
              <a:gd name="T7" fmla="*/ 28 h 105"/>
              <a:gd name="T8" fmla="*/ 0 w 201"/>
              <a:gd name="T9" fmla="*/ 79 h 105"/>
              <a:gd name="T10" fmla="*/ 110 w 201"/>
              <a:gd name="T11" fmla="*/ 79 h 105"/>
              <a:gd name="T12" fmla="*/ 110 w 201"/>
              <a:gd name="T13" fmla="*/ 105 h 105"/>
              <a:gd name="T14" fmla="*/ 201 w 201"/>
              <a:gd name="T15" fmla="*/ 52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5">
                <a:moveTo>
                  <a:pt x="201" y="52"/>
                </a:moveTo>
                <a:lnTo>
                  <a:pt x="110" y="0"/>
                </a:lnTo>
                <a:lnTo>
                  <a:pt x="110" y="28"/>
                </a:lnTo>
                <a:lnTo>
                  <a:pt x="0" y="28"/>
                </a:lnTo>
                <a:lnTo>
                  <a:pt x="0" y="79"/>
                </a:lnTo>
                <a:lnTo>
                  <a:pt x="110" y="79"/>
                </a:lnTo>
                <a:lnTo>
                  <a:pt x="110" y="105"/>
                </a:lnTo>
                <a:lnTo>
                  <a:pt x="201" y="52"/>
                </a:lnTo>
                <a:close/>
              </a:path>
            </a:pathLst>
          </a:custGeom>
          <a:solidFill>
            <a:schemeClr val="accent6"/>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26" name="Freeform 49"/>
          <p:cNvSpPr>
            <a:spLocks/>
          </p:cNvSpPr>
          <p:nvPr/>
        </p:nvSpPr>
        <p:spPr bwMode="auto">
          <a:xfrm>
            <a:off x="1971675" y="990600"/>
            <a:ext cx="168275" cy="374650"/>
          </a:xfrm>
          <a:custGeom>
            <a:avLst/>
            <a:gdLst>
              <a:gd name="T0" fmla="*/ 53 w 106"/>
              <a:gd name="T1" fmla="*/ 236 h 236"/>
              <a:gd name="T2" fmla="*/ 106 w 106"/>
              <a:gd name="T3" fmla="*/ 145 h 236"/>
              <a:gd name="T4" fmla="*/ 75 w 106"/>
              <a:gd name="T5" fmla="*/ 145 h 236"/>
              <a:gd name="T6" fmla="*/ 75 w 106"/>
              <a:gd name="T7" fmla="*/ 0 h 236"/>
              <a:gd name="T8" fmla="*/ 23 w 106"/>
              <a:gd name="T9" fmla="*/ 0 h 236"/>
              <a:gd name="T10" fmla="*/ 23 w 106"/>
              <a:gd name="T11" fmla="*/ 145 h 236"/>
              <a:gd name="T12" fmla="*/ 0 w 106"/>
              <a:gd name="T13" fmla="*/ 145 h 236"/>
              <a:gd name="T14" fmla="*/ 53 w 106"/>
              <a:gd name="T15" fmla="*/ 236 h 2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236">
                <a:moveTo>
                  <a:pt x="53" y="236"/>
                </a:moveTo>
                <a:lnTo>
                  <a:pt x="106" y="145"/>
                </a:lnTo>
                <a:lnTo>
                  <a:pt x="75" y="145"/>
                </a:lnTo>
                <a:lnTo>
                  <a:pt x="75" y="0"/>
                </a:lnTo>
                <a:lnTo>
                  <a:pt x="23" y="0"/>
                </a:lnTo>
                <a:lnTo>
                  <a:pt x="23" y="145"/>
                </a:lnTo>
                <a:lnTo>
                  <a:pt x="0" y="145"/>
                </a:lnTo>
                <a:lnTo>
                  <a:pt x="53" y="236"/>
                </a:lnTo>
                <a:close/>
              </a:path>
            </a:pathLst>
          </a:custGeom>
          <a:solidFill>
            <a:schemeClr val="accent6"/>
          </a:solidFill>
          <a:ln>
            <a:noFill/>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27" name="Freeform 50"/>
          <p:cNvSpPr>
            <a:spLocks/>
          </p:cNvSpPr>
          <p:nvPr/>
        </p:nvSpPr>
        <p:spPr bwMode="auto">
          <a:xfrm>
            <a:off x="1722438" y="1100138"/>
            <a:ext cx="187325" cy="306387"/>
          </a:xfrm>
          <a:custGeom>
            <a:avLst/>
            <a:gdLst>
              <a:gd name="T0" fmla="*/ 108 w 118"/>
              <a:gd name="T1" fmla="*/ 193 h 193"/>
              <a:gd name="T2" fmla="*/ 118 w 118"/>
              <a:gd name="T3" fmla="*/ 88 h 193"/>
              <a:gd name="T4" fmla="*/ 92 w 118"/>
              <a:gd name="T5" fmla="*/ 100 h 193"/>
              <a:gd name="T6" fmla="*/ 47 w 118"/>
              <a:gd name="T7" fmla="*/ 0 h 193"/>
              <a:gd name="T8" fmla="*/ 0 w 118"/>
              <a:gd name="T9" fmla="*/ 21 h 193"/>
              <a:gd name="T10" fmla="*/ 45 w 118"/>
              <a:gd name="T11" fmla="*/ 121 h 193"/>
              <a:gd name="T12" fmla="*/ 23 w 118"/>
              <a:gd name="T13" fmla="*/ 131 h 193"/>
              <a:gd name="T14" fmla="*/ 108 w 118"/>
              <a:gd name="T15" fmla="*/ 193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93">
                <a:moveTo>
                  <a:pt x="108" y="193"/>
                </a:moveTo>
                <a:lnTo>
                  <a:pt x="118" y="88"/>
                </a:lnTo>
                <a:lnTo>
                  <a:pt x="92" y="100"/>
                </a:lnTo>
                <a:lnTo>
                  <a:pt x="47" y="0"/>
                </a:lnTo>
                <a:lnTo>
                  <a:pt x="0" y="21"/>
                </a:lnTo>
                <a:lnTo>
                  <a:pt x="45" y="121"/>
                </a:lnTo>
                <a:lnTo>
                  <a:pt x="23" y="131"/>
                </a:lnTo>
                <a:lnTo>
                  <a:pt x="108" y="193"/>
                </a:lnTo>
                <a:close/>
              </a:path>
            </a:pathLst>
          </a:custGeom>
          <a:solidFill>
            <a:schemeClr val="accent6"/>
          </a:solidFill>
          <a:ln>
            <a:noFill/>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28" name="Freeform 51"/>
          <p:cNvSpPr>
            <a:spLocks/>
          </p:cNvSpPr>
          <p:nvPr/>
        </p:nvSpPr>
        <p:spPr bwMode="auto">
          <a:xfrm>
            <a:off x="2201863" y="1100138"/>
            <a:ext cx="187325" cy="306387"/>
          </a:xfrm>
          <a:custGeom>
            <a:avLst/>
            <a:gdLst>
              <a:gd name="T0" fmla="*/ 10 w 118"/>
              <a:gd name="T1" fmla="*/ 193 h 193"/>
              <a:gd name="T2" fmla="*/ 0 w 118"/>
              <a:gd name="T3" fmla="*/ 88 h 193"/>
              <a:gd name="T4" fmla="*/ 26 w 118"/>
              <a:gd name="T5" fmla="*/ 100 h 193"/>
              <a:gd name="T6" fmla="*/ 71 w 118"/>
              <a:gd name="T7" fmla="*/ 0 h 193"/>
              <a:gd name="T8" fmla="*/ 118 w 118"/>
              <a:gd name="T9" fmla="*/ 21 h 193"/>
              <a:gd name="T10" fmla="*/ 73 w 118"/>
              <a:gd name="T11" fmla="*/ 121 h 193"/>
              <a:gd name="T12" fmla="*/ 96 w 118"/>
              <a:gd name="T13" fmla="*/ 131 h 193"/>
              <a:gd name="T14" fmla="*/ 10 w 118"/>
              <a:gd name="T15" fmla="*/ 193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93">
                <a:moveTo>
                  <a:pt x="10" y="193"/>
                </a:moveTo>
                <a:lnTo>
                  <a:pt x="0" y="88"/>
                </a:lnTo>
                <a:lnTo>
                  <a:pt x="26" y="100"/>
                </a:lnTo>
                <a:lnTo>
                  <a:pt x="71" y="0"/>
                </a:lnTo>
                <a:lnTo>
                  <a:pt x="118" y="21"/>
                </a:lnTo>
                <a:lnTo>
                  <a:pt x="73" y="121"/>
                </a:lnTo>
                <a:lnTo>
                  <a:pt x="96" y="131"/>
                </a:lnTo>
                <a:lnTo>
                  <a:pt x="10" y="193"/>
                </a:lnTo>
                <a:close/>
              </a:path>
            </a:pathLst>
          </a:custGeom>
          <a:solidFill>
            <a:schemeClr val="accent6"/>
          </a:solidFill>
          <a:ln>
            <a:noFill/>
          </a:ln>
        </p:spPr>
        <p:txBody>
          <a:bodyPr/>
          <a:lstStyle/>
          <a:p>
            <a:pPr eaLnBrk="0" hangingPunct="0">
              <a:defRPr/>
            </a:pPr>
            <a:endParaRPr lang="fi-FI">
              <a:latin typeface="Arial" panose="020B0604020202020204" pitchFamily="34" charset="0"/>
              <a:cs typeface="Arial" panose="020B0604020202020204" pitchFamily="34" charset="0"/>
            </a:endParaRPr>
          </a:p>
        </p:txBody>
      </p:sp>
      <p:sp>
        <p:nvSpPr>
          <p:cNvPr id="29" name="Freeform 52"/>
          <p:cNvSpPr>
            <a:spLocks/>
          </p:cNvSpPr>
          <p:nvPr/>
        </p:nvSpPr>
        <p:spPr bwMode="auto">
          <a:xfrm>
            <a:off x="3128963" y="2992438"/>
            <a:ext cx="1106487" cy="168275"/>
          </a:xfrm>
          <a:custGeom>
            <a:avLst/>
            <a:gdLst>
              <a:gd name="T0" fmla="*/ 0 w 697"/>
              <a:gd name="T1" fmla="*/ 53 h 106"/>
              <a:gd name="T2" fmla="*/ 91 w 697"/>
              <a:gd name="T3" fmla="*/ 106 h 106"/>
              <a:gd name="T4" fmla="*/ 91 w 697"/>
              <a:gd name="T5" fmla="*/ 76 h 106"/>
              <a:gd name="T6" fmla="*/ 697 w 697"/>
              <a:gd name="T7" fmla="*/ 76 h 106"/>
              <a:gd name="T8" fmla="*/ 697 w 697"/>
              <a:gd name="T9" fmla="*/ 25 h 106"/>
              <a:gd name="T10" fmla="*/ 91 w 697"/>
              <a:gd name="T11" fmla="*/ 25 h 106"/>
              <a:gd name="T12" fmla="*/ 91 w 697"/>
              <a:gd name="T13" fmla="*/ 0 h 106"/>
              <a:gd name="T14" fmla="*/ 0 w 697"/>
              <a:gd name="T15" fmla="*/ 53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106">
                <a:moveTo>
                  <a:pt x="0" y="53"/>
                </a:moveTo>
                <a:lnTo>
                  <a:pt x="91" y="106"/>
                </a:lnTo>
                <a:lnTo>
                  <a:pt x="91" y="76"/>
                </a:lnTo>
                <a:lnTo>
                  <a:pt x="697" y="76"/>
                </a:lnTo>
                <a:lnTo>
                  <a:pt x="697" y="25"/>
                </a:lnTo>
                <a:lnTo>
                  <a:pt x="91" y="25"/>
                </a:lnTo>
                <a:lnTo>
                  <a:pt x="91" y="0"/>
                </a:lnTo>
                <a:lnTo>
                  <a:pt x="0" y="53"/>
                </a:lnTo>
                <a:close/>
              </a:path>
            </a:pathLst>
          </a:custGeom>
          <a:solidFill>
            <a:schemeClr val="accent6"/>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30" name="Freeform 53"/>
          <p:cNvSpPr>
            <a:spLocks/>
          </p:cNvSpPr>
          <p:nvPr/>
        </p:nvSpPr>
        <p:spPr bwMode="auto">
          <a:xfrm>
            <a:off x="3941763" y="4179888"/>
            <a:ext cx="690562" cy="166687"/>
          </a:xfrm>
          <a:custGeom>
            <a:avLst/>
            <a:gdLst>
              <a:gd name="T0" fmla="*/ 435 w 435"/>
              <a:gd name="T1" fmla="*/ 52 h 105"/>
              <a:gd name="T2" fmla="*/ 344 w 435"/>
              <a:gd name="T3" fmla="*/ 0 h 105"/>
              <a:gd name="T4" fmla="*/ 344 w 435"/>
              <a:gd name="T5" fmla="*/ 30 h 105"/>
              <a:gd name="T6" fmla="*/ 0 w 435"/>
              <a:gd name="T7" fmla="*/ 30 h 105"/>
              <a:gd name="T8" fmla="*/ 0 w 435"/>
              <a:gd name="T9" fmla="*/ 82 h 105"/>
              <a:gd name="T10" fmla="*/ 344 w 435"/>
              <a:gd name="T11" fmla="*/ 82 h 105"/>
              <a:gd name="T12" fmla="*/ 344 w 435"/>
              <a:gd name="T13" fmla="*/ 105 h 105"/>
              <a:gd name="T14" fmla="*/ 435 w 435"/>
              <a:gd name="T15" fmla="*/ 52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5" h="105">
                <a:moveTo>
                  <a:pt x="435" y="52"/>
                </a:moveTo>
                <a:lnTo>
                  <a:pt x="344" y="0"/>
                </a:lnTo>
                <a:lnTo>
                  <a:pt x="344" y="30"/>
                </a:lnTo>
                <a:lnTo>
                  <a:pt x="0" y="30"/>
                </a:lnTo>
                <a:lnTo>
                  <a:pt x="0" y="82"/>
                </a:lnTo>
                <a:lnTo>
                  <a:pt x="344" y="82"/>
                </a:lnTo>
                <a:lnTo>
                  <a:pt x="344" y="105"/>
                </a:lnTo>
                <a:lnTo>
                  <a:pt x="435" y="52"/>
                </a:lnTo>
                <a:close/>
              </a:path>
            </a:pathLst>
          </a:custGeom>
          <a:solidFill>
            <a:schemeClr val="accent6"/>
          </a:solidFill>
          <a:ln>
            <a:noFill/>
          </a:ln>
        </p:spPr>
        <p:txBody>
          <a:bodyPr anchor="ctr"/>
          <a:lstStyle/>
          <a:p>
            <a:pPr eaLnBrk="0" hangingPunct="0">
              <a:defRPr/>
            </a:pPr>
            <a:endParaRPr lang="fi-FI" dirty="0">
              <a:latin typeface="Arial" panose="020B0604020202020204" pitchFamily="34" charset="0"/>
              <a:cs typeface="Arial" panose="020B0604020202020204" pitchFamily="34" charset="0"/>
            </a:endParaRPr>
          </a:p>
        </p:txBody>
      </p:sp>
      <p:sp>
        <p:nvSpPr>
          <p:cNvPr id="31" name="Freeform 54"/>
          <p:cNvSpPr>
            <a:spLocks/>
          </p:cNvSpPr>
          <p:nvPr/>
        </p:nvSpPr>
        <p:spPr bwMode="auto">
          <a:xfrm>
            <a:off x="4756150" y="2330450"/>
            <a:ext cx="166688" cy="288925"/>
          </a:xfrm>
          <a:custGeom>
            <a:avLst/>
            <a:gdLst>
              <a:gd name="T0" fmla="*/ 52 w 105"/>
              <a:gd name="T1" fmla="*/ 182 h 182"/>
              <a:gd name="T2" fmla="*/ 105 w 105"/>
              <a:gd name="T3" fmla="*/ 91 h 182"/>
              <a:gd name="T4" fmla="*/ 74 w 105"/>
              <a:gd name="T5" fmla="*/ 91 h 182"/>
              <a:gd name="T6" fmla="*/ 74 w 105"/>
              <a:gd name="T7" fmla="*/ 0 h 182"/>
              <a:gd name="T8" fmla="*/ 23 w 105"/>
              <a:gd name="T9" fmla="*/ 0 h 182"/>
              <a:gd name="T10" fmla="*/ 23 w 105"/>
              <a:gd name="T11" fmla="*/ 91 h 182"/>
              <a:gd name="T12" fmla="*/ 0 w 105"/>
              <a:gd name="T13" fmla="*/ 91 h 182"/>
              <a:gd name="T14" fmla="*/ 52 w 105"/>
              <a:gd name="T15" fmla="*/ 182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82">
                <a:moveTo>
                  <a:pt x="52" y="182"/>
                </a:moveTo>
                <a:lnTo>
                  <a:pt x="105" y="91"/>
                </a:lnTo>
                <a:lnTo>
                  <a:pt x="74" y="91"/>
                </a:lnTo>
                <a:lnTo>
                  <a:pt x="74" y="0"/>
                </a:lnTo>
                <a:lnTo>
                  <a:pt x="23" y="0"/>
                </a:lnTo>
                <a:lnTo>
                  <a:pt x="23" y="91"/>
                </a:lnTo>
                <a:lnTo>
                  <a:pt x="0" y="91"/>
                </a:lnTo>
                <a:lnTo>
                  <a:pt x="52" y="182"/>
                </a:lnTo>
                <a:close/>
              </a:path>
            </a:pathLst>
          </a:custGeom>
          <a:solidFill>
            <a:schemeClr val="accent6"/>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50176" name="Freeform 55"/>
          <p:cNvSpPr>
            <a:spLocks/>
          </p:cNvSpPr>
          <p:nvPr/>
        </p:nvSpPr>
        <p:spPr bwMode="auto">
          <a:xfrm>
            <a:off x="6246813" y="2330450"/>
            <a:ext cx="166687" cy="288925"/>
          </a:xfrm>
          <a:custGeom>
            <a:avLst/>
            <a:gdLst>
              <a:gd name="T0" fmla="*/ 53 w 105"/>
              <a:gd name="T1" fmla="*/ 182 h 182"/>
              <a:gd name="T2" fmla="*/ 105 w 105"/>
              <a:gd name="T3" fmla="*/ 91 h 182"/>
              <a:gd name="T4" fmla="*/ 75 w 105"/>
              <a:gd name="T5" fmla="*/ 91 h 182"/>
              <a:gd name="T6" fmla="*/ 75 w 105"/>
              <a:gd name="T7" fmla="*/ 0 h 182"/>
              <a:gd name="T8" fmla="*/ 24 w 105"/>
              <a:gd name="T9" fmla="*/ 0 h 182"/>
              <a:gd name="T10" fmla="*/ 24 w 105"/>
              <a:gd name="T11" fmla="*/ 91 h 182"/>
              <a:gd name="T12" fmla="*/ 0 w 105"/>
              <a:gd name="T13" fmla="*/ 91 h 182"/>
              <a:gd name="T14" fmla="*/ 53 w 105"/>
              <a:gd name="T15" fmla="*/ 182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82">
                <a:moveTo>
                  <a:pt x="53" y="182"/>
                </a:moveTo>
                <a:lnTo>
                  <a:pt x="105" y="91"/>
                </a:lnTo>
                <a:lnTo>
                  <a:pt x="75" y="91"/>
                </a:lnTo>
                <a:lnTo>
                  <a:pt x="75" y="0"/>
                </a:lnTo>
                <a:lnTo>
                  <a:pt x="24" y="0"/>
                </a:lnTo>
                <a:lnTo>
                  <a:pt x="24" y="91"/>
                </a:lnTo>
                <a:lnTo>
                  <a:pt x="0" y="91"/>
                </a:lnTo>
                <a:lnTo>
                  <a:pt x="53" y="182"/>
                </a:lnTo>
                <a:close/>
              </a:path>
            </a:pathLst>
          </a:custGeom>
          <a:solidFill>
            <a:schemeClr val="accent6"/>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50177" name="Freeform 56"/>
          <p:cNvSpPr>
            <a:spLocks/>
          </p:cNvSpPr>
          <p:nvPr/>
        </p:nvSpPr>
        <p:spPr bwMode="auto">
          <a:xfrm>
            <a:off x="2479675" y="3540125"/>
            <a:ext cx="166688" cy="290513"/>
          </a:xfrm>
          <a:custGeom>
            <a:avLst/>
            <a:gdLst>
              <a:gd name="T0" fmla="*/ 53 w 105"/>
              <a:gd name="T1" fmla="*/ 183 h 183"/>
              <a:gd name="T2" fmla="*/ 105 w 105"/>
              <a:gd name="T3" fmla="*/ 92 h 183"/>
              <a:gd name="T4" fmla="*/ 75 w 105"/>
              <a:gd name="T5" fmla="*/ 92 h 183"/>
              <a:gd name="T6" fmla="*/ 75 w 105"/>
              <a:gd name="T7" fmla="*/ 0 h 183"/>
              <a:gd name="T8" fmla="*/ 23 w 105"/>
              <a:gd name="T9" fmla="*/ 0 h 183"/>
              <a:gd name="T10" fmla="*/ 23 w 105"/>
              <a:gd name="T11" fmla="*/ 92 h 183"/>
              <a:gd name="T12" fmla="*/ 0 w 105"/>
              <a:gd name="T13" fmla="*/ 92 h 183"/>
              <a:gd name="T14" fmla="*/ 53 w 105"/>
              <a:gd name="T15" fmla="*/ 183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83">
                <a:moveTo>
                  <a:pt x="53" y="183"/>
                </a:moveTo>
                <a:lnTo>
                  <a:pt x="105" y="92"/>
                </a:lnTo>
                <a:lnTo>
                  <a:pt x="75" y="92"/>
                </a:lnTo>
                <a:lnTo>
                  <a:pt x="75" y="0"/>
                </a:lnTo>
                <a:lnTo>
                  <a:pt x="23" y="0"/>
                </a:lnTo>
                <a:lnTo>
                  <a:pt x="23" y="92"/>
                </a:lnTo>
                <a:lnTo>
                  <a:pt x="0" y="92"/>
                </a:lnTo>
                <a:lnTo>
                  <a:pt x="53" y="183"/>
                </a:lnTo>
                <a:close/>
              </a:path>
            </a:pathLst>
          </a:custGeom>
          <a:solidFill>
            <a:schemeClr val="accent6"/>
          </a:solidFill>
          <a:ln>
            <a:noFill/>
          </a:ln>
        </p:spPr>
        <p:txBody>
          <a:bodyPr anchor="ctr"/>
          <a:lstStyle/>
          <a:p>
            <a:pPr eaLnBrk="0" hangingPunct="0">
              <a:defRPr/>
            </a:pPr>
            <a:endParaRPr lang="fi-FI">
              <a:latin typeface="Arial" panose="020B0604020202020204" pitchFamily="34" charset="0"/>
              <a:cs typeface="Arial" panose="020B0604020202020204" pitchFamily="34" charset="0"/>
            </a:endParaRPr>
          </a:p>
        </p:txBody>
      </p:sp>
      <p:sp>
        <p:nvSpPr>
          <p:cNvPr id="71704" name="Freeform 57"/>
          <p:cNvSpPr>
            <a:spLocks/>
          </p:cNvSpPr>
          <p:nvPr/>
        </p:nvSpPr>
        <p:spPr bwMode="auto">
          <a:xfrm>
            <a:off x="1573213" y="3854450"/>
            <a:ext cx="2216150" cy="806450"/>
          </a:xfrm>
          <a:custGeom>
            <a:avLst/>
            <a:gdLst>
              <a:gd name="T0" fmla="*/ 2147483647 w 1260"/>
              <a:gd name="T1" fmla="*/ 0 h 508"/>
              <a:gd name="T2" fmla="*/ 2147483647 w 1260"/>
              <a:gd name="T3" fmla="*/ 2147483647 h 508"/>
              <a:gd name="T4" fmla="*/ 2147483647 w 1260"/>
              <a:gd name="T5" fmla="*/ 2147483647 h 508"/>
              <a:gd name="T6" fmla="*/ 0 w 1260"/>
              <a:gd name="T7" fmla="*/ 2147483647 h 508"/>
              <a:gd name="T8" fmla="*/ 0 w 1260"/>
              <a:gd name="T9" fmla="*/ 0 h 508"/>
              <a:gd name="T10" fmla="*/ 2147483647 w 1260"/>
              <a:gd name="T11" fmla="*/ 0 h 508"/>
              <a:gd name="T12" fmla="*/ 0 60000 65536"/>
              <a:gd name="T13" fmla="*/ 0 60000 65536"/>
              <a:gd name="T14" fmla="*/ 0 60000 65536"/>
              <a:gd name="T15" fmla="*/ 0 60000 65536"/>
              <a:gd name="T16" fmla="*/ 0 60000 65536"/>
              <a:gd name="T17" fmla="*/ 0 60000 65536"/>
              <a:gd name="T18" fmla="*/ 0 w 1260"/>
              <a:gd name="T19" fmla="*/ 0 h 508"/>
              <a:gd name="T20" fmla="*/ 1260 w 1260"/>
              <a:gd name="T21" fmla="*/ 508 h 508"/>
            </a:gdLst>
            <a:ahLst/>
            <a:cxnLst>
              <a:cxn ang="T12">
                <a:pos x="T0" y="T1"/>
              </a:cxn>
              <a:cxn ang="T13">
                <a:pos x="T2" y="T3"/>
              </a:cxn>
              <a:cxn ang="T14">
                <a:pos x="T4" y="T5"/>
              </a:cxn>
              <a:cxn ang="T15">
                <a:pos x="T6" y="T7"/>
              </a:cxn>
              <a:cxn ang="T16">
                <a:pos x="T8" y="T9"/>
              </a:cxn>
              <a:cxn ang="T17">
                <a:pos x="T10" y="T11"/>
              </a:cxn>
            </a:cxnLst>
            <a:rect l="T18" t="T19" r="T20" b="T21"/>
            <a:pathLst>
              <a:path w="1260" h="508">
                <a:moveTo>
                  <a:pt x="1260" y="0"/>
                </a:moveTo>
                <a:lnTo>
                  <a:pt x="1260" y="508"/>
                </a:lnTo>
                <a:lnTo>
                  <a:pt x="0" y="508"/>
                </a:lnTo>
                <a:lnTo>
                  <a:pt x="0" y="0"/>
                </a:lnTo>
                <a:lnTo>
                  <a:pt x="1260" y="0"/>
                </a:lnTo>
                <a:close/>
              </a:path>
            </a:pathLst>
          </a:custGeom>
          <a:solidFill>
            <a:schemeClr val="accent1"/>
          </a:solidFill>
          <a:ln w="9525">
            <a:noFill/>
            <a:miter lim="800000"/>
            <a:headEnd/>
            <a:tailEnd/>
          </a:ln>
        </p:spPr>
        <p:txBody>
          <a:bodyPr lIns="252000" anchor="ctr"/>
          <a:lstStyle/>
          <a:p>
            <a:pPr algn="ctr" eaLnBrk="0" hangingPunct="0"/>
            <a:r>
              <a:rPr lang="fi-FI" altLang="fi-FI" sz="1100" b="1">
                <a:solidFill>
                  <a:srgbClr val="FFFFFF"/>
                </a:solidFill>
              </a:rPr>
              <a:t>Close gaps,</a:t>
            </a:r>
            <a:br>
              <a:rPr lang="fi-FI" altLang="fi-FI" sz="1100" b="1">
                <a:solidFill>
                  <a:srgbClr val="FFFFFF"/>
                </a:solidFill>
              </a:rPr>
            </a:br>
            <a:r>
              <a:rPr lang="fi-FI" altLang="fi-FI" sz="1100" b="1">
                <a:solidFill>
                  <a:srgbClr val="FFFFFF"/>
                </a:solidFill>
              </a:rPr>
              <a:t>eliminate duplications, manage programme</a:t>
            </a:r>
          </a:p>
        </p:txBody>
      </p:sp>
      <p:sp>
        <p:nvSpPr>
          <p:cNvPr id="71705" name="Oval 58"/>
          <p:cNvSpPr>
            <a:spLocks noChangeArrowheads="1"/>
          </p:cNvSpPr>
          <p:nvPr/>
        </p:nvSpPr>
        <p:spPr bwMode="auto">
          <a:xfrm>
            <a:off x="1666875" y="3949700"/>
            <a:ext cx="252413" cy="254000"/>
          </a:xfrm>
          <a:prstGeom prst="ellipse">
            <a:avLst/>
          </a:prstGeom>
          <a:solidFill>
            <a:srgbClr val="FFFFFF"/>
          </a:solidFill>
          <a:ln w="9525">
            <a:noFill/>
            <a:round/>
            <a:headEnd/>
            <a:tailEnd/>
          </a:ln>
        </p:spPr>
        <p:txBody>
          <a:bodyPr anchor="ctr"/>
          <a:lstStyle/>
          <a:p>
            <a:pPr algn="ctr" eaLnBrk="0" hangingPunct="0"/>
            <a:r>
              <a:rPr lang="fi-FI" altLang="fi-FI" sz="1400" b="1">
                <a:solidFill>
                  <a:srgbClr val="262626"/>
                </a:solidFill>
              </a:rPr>
              <a:t>6</a:t>
            </a:r>
          </a:p>
        </p:txBody>
      </p:sp>
      <p:sp>
        <p:nvSpPr>
          <p:cNvPr id="63"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71707" name="Dian numeron paikkamerkki 2"/>
          <p:cNvSpPr>
            <a:spLocks noGrp="1"/>
          </p:cNvSpPr>
          <p:nvPr>
            <p:ph type="sldNum" sz="quarter" idx="11"/>
          </p:nvPr>
        </p:nvSpPr>
        <p:spPr bwMode="auto">
          <a:noFill/>
          <a:ln>
            <a:miter lim="800000"/>
            <a:headEnd/>
            <a:tailEnd/>
          </a:ln>
        </p:spPr>
        <p:txBody>
          <a:bodyPr/>
          <a:lstStyle/>
          <a:p>
            <a:fld id="{F4ADD56F-925F-4BA6-8CCF-1AD15D3F278D}" type="slidenum">
              <a:rPr lang="fi-FI" altLang="fi-FI" smtClean="0">
                <a:latin typeface="Arial" charset="0"/>
                <a:cs typeface="Arial" charset="0"/>
              </a:rPr>
              <a:pPr/>
              <a:t>32</a:t>
            </a:fld>
            <a:endParaRPr lang="fi-FI" altLang="fi-FI"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29" name="Otsikko 1"/>
          <p:cNvSpPr txBox="1">
            <a:spLocks/>
          </p:cNvSpPr>
          <p:nvPr/>
        </p:nvSpPr>
        <p:spPr bwMode="auto">
          <a:xfrm>
            <a:off x="1258888" y="204788"/>
            <a:ext cx="7283450" cy="857250"/>
          </a:xfrm>
          <a:prstGeom prst="rect">
            <a:avLst/>
          </a:prstGeom>
          <a:noFill/>
          <a:ln w="9525">
            <a:noFill/>
            <a:miter lim="800000"/>
            <a:headEnd/>
            <a:tailEnd/>
          </a:ln>
        </p:spPr>
        <p:txBody>
          <a:bodyPr lIns="144000" anchor="ctr"/>
          <a:lstStyle/>
          <a:p>
            <a:pPr eaLnBrk="0" hangingPunct="0"/>
            <a:r>
              <a:rPr lang="fi-FI" altLang="fi-FI" sz="2500" b="1">
                <a:solidFill>
                  <a:schemeClr val="accent1"/>
                </a:solidFill>
              </a:rPr>
              <a:t>The Effect of a Discipline</a:t>
            </a:r>
          </a:p>
        </p:txBody>
      </p:sp>
      <p:sp>
        <p:nvSpPr>
          <p:cNvPr id="73730" name="Rectangle 6"/>
          <p:cNvSpPr txBox="1">
            <a:spLocks noChangeArrowheads="1"/>
          </p:cNvSpPr>
          <p:nvPr/>
        </p:nvSpPr>
        <p:spPr bwMode="auto">
          <a:xfrm>
            <a:off x="1327150" y="947738"/>
            <a:ext cx="5026025" cy="344487"/>
          </a:xfrm>
          <a:prstGeom prst="rect">
            <a:avLst/>
          </a:prstGeom>
          <a:noFill/>
          <a:ln w="9525">
            <a:noFill/>
            <a:miter lim="800000"/>
            <a:headEnd/>
            <a:tailEnd/>
          </a:ln>
        </p:spPr>
        <p:txBody>
          <a:bodyPr lIns="95785" tIns="47893" rIns="95785" bIns="47893"/>
          <a:lstStyle/>
          <a:p>
            <a:pPr indent="-177800">
              <a:spcBef>
                <a:spcPct val="20000"/>
              </a:spcBef>
              <a:buFont typeface="Arial" charset="0"/>
              <a:buNone/>
            </a:pPr>
            <a:r>
              <a:rPr lang="fi-FI" altLang="en-US" sz="1400" b="1"/>
              <a:t>Disciplines serve to align requirements with solutions</a:t>
            </a:r>
            <a:endParaRPr lang="en-US" altLang="en-US" sz="1400" b="1"/>
          </a:p>
        </p:txBody>
      </p:sp>
      <p:sp>
        <p:nvSpPr>
          <p:cNvPr id="73731" name="Rectangle 6"/>
          <p:cNvSpPr txBox="1">
            <a:spLocks noChangeArrowheads="1"/>
          </p:cNvSpPr>
          <p:nvPr/>
        </p:nvSpPr>
        <p:spPr bwMode="auto">
          <a:xfrm>
            <a:off x="6759575" y="1477963"/>
            <a:ext cx="1998663" cy="2516187"/>
          </a:xfrm>
          <a:prstGeom prst="rect">
            <a:avLst/>
          </a:prstGeom>
          <a:noFill/>
          <a:ln w="9525">
            <a:noFill/>
            <a:miter lim="800000"/>
            <a:headEnd/>
            <a:tailEnd/>
          </a:ln>
        </p:spPr>
        <p:txBody>
          <a:bodyPr lIns="95785" tIns="47893" rIns="95785" bIns="47893"/>
          <a:lstStyle/>
          <a:p>
            <a:pPr marL="161925" indent="-161925">
              <a:spcBef>
                <a:spcPts val="1900"/>
              </a:spcBef>
              <a:buFont typeface="Arial" charset="0"/>
              <a:buAutoNum type="arabicPeriod"/>
            </a:pPr>
            <a:r>
              <a:rPr lang="fi-FI" altLang="en-US" sz="1100"/>
              <a:t>Disciplines provide a structure to categorise and capture requirements</a:t>
            </a:r>
          </a:p>
          <a:p>
            <a:pPr marL="161925" indent="-161925">
              <a:spcBef>
                <a:spcPts val="1900"/>
              </a:spcBef>
              <a:buFont typeface="Arial" charset="0"/>
              <a:buAutoNum type="arabicPeriod"/>
            </a:pPr>
            <a:r>
              <a:rPr lang="fi-FI" altLang="en-US" sz="1100"/>
              <a:t>Potential solutions to satisfy requirements can subsequently be identified</a:t>
            </a:r>
          </a:p>
          <a:p>
            <a:pPr marL="161925" indent="-161925">
              <a:spcBef>
                <a:spcPts val="1900"/>
              </a:spcBef>
              <a:buFont typeface="Arial" charset="0"/>
              <a:buAutoNum type="arabicPeriod"/>
            </a:pPr>
            <a:r>
              <a:rPr lang="fi-FI" altLang="en-US" sz="1100"/>
              <a:t>Courses can be compared with requirements to identify gaps and overlaps</a:t>
            </a:r>
            <a:endParaRPr lang="en-US" altLang="en-US" sz="1100"/>
          </a:p>
        </p:txBody>
      </p:sp>
      <p:sp>
        <p:nvSpPr>
          <p:cNvPr id="26"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73733" name="Dian numeron paikkamerkki 2"/>
          <p:cNvSpPr>
            <a:spLocks noGrp="1"/>
          </p:cNvSpPr>
          <p:nvPr>
            <p:ph type="sldNum" sz="quarter" idx="11"/>
          </p:nvPr>
        </p:nvSpPr>
        <p:spPr bwMode="auto">
          <a:noFill/>
          <a:ln>
            <a:miter lim="800000"/>
            <a:headEnd/>
            <a:tailEnd/>
          </a:ln>
        </p:spPr>
        <p:txBody>
          <a:bodyPr/>
          <a:lstStyle/>
          <a:p>
            <a:fld id="{476795AE-A36C-4B23-A5E4-390C2B6DF554}" type="slidenum">
              <a:rPr lang="fi-FI" altLang="fi-FI" smtClean="0">
                <a:latin typeface="Arial" charset="0"/>
                <a:cs typeface="Arial" charset="0"/>
              </a:rPr>
              <a:pPr/>
              <a:t>33</a:t>
            </a:fld>
            <a:endParaRPr lang="fi-FI" altLang="fi-FI" smtClean="0">
              <a:latin typeface="Arial" charset="0"/>
              <a:cs typeface="Arial" charset="0"/>
            </a:endParaRPr>
          </a:p>
        </p:txBody>
      </p:sp>
      <p:grpSp>
        <p:nvGrpSpPr>
          <p:cNvPr id="73734" name="Ryhmä 24"/>
          <p:cNvGrpSpPr>
            <a:grpSpLocks/>
          </p:cNvGrpSpPr>
          <p:nvPr/>
        </p:nvGrpSpPr>
        <p:grpSpPr bwMode="auto">
          <a:xfrm>
            <a:off x="1084263" y="1582738"/>
            <a:ext cx="5349875" cy="3094037"/>
            <a:chOff x="1020763" y="1558990"/>
            <a:chExt cx="5476875" cy="3167063"/>
          </a:xfrm>
        </p:grpSpPr>
        <p:sp>
          <p:nvSpPr>
            <p:cNvPr id="73735" name="Line 29"/>
            <p:cNvSpPr>
              <a:spLocks noChangeShapeType="1"/>
            </p:cNvSpPr>
            <p:nvPr/>
          </p:nvSpPr>
          <p:spPr bwMode="auto">
            <a:xfrm>
              <a:off x="3759201" y="3849753"/>
              <a:ext cx="0" cy="358775"/>
            </a:xfrm>
            <a:prstGeom prst="line">
              <a:avLst/>
            </a:prstGeom>
            <a:noFill/>
            <a:ln w="17463">
              <a:solidFill>
                <a:srgbClr val="487CB8"/>
              </a:solidFill>
              <a:miter lim="800000"/>
              <a:headEnd/>
              <a:tailEnd/>
            </a:ln>
          </p:spPr>
          <p:txBody>
            <a:bodyPr anchor="ctr"/>
            <a:lstStyle/>
            <a:p>
              <a:endParaRPr lang="fi-FI"/>
            </a:p>
          </p:txBody>
        </p:sp>
        <p:sp>
          <p:nvSpPr>
            <p:cNvPr id="73736" name="Freeform 30"/>
            <p:cNvSpPr>
              <a:spLocks/>
            </p:cNvSpPr>
            <p:nvPr/>
          </p:nvSpPr>
          <p:spPr bwMode="auto">
            <a:xfrm>
              <a:off x="1020763" y="3675128"/>
              <a:ext cx="5476875" cy="174625"/>
            </a:xfrm>
            <a:custGeom>
              <a:avLst/>
              <a:gdLst>
                <a:gd name="T0" fmla="*/ 2147483647 w 3450"/>
                <a:gd name="T1" fmla="*/ 0 h 110"/>
                <a:gd name="T2" fmla="*/ 2147483647 w 3450"/>
                <a:gd name="T3" fmla="*/ 2147483647 h 110"/>
                <a:gd name="T4" fmla="*/ 0 w 3450"/>
                <a:gd name="T5" fmla="*/ 2147483647 h 110"/>
                <a:gd name="T6" fmla="*/ 0 w 3450"/>
                <a:gd name="T7" fmla="*/ 0 h 110"/>
                <a:gd name="T8" fmla="*/ 0 60000 65536"/>
                <a:gd name="T9" fmla="*/ 0 60000 65536"/>
                <a:gd name="T10" fmla="*/ 0 60000 65536"/>
                <a:gd name="T11" fmla="*/ 0 60000 65536"/>
                <a:gd name="T12" fmla="*/ 0 w 3450"/>
                <a:gd name="T13" fmla="*/ 0 h 110"/>
                <a:gd name="T14" fmla="*/ 3450 w 3450"/>
                <a:gd name="T15" fmla="*/ 110 h 110"/>
              </a:gdLst>
              <a:ahLst/>
              <a:cxnLst>
                <a:cxn ang="T8">
                  <a:pos x="T0" y="T1"/>
                </a:cxn>
                <a:cxn ang="T9">
                  <a:pos x="T2" y="T3"/>
                </a:cxn>
                <a:cxn ang="T10">
                  <a:pos x="T4" y="T5"/>
                </a:cxn>
                <a:cxn ang="T11">
                  <a:pos x="T6" y="T7"/>
                </a:cxn>
              </a:cxnLst>
              <a:rect l="T12" t="T13" r="T14" b="T15"/>
              <a:pathLst>
                <a:path w="3450" h="110">
                  <a:moveTo>
                    <a:pt x="3450" y="0"/>
                  </a:moveTo>
                  <a:lnTo>
                    <a:pt x="3450" y="110"/>
                  </a:lnTo>
                  <a:lnTo>
                    <a:pt x="0" y="110"/>
                  </a:lnTo>
                  <a:lnTo>
                    <a:pt x="0" y="0"/>
                  </a:lnTo>
                </a:path>
              </a:pathLst>
            </a:custGeom>
            <a:noFill/>
            <a:ln w="17463" cap="flat">
              <a:solidFill>
                <a:srgbClr val="487CB8"/>
              </a:solidFill>
              <a:prstDash val="solid"/>
              <a:miter lim="800000"/>
              <a:headEnd/>
              <a:tailEnd/>
            </a:ln>
          </p:spPr>
          <p:txBody>
            <a:bodyPr anchor="ctr"/>
            <a:lstStyle/>
            <a:p>
              <a:endParaRPr lang="fi-FI"/>
            </a:p>
          </p:txBody>
        </p:sp>
        <p:sp>
          <p:nvSpPr>
            <p:cNvPr id="73737" name="Rectangle 31"/>
            <p:cNvSpPr>
              <a:spLocks noChangeArrowheads="1"/>
            </p:cNvSpPr>
            <p:nvPr/>
          </p:nvSpPr>
          <p:spPr bwMode="auto">
            <a:xfrm>
              <a:off x="2803526" y="4105340"/>
              <a:ext cx="1911350" cy="620713"/>
            </a:xfrm>
            <a:prstGeom prst="rect">
              <a:avLst/>
            </a:prstGeom>
            <a:solidFill>
              <a:srgbClr val="487CB8"/>
            </a:solidFill>
            <a:ln w="9525">
              <a:noFill/>
              <a:miter lim="800000"/>
              <a:headEnd/>
              <a:tailEnd/>
            </a:ln>
          </p:spPr>
          <p:txBody>
            <a:bodyPr anchor="ctr"/>
            <a:lstStyle/>
            <a:p>
              <a:pPr algn="ctr" eaLnBrk="0" hangingPunct="0"/>
              <a:r>
                <a:rPr lang="fi-FI" altLang="fi-FI" sz="1400" b="1">
                  <a:solidFill>
                    <a:srgbClr val="FFFFFF"/>
                  </a:solidFill>
                </a:rPr>
                <a:t>MC2PS</a:t>
              </a:r>
              <a:br>
                <a:rPr lang="fi-FI" altLang="fi-FI" sz="1400" b="1">
                  <a:solidFill>
                    <a:srgbClr val="FFFFFF"/>
                  </a:solidFill>
                </a:rPr>
              </a:br>
              <a:r>
                <a:rPr lang="fi-FI" altLang="fi-FI" sz="1400" b="1">
                  <a:solidFill>
                    <a:srgbClr val="FFFFFF"/>
                  </a:solidFill>
                </a:rPr>
                <a:t>DISCIPLINE</a:t>
              </a:r>
            </a:p>
          </p:txBody>
        </p:sp>
        <p:grpSp>
          <p:nvGrpSpPr>
            <p:cNvPr id="73738" name="Ryhmä 22"/>
            <p:cNvGrpSpPr>
              <a:grpSpLocks/>
            </p:cNvGrpSpPr>
            <p:nvPr/>
          </p:nvGrpSpPr>
          <p:grpSpPr bwMode="auto">
            <a:xfrm rot="180000">
              <a:off x="1219201" y="1558990"/>
              <a:ext cx="2379662" cy="2141537"/>
              <a:chOff x="1219201" y="1492250"/>
              <a:chExt cx="2379662" cy="2141537"/>
            </a:xfrm>
          </p:grpSpPr>
          <p:sp>
            <p:nvSpPr>
              <p:cNvPr id="73747" name="Rectangle 32"/>
              <p:cNvSpPr>
                <a:spLocks noChangeArrowheads="1"/>
              </p:cNvSpPr>
              <p:nvPr/>
            </p:nvSpPr>
            <p:spPr bwMode="auto">
              <a:xfrm>
                <a:off x="1219201" y="1492250"/>
                <a:ext cx="1155700" cy="484187"/>
              </a:xfrm>
              <a:prstGeom prst="rect">
                <a:avLst/>
              </a:prstGeom>
              <a:solidFill>
                <a:srgbClr val="4D4D4D"/>
              </a:solidFill>
              <a:ln w="9525">
                <a:noFill/>
                <a:miter lim="800000"/>
                <a:headEnd/>
                <a:tailEnd/>
              </a:ln>
            </p:spPr>
            <p:txBody>
              <a:bodyPr anchor="ctr"/>
              <a:lstStyle/>
              <a:p>
                <a:pPr algn="ctr" eaLnBrk="0" hangingPunct="0"/>
                <a:r>
                  <a:rPr lang="fi-FI" altLang="fi-FI" sz="1100" b="1">
                    <a:solidFill>
                      <a:srgbClr val="FFFFFF"/>
                    </a:solidFill>
                  </a:rPr>
                  <a:t>Requirement</a:t>
                </a:r>
              </a:p>
            </p:txBody>
          </p:sp>
          <p:sp>
            <p:nvSpPr>
              <p:cNvPr id="73748" name="Rectangle 33"/>
              <p:cNvSpPr>
                <a:spLocks noChangeArrowheads="1"/>
              </p:cNvSpPr>
              <p:nvPr/>
            </p:nvSpPr>
            <p:spPr bwMode="auto">
              <a:xfrm>
                <a:off x="1219201" y="2043113"/>
                <a:ext cx="1155700" cy="485775"/>
              </a:xfrm>
              <a:prstGeom prst="rect">
                <a:avLst/>
              </a:prstGeom>
              <a:solidFill>
                <a:srgbClr val="4D4D4D"/>
              </a:solidFill>
              <a:ln w="9525">
                <a:noFill/>
                <a:miter lim="800000"/>
                <a:headEnd/>
                <a:tailEnd/>
              </a:ln>
            </p:spPr>
            <p:txBody>
              <a:bodyPr anchor="ctr"/>
              <a:lstStyle/>
              <a:p>
                <a:pPr algn="ctr" eaLnBrk="0" hangingPunct="0"/>
                <a:r>
                  <a:rPr lang="fi-FI" altLang="fi-FI" sz="1100" b="1">
                    <a:solidFill>
                      <a:srgbClr val="FFFFFF"/>
                    </a:solidFill>
                  </a:rPr>
                  <a:t>Requirement</a:t>
                </a:r>
              </a:p>
            </p:txBody>
          </p:sp>
          <p:sp>
            <p:nvSpPr>
              <p:cNvPr id="73749" name="Rectangle 34"/>
              <p:cNvSpPr>
                <a:spLocks noChangeArrowheads="1"/>
              </p:cNvSpPr>
              <p:nvPr/>
            </p:nvSpPr>
            <p:spPr bwMode="auto">
              <a:xfrm>
                <a:off x="1219201" y="2595563"/>
                <a:ext cx="1155700" cy="485775"/>
              </a:xfrm>
              <a:prstGeom prst="rect">
                <a:avLst/>
              </a:prstGeom>
              <a:solidFill>
                <a:srgbClr val="B3B3B3"/>
              </a:solidFill>
              <a:ln w="9525">
                <a:noFill/>
                <a:miter lim="800000"/>
                <a:headEnd/>
                <a:tailEnd/>
              </a:ln>
            </p:spPr>
            <p:txBody>
              <a:bodyPr anchor="ctr"/>
              <a:lstStyle/>
              <a:p>
                <a:pPr algn="ctr" eaLnBrk="0" hangingPunct="0"/>
                <a:r>
                  <a:rPr lang="fi-FI" altLang="fi-FI" sz="1100" b="1">
                    <a:solidFill>
                      <a:srgbClr val="FFFFFF"/>
                    </a:solidFill>
                  </a:rPr>
                  <a:t>Requirement</a:t>
                </a:r>
              </a:p>
            </p:txBody>
          </p:sp>
          <p:sp>
            <p:nvSpPr>
              <p:cNvPr id="73750" name="Rectangle 35"/>
              <p:cNvSpPr>
                <a:spLocks noChangeArrowheads="1"/>
              </p:cNvSpPr>
              <p:nvPr/>
            </p:nvSpPr>
            <p:spPr bwMode="auto">
              <a:xfrm>
                <a:off x="1219201" y="3149600"/>
                <a:ext cx="1155700" cy="484187"/>
              </a:xfrm>
              <a:prstGeom prst="rect">
                <a:avLst/>
              </a:prstGeom>
              <a:solidFill>
                <a:srgbClr val="B3B3B3"/>
              </a:solidFill>
              <a:ln w="9525">
                <a:noFill/>
                <a:miter lim="800000"/>
                <a:headEnd/>
                <a:tailEnd/>
              </a:ln>
            </p:spPr>
            <p:txBody>
              <a:bodyPr anchor="ctr"/>
              <a:lstStyle/>
              <a:p>
                <a:pPr algn="ctr" eaLnBrk="0" hangingPunct="0"/>
                <a:r>
                  <a:rPr lang="fi-FI" altLang="fi-FI" sz="1100" b="1">
                    <a:solidFill>
                      <a:srgbClr val="FFFFFF"/>
                    </a:solidFill>
                  </a:rPr>
                  <a:t>Requirement</a:t>
                </a:r>
              </a:p>
            </p:txBody>
          </p:sp>
          <p:sp>
            <p:nvSpPr>
              <p:cNvPr id="73751" name="Rectangle 36"/>
              <p:cNvSpPr>
                <a:spLocks noChangeArrowheads="1"/>
              </p:cNvSpPr>
              <p:nvPr/>
            </p:nvSpPr>
            <p:spPr bwMode="auto">
              <a:xfrm>
                <a:off x="2443163" y="1766888"/>
                <a:ext cx="1155700" cy="484187"/>
              </a:xfrm>
              <a:prstGeom prst="rect">
                <a:avLst/>
              </a:prstGeom>
              <a:solidFill>
                <a:srgbClr val="808080"/>
              </a:solidFill>
              <a:ln w="9525">
                <a:noFill/>
                <a:miter lim="800000"/>
                <a:headEnd/>
                <a:tailEnd/>
              </a:ln>
            </p:spPr>
            <p:txBody>
              <a:bodyPr anchor="ctr"/>
              <a:lstStyle/>
              <a:p>
                <a:pPr algn="ctr" eaLnBrk="0" hangingPunct="0"/>
                <a:r>
                  <a:rPr lang="fi-FI" altLang="fi-FI" sz="1100" b="1">
                    <a:solidFill>
                      <a:srgbClr val="FFFFFF"/>
                    </a:solidFill>
                  </a:rPr>
                  <a:t>Requirement</a:t>
                </a:r>
              </a:p>
            </p:txBody>
          </p:sp>
          <p:sp>
            <p:nvSpPr>
              <p:cNvPr id="73752" name="Rectangle 37"/>
              <p:cNvSpPr>
                <a:spLocks noChangeArrowheads="1"/>
              </p:cNvSpPr>
              <p:nvPr/>
            </p:nvSpPr>
            <p:spPr bwMode="auto">
              <a:xfrm>
                <a:off x="2443163" y="2320925"/>
                <a:ext cx="1155700" cy="484187"/>
              </a:xfrm>
              <a:prstGeom prst="rect">
                <a:avLst/>
              </a:prstGeom>
              <a:solidFill>
                <a:srgbClr val="808080"/>
              </a:solidFill>
              <a:ln w="9525">
                <a:noFill/>
                <a:miter lim="800000"/>
                <a:headEnd/>
                <a:tailEnd/>
              </a:ln>
            </p:spPr>
            <p:txBody>
              <a:bodyPr anchor="ctr"/>
              <a:lstStyle/>
              <a:p>
                <a:pPr algn="ctr" eaLnBrk="0" hangingPunct="0"/>
                <a:r>
                  <a:rPr lang="fi-FI" altLang="fi-FI" sz="1100" b="1">
                    <a:solidFill>
                      <a:srgbClr val="FFFFFF"/>
                    </a:solidFill>
                  </a:rPr>
                  <a:t>Requirement</a:t>
                </a:r>
              </a:p>
            </p:txBody>
          </p:sp>
          <p:sp>
            <p:nvSpPr>
              <p:cNvPr id="73753" name="Rectangle 38"/>
              <p:cNvSpPr>
                <a:spLocks noChangeArrowheads="1"/>
              </p:cNvSpPr>
              <p:nvPr/>
            </p:nvSpPr>
            <p:spPr bwMode="auto">
              <a:xfrm>
                <a:off x="2443163" y="2873375"/>
                <a:ext cx="1155700" cy="484187"/>
              </a:xfrm>
              <a:prstGeom prst="rect">
                <a:avLst/>
              </a:prstGeom>
              <a:solidFill>
                <a:srgbClr val="808080"/>
              </a:solidFill>
              <a:ln w="9525">
                <a:noFill/>
                <a:miter lim="800000"/>
                <a:headEnd/>
                <a:tailEnd/>
              </a:ln>
            </p:spPr>
            <p:txBody>
              <a:bodyPr anchor="ctr"/>
              <a:lstStyle/>
              <a:p>
                <a:pPr algn="ctr" eaLnBrk="0" hangingPunct="0"/>
                <a:r>
                  <a:rPr lang="fi-FI" altLang="fi-FI" sz="1100" b="1">
                    <a:solidFill>
                      <a:srgbClr val="FFFFFF"/>
                    </a:solidFill>
                  </a:rPr>
                  <a:t>Requirement</a:t>
                </a:r>
              </a:p>
            </p:txBody>
          </p:sp>
        </p:grpSp>
        <p:grpSp>
          <p:nvGrpSpPr>
            <p:cNvPr id="73739" name="Ryhmä 23"/>
            <p:cNvGrpSpPr>
              <a:grpSpLocks/>
            </p:cNvGrpSpPr>
            <p:nvPr/>
          </p:nvGrpSpPr>
          <p:grpSpPr bwMode="auto">
            <a:xfrm rot="-180000">
              <a:off x="3917951" y="1558990"/>
              <a:ext cx="2381250" cy="2141537"/>
              <a:chOff x="3917951" y="1492250"/>
              <a:chExt cx="2381250" cy="2141537"/>
            </a:xfrm>
          </p:grpSpPr>
          <p:sp>
            <p:nvSpPr>
              <p:cNvPr id="73740" name="Rectangle 39"/>
              <p:cNvSpPr>
                <a:spLocks noChangeArrowheads="1"/>
              </p:cNvSpPr>
              <p:nvPr/>
            </p:nvSpPr>
            <p:spPr bwMode="auto">
              <a:xfrm>
                <a:off x="3917951" y="1766888"/>
                <a:ext cx="1157288" cy="484187"/>
              </a:xfrm>
              <a:prstGeom prst="rect">
                <a:avLst/>
              </a:prstGeom>
              <a:solidFill>
                <a:srgbClr val="808080"/>
              </a:solidFill>
              <a:ln w="9525">
                <a:noFill/>
                <a:miter lim="800000"/>
                <a:headEnd/>
                <a:tailEnd/>
              </a:ln>
            </p:spPr>
            <p:txBody>
              <a:bodyPr anchor="ctr"/>
              <a:lstStyle/>
              <a:p>
                <a:pPr algn="ctr" eaLnBrk="0" hangingPunct="0"/>
                <a:r>
                  <a:rPr lang="fi-FI" altLang="fi-FI" sz="1100" b="1">
                    <a:solidFill>
                      <a:srgbClr val="FFFFFF"/>
                    </a:solidFill>
                  </a:rPr>
                  <a:t>Course</a:t>
                </a:r>
              </a:p>
            </p:txBody>
          </p:sp>
          <p:sp>
            <p:nvSpPr>
              <p:cNvPr id="73741" name="Rectangle 40"/>
              <p:cNvSpPr>
                <a:spLocks noChangeArrowheads="1"/>
              </p:cNvSpPr>
              <p:nvPr/>
            </p:nvSpPr>
            <p:spPr bwMode="auto">
              <a:xfrm>
                <a:off x="3917951" y="2320925"/>
                <a:ext cx="1157288" cy="484187"/>
              </a:xfrm>
              <a:prstGeom prst="rect">
                <a:avLst/>
              </a:prstGeom>
              <a:solidFill>
                <a:srgbClr val="808080"/>
              </a:solidFill>
              <a:ln w="9525">
                <a:noFill/>
                <a:miter lim="800000"/>
                <a:headEnd/>
                <a:tailEnd/>
              </a:ln>
            </p:spPr>
            <p:txBody>
              <a:bodyPr anchor="ctr"/>
              <a:lstStyle/>
              <a:p>
                <a:pPr algn="ctr" eaLnBrk="0" hangingPunct="0"/>
                <a:r>
                  <a:rPr lang="fi-FI" altLang="fi-FI" sz="1100" b="1">
                    <a:solidFill>
                      <a:srgbClr val="FFFFFF"/>
                    </a:solidFill>
                  </a:rPr>
                  <a:t>Course</a:t>
                </a:r>
              </a:p>
            </p:txBody>
          </p:sp>
          <p:sp>
            <p:nvSpPr>
              <p:cNvPr id="73742" name="Rectangle 41"/>
              <p:cNvSpPr>
                <a:spLocks noChangeArrowheads="1"/>
              </p:cNvSpPr>
              <p:nvPr/>
            </p:nvSpPr>
            <p:spPr bwMode="auto">
              <a:xfrm>
                <a:off x="3917951" y="2873375"/>
                <a:ext cx="1157288" cy="484187"/>
              </a:xfrm>
              <a:prstGeom prst="rect">
                <a:avLst/>
              </a:prstGeom>
              <a:solidFill>
                <a:srgbClr val="808080"/>
              </a:solidFill>
              <a:ln w="9525">
                <a:noFill/>
                <a:miter lim="800000"/>
                <a:headEnd/>
                <a:tailEnd/>
              </a:ln>
            </p:spPr>
            <p:txBody>
              <a:bodyPr anchor="ctr"/>
              <a:lstStyle/>
              <a:p>
                <a:pPr algn="ctr" eaLnBrk="0" hangingPunct="0"/>
                <a:r>
                  <a:rPr lang="fi-FI" altLang="fi-FI" sz="1100" b="1">
                    <a:solidFill>
                      <a:srgbClr val="FFFFFF"/>
                    </a:solidFill>
                  </a:rPr>
                  <a:t>Course</a:t>
                </a:r>
              </a:p>
            </p:txBody>
          </p:sp>
          <p:sp>
            <p:nvSpPr>
              <p:cNvPr id="73743" name="Rectangle 42"/>
              <p:cNvSpPr>
                <a:spLocks noChangeArrowheads="1"/>
              </p:cNvSpPr>
              <p:nvPr/>
            </p:nvSpPr>
            <p:spPr bwMode="auto">
              <a:xfrm>
                <a:off x="5143501" y="1492250"/>
                <a:ext cx="1155700" cy="484187"/>
              </a:xfrm>
              <a:prstGeom prst="rect">
                <a:avLst/>
              </a:prstGeom>
              <a:solidFill>
                <a:srgbClr val="4D4D4D"/>
              </a:solidFill>
              <a:ln w="9525">
                <a:noFill/>
                <a:miter lim="800000"/>
                <a:headEnd/>
                <a:tailEnd/>
              </a:ln>
            </p:spPr>
            <p:txBody>
              <a:bodyPr anchor="ctr"/>
              <a:lstStyle/>
              <a:p>
                <a:pPr algn="ctr" eaLnBrk="0" hangingPunct="0"/>
                <a:r>
                  <a:rPr lang="fi-FI" altLang="fi-FI" sz="1100" b="1">
                    <a:solidFill>
                      <a:srgbClr val="FFFFFF"/>
                    </a:solidFill>
                  </a:rPr>
                  <a:t>Exercise</a:t>
                </a:r>
              </a:p>
            </p:txBody>
          </p:sp>
          <p:sp>
            <p:nvSpPr>
              <p:cNvPr id="73744" name="Rectangle 43"/>
              <p:cNvSpPr>
                <a:spLocks noChangeArrowheads="1"/>
              </p:cNvSpPr>
              <p:nvPr/>
            </p:nvSpPr>
            <p:spPr bwMode="auto">
              <a:xfrm>
                <a:off x="5143501" y="2043113"/>
                <a:ext cx="1155700" cy="485775"/>
              </a:xfrm>
              <a:prstGeom prst="rect">
                <a:avLst/>
              </a:prstGeom>
              <a:solidFill>
                <a:srgbClr val="4D4D4D"/>
              </a:solidFill>
              <a:ln w="9525">
                <a:noFill/>
                <a:miter lim="800000"/>
                <a:headEnd/>
                <a:tailEnd/>
              </a:ln>
            </p:spPr>
            <p:txBody>
              <a:bodyPr anchor="ctr"/>
              <a:lstStyle/>
              <a:p>
                <a:pPr algn="ctr" eaLnBrk="0" hangingPunct="0"/>
                <a:r>
                  <a:rPr lang="fi-FI" altLang="fi-FI" sz="1100" b="1">
                    <a:solidFill>
                      <a:srgbClr val="FFFFFF"/>
                    </a:solidFill>
                  </a:rPr>
                  <a:t>Exercise</a:t>
                </a:r>
              </a:p>
            </p:txBody>
          </p:sp>
          <p:sp>
            <p:nvSpPr>
              <p:cNvPr id="73745" name="Rectangle 44"/>
              <p:cNvSpPr>
                <a:spLocks noChangeArrowheads="1"/>
              </p:cNvSpPr>
              <p:nvPr/>
            </p:nvSpPr>
            <p:spPr bwMode="auto">
              <a:xfrm>
                <a:off x="5143501" y="2595563"/>
                <a:ext cx="1155700" cy="485775"/>
              </a:xfrm>
              <a:prstGeom prst="rect">
                <a:avLst/>
              </a:prstGeom>
              <a:solidFill>
                <a:srgbClr val="B3B3B3"/>
              </a:solidFill>
              <a:ln w="9525">
                <a:noFill/>
                <a:miter lim="800000"/>
                <a:headEnd/>
                <a:tailEnd/>
              </a:ln>
            </p:spPr>
            <p:txBody>
              <a:bodyPr anchor="ctr"/>
              <a:lstStyle/>
              <a:p>
                <a:pPr algn="ctr" eaLnBrk="0" hangingPunct="0"/>
                <a:r>
                  <a:rPr lang="fi-FI" altLang="fi-FI" sz="1100" b="1">
                    <a:solidFill>
                      <a:srgbClr val="FFFFFF"/>
                    </a:solidFill>
                  </a:rPr>
                  <a:t>Training</a:t>
                </a:r>
              </a:p>
            </p:txBody>
          </p:sp>
          <p:sp>
            <p:nvSpPr>
              <p:cNvPr id="73746" name="Rectangle 45"/>
              <p:cNvSpPr>
                <a:spLocks noChangeArrowheads="1"/>
              </p:cNvSpPr>
              <p:nvPr/>
            </p:nvSpPr>
            <p:spPr bwMode="auto">
              <a:xfrm>
                <a:off x="5143501" y="3149600"/>
                <a:ext cx="1155700" cy="484187"/>
              </a:xfrm>
              <a:prstGeom prst="rect">
                <a:avLst/>
              </a:prstGeom>
              <a:solidFill>
                <a:srgbClr val="B3B3B3"/>
              </a:solidFill>
              <a:ln w="9525">
                <a:noFill/>
                <a:miter lim="800000"/>
                <a:headEnd/>
                <a:tailEnd/>
              </a:ln>
            </p:spPr>
            <p:txBody>
              <a:bodyPr anchor="ctr"/>
              <a:lstStyle/>
              <a:p>
                <a:pPr algn="ctr" eaLnBrk="0" hangingPunct="0"/>
                <a:r>
                  <a:rPr lang="fi-FI" altLang="fi-FI" sz="1100" b="1">
                    <a:solidFill>
                      <a:srgbClr val="FFFFFF"/>
                    </a:solidFill>
                  </a:rPr>
                  <a:t>Training</a:t>
                </a:r>
              </a:p>
            </p:txBody>
          </p:sp>
        </p:gr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79747" y="0"/>
            <a:ext cx="7427912" cy="857250"/>
          </a:xfrm>
        </p:spPr>
        <p:txBody>
          <a:bodyPr/>
          <a:lstStyle/>
          <a:p>
            <a:r>
              <a:rPr lang="fi-FI" dirty="0" smtClean="0"/>
              <a:t>FINCENT is an </a:t>
            </a:r>
            <a:r>
              <a:rPr lang="fi-FI" dirty="0" err="1" smtClean="0"/>
              <a:t>active</a:t>
            </a:r>
            <a:r>
              <a:rPr lang="fi-FI" dirty="0" smtClean="0"/>
              <a:t> </a:t>
            </a:r>
            <a:r>
              <a:rPr lang="fi-FI" dirty="0" err="1" smtClean="0"/>
              <a:t>actor</a:t>
            </a:r>
            <a:r>
              <a:rPr lang="fi-FI" dirty="0" smtClean="0"/>
              <a:t> </a:t>
            </a:r>
            <a:r>
              <a:rPr lang="fi-FI" dirty="0" err="1" smtClean="0"/>
              <a:t>with</a:t>
            </a:r>
            <a:r>
              <a:rPr lang="fi-FI" dirty="0" smtClean="0"/>
              <a:t> </a:t>
            </a:r>
            <a:r>
              <a:rPr lang="fi-FI" dirty="0" err="1" smtClean="0"/>
              <a:t>its</a:t>
            </a:r>
            <a:r>
              <a:rPr lang="fi-FI" dirty="0" smtClean="0"/>
              <a:t> </a:t>
            </a:r>
            <a:r>
              <a:rPr lang="fi-FI" dirty="0" err="1" smtClean="0"/>
              <a:t>view</a:t>
            </a:r>
            <a:r>
              <a:rPr lang="fi-FI" dirty="0" smtClean="0"/>
              <a:t> to </a:t>
            </a:r>
            <a:r>
              <a:rPr lang="fi-FI" dirty="0" err="1" smtClean="0"/>
              <a:t>the</a:t>
            </a:r>
            <a:r>
              <a:rPr lang="fi-FI" dirty="0" smtClean="0"/>
              <a:t> </a:t>
            </a:r>
            <a:r>
              <a:rPr lang="fi-FI" dirty="0" err="1" smtClean="0"/>
              <a:t>future</a:t>
            </a:r>
            <a:endParaRPr lang="fi-FI" dirty="0"/>
          </a:p>
        </p:txBody>
      </p:sp>
      <p:sp>
        <p:nvSpPr>
          <p:cNvPr id="3" name="Päivämäärän paikkamerkki 2"/>
          <p:cNvSpPr>
            <a:spLocks noGrp="1"/>
          </p:cNvSpPr>
          <p:nvPr>
            <p:ph type="dt" sz="half" idx="10"/>
          </p:nvPr>
        </p:nvSpPr>
        <p:spPr/>
        <p:txBody>
          <a:bodyPr/>
          <a:lstStyle/>
          <a:p>
            <a:pPr>
              <a:defRPr/>
            </a:pPr>
            <a:fld id="{64FDC781-92D8-4F83-9441-836340F1912F}" type="datetime1">
              <a:rPr lang="fi-FI" smtClean="0"/>
              <a:pPr>
                <a:defRPr/>
              </a:pPr>
              <a:t>6.10.2015</a:t>
            </a:fld>
            <a:endParaRPr lang="fi-FI" dirty="0"/>
          </a:p>
        </p:txBody>
      </p:sp>
      <p:sp>
        <p:nvSpPr>
          <p:cNvPr id="4" name="Dian numeron paikkamerkki 3"/>
          <p:cNvSpPr>
            <a:spLocks noGrp="1"/>
          </p:cNvSpPr>
          <p:nvPr>
            <p:ph type="sldNum" sz="quarter" idx="11"/>
          </p:nvPr>
        </p:nvSpPr>
        <p:spPr/>
        <p:txBody>
          <a:bodyPr/>
          <a:lstStyle/>
          <a:p>
            <a:pPr>
              <a:defRPr/>
            </a:pPr>
            <a:fld id="{56E8649E-D634-49DA-87A9-177726E494EE}" type="slidenum">
              <a:rPr lang="fi-FI" altLang="fi-FI" smtClean="0"/>
              <a:pPr>
                <a:defRPr/>
              </a:pPr>
              <a:t>34</a:t>
            </a:fld>
            <a:endParaRPr lang="fi-FI" altLang="fi-FI"/>
          </a:p>
        </p:txBody>
      </p:sp>
      <p:sp>
        <p:nvSpPr>
          <p:cNvPr id="5" name="Tekstiruutu 4"/>
          <p:cNvSpPr txBox="1"/>
          <p:nvPr/>
        </p:nvSpPr>
        <p:spPr>
          <a:xfrm>
            <a:off x="809394" y="868666"/>
            <a:ext cx="4049850" cy="2923877"/>
          </a:xfrm>
          <a:prstGeom prst="rect">
            <a:avLst/>
          </a:prstGeom>
          <a:noFill/>
        </p:spPr>
        <p:txBody>
          <a:bodyPr wrap="square" rtlCol="0">
            <a:spAutoFit/>
          </a:bodyPr>
          <a:lstStyle/>
          <a:p>
            <a:r>
              <a:rPr lang="fi-FI" sz="1400" dirty="0" smtClean="0"/>
              <a:t>”</a:t>
            </a:r>
            <a:r>
              <a:rPr lang="fi-FI" sz="1400" dirty="0" err="1" smtClean="0"/>
              <a:t>Governments</a:t>
            </a:r>
            <a:r>
              <a:rPr lang="fi-FI" sz="1400" dirty="0" smtClean="0"/>
              <a:t> </a:t>
            </a:r>
            <a:r>
              <a:rPr lang="fi-FI" sz="1400" dirty="0" err="1" smtClean="0"/>
              <a:t>understand</a:t>
            </a:r>
            <a:r>
              <a:rPr lang="fi-FI" sz="1400" dirty="0" smtClean="0"/>
              <a:t> </a:t>
            </a:r>
            <a:r>
              <a:rPr lang="fi-FI" sz="1400" dirty="0" err="1" smtClean="0"/>
              <a:t>that</a:t>
            </a:r>
            <a:r>
              <a:rPr lang="fi-FI" sz="1400" dirty="0" smtClean="0"/>
              <a:t> </a:t>
            </a:r>
            <a:r>
              <a:rPr lang="fi-FI" sz="1400" dirty="0" err="1" smtClean="0"/>
              <a:t>they</a:t>
            </a:r>
            <a:r>
              <a:rPr lang="fi-FI" sz="1400" dirty="0" smtClean="0"/>
              <a:t> </a:t>
            </a:r>
            <a:r>
              <a:rPr lang="fi-FI" sz="1400" dirty="0" err="1" smtClean="0"/>
              <a:t>cannot</a:t>
            </a:r>
            <a:r>
              <a:rPr lang="fi-FI" sz="1400" dirty="0" smtClean="0"/>
              <a:t> </a:t>
            </a:r>
            <a:r>
              <a:rPr lang="fi-FI" sz="1400" dirty="0" err="1" smtClean="0"/>
              <a:t>address</a:t>
            </a:r>
            <a:r>
              <a:rPr lang="fi-FI" sz="1400" dirty="0" smtClean="0"/>
              <a:t> </a:t>
            </a:r>
            <a:r>
              <a:rPr lang="fi-FI" sz="1400" dirty="0" err="1" smtClean="0"/>
              <a:t>today’s</a:t>
            </a:r>
            <a:r>
              <a:rPr lang="fi-FI" sz="1400" dirty="0" smtClean="0"/>
              <a:t> </a:t>
            </a:r>
            <a:r>
              <a:rPr lang="fi-FI" sz="1400" dirty="0" err="1" smtClean="0"/>
              <a:t>threats</a:t>
            </a:r>
            <a:r>
              <a:rPr lang="fi-FI" sz="1400" dirty="0" smtClean="0"/>
              <a:t>, </a:t>
            </a:r>
            <a:r>
              <a:rPr lang="fi-FI" sz="1400" dirty="0" err="1" smtClean="0"/>
              <a:t>or</a:t>
            </a:r>
            <a:r>
              <a:rPr lang="fi-FI" sz="1400" dirty="0" smtClean="0"/>
              <a:t> </a:t>
            </a:r>
            <a:r>
              <a:rPr lang="en-US" sz="1400" dirty="0" smtClean="0"/>
              <a:t>seize</a:t>
            </a:r>
            <a:r>
              <a:rPr lang="fi-FI" sz="1400" dirty="0" smtClean="0"/>
              <a:t> </a:t>
            </a:r>
            <a:r>
              <a:rPr lang="en-US" sz="1400" dirty="0" smtClean="0"/>
              <a:t>today’s</a:t>
            </a:r>
            <a:r>
              <a:rPr lang="fi-FI" sz="1400" dirty="0" smtClean="0"/>
              <a:t> </a:t>
            </a:r>
            <a:r>
              <a:rPr lang="fi-FI" sz="1400" dirty="0" err="1" smtClean="0"/>
              <a:t>opportunities</a:t>
            </a:r>
            <a:r>
              <a:rPr lang="fi-FI" sz="1400" dirty="0" smtClean="0"/>
              <a:t>, on </a:t>
            </a:r>
            <a:r>
              <a:rPr lang="fi-FI" sz="1400" dirty="0" err="1" smtClean="0"/>
              <a:t>their</a:t>
            </a:r>
            <a:r>
              <a:rPr lang="fi-FI" sz="1400" dirty="0" smtClean="0"/>
              <a:t> </a:t>
            </a:r>
            <a:r>
              <a:rPr lang="fi-FI" sz="1400" dirty="0" err="1" smtClean="0"/>
              <a:t>own</a:t>
            </a:r>
            <a:r>
              <a:rPr lang="fi-FI" sz="1400" dirty="0" smtClean="0"/>
              <a:t>. </a:t>
            </a:r>
            <a:r>
              <a:rPr lang="fi-FI" sz="1400" dirty="0" err="1" smtClean="0"/>
              <a:t>They</a:t>
            </a:r>
            <a:r>
              <a:rPr lang="fi-FI" sz="1400" dirty="0" smtClean="0"/>
              <a:t> </a:t>
            </a:r>
            <a:r>
              <a:rPr lang="fi-FI" sz="1400" dirty="0" err="1" smtClean="0"/>
              <a:t>need</a:t>
            </a:r>
            <a:r>
              <a:rPr lang="fi-FI" sz="1400" dirty="0" smtClean="0"/>
              <a:t> </a:t>
            </a:r>
            <a:r>
              <a:rPr lang="fi-FI" sz="1400" dirty="0" err="1" smtClean="0"/>
              <a:t>the</a:t>
            </a:r>
            <a:r>
              <a:rPr lang="fi-FI" sz="1400" dirty="0" smtClean="0"/>
              <a:t> </a:t>
            </a:r>
            <a:r>
              <a:rPr lang="fi-FI" sz="1400" dirty="0" err="1" smtClean="0"/>
              <a:t>private</a:t>
            </a:r>
            <a:r>
              <a:rPr lang="fi-FI" sz="1400" dirty="0" smtClean="0"/>
              <a:t> </a:t>
            </a:r>
            <a:r>
              <a:rPr lang="fi-FI" sz="1400" dirty="0" err="1" smtClean="0"/>
              <a:t>sector</a:t>
            </a:r>
            <a:r>
              <a:rPr lang="fi-FI" sz="1400" dirty="0" smtClean="0"/>
              <a:t>, </a:t>
            </a:r>
            <a:r>
              <a:rPr lang="fi-FI" sz="1400" dirty="0" err="1" smtClean="0"/>
              <a:t>civil</a:t>
            </a:r>
            <a:r>
              <a:rPr lang="fi-FI" sz="1400" dirty="0" smtClean="0"/>
              <a:t> </a:t>
            </a:r>
            <a:r>
              <a:rPr lang="fi-FI" sz="1400" dirty="0" err="1" smtClean="0"/>
              <a:t>society</a:t>
            </a:r>
            <a:r>
              <a:rPr lang="fi-FI" sz="1400" dirty="0" smtClean="0"/>
              <a:t> </a:t>
            </a:r>
            <a:r>
              <a:rPr lang="fi-FI" sz="1400" dirty="0" err="1" smtClean="0"/>
              <a:t>groups</a:t>
            </a:r>
            <a:r>
              <a:rPr lang="fi-FI" sz="1400" dirty="0" smtClean="0"/>
              <a:t>, </a:t>
            </a:r>
            <a:r>
              <a:rPr lang="fi-FI" sz="1400" dirty="0" err="1" smtClean="0"/>
              <a:t>philanthropic</a:t>
            </a:r>
            <a:r>
              <a:rPr lang="fi-FI" sz="1400" dirty="0" smtClean="0"/>
              <a:t> </a:t>
            </a:r>
            <a:r>
              <a:rPr lang="fi-FI" sz="1400" dirty="0" err="1" smtClean="0"/>
              <a:t>foundations</a:t>
            </a:r>
            <a:r>
              <a:rPr lang="fi-FI" sz="1400" dirty="0" smtClean="0"/>
              <a:t>, </a:t>
            </a:r>
            <a:r>
              <a:rPr lang="fi-FI" sz="1400" dirty="0" err="1" smtClean="0"/>
              <a:t>academic</a:t>
            </a:r>
            <a:r>
              <a:rPr lang="fi-FI" sz="1400" dirty="0" smtClean="0"/>
              <a:t> </a:t>
            </a:r>
            <a:r>
              <a:rPr lang="fi-FI" sz="1400" dirty="0" err="1" smtClean="0"/>
              <a:t>institutions</a:t>
            </a:r>
            <a:r>
              <a:rPr lang="fi-FI" sz="1400" dirty="0" smtClean="0"/>
              <a:t> – </a:t>
            </a:r>
            <a:r>
              <a:rPr lang="fi-FI" sz="1400" dirty="0" err="1" smtClean="0"/>
              <a:t>all</a:t>
            </a:r>
            <a:r>
              <a:rPr lang="fi-FI" sz="1400" dirty="0" smtClean="0"/>
              <a:t> </a:t>
            </a:r>
            <a:r>
              <a:rPr lang="fi-FI" sz="1400" dirty="0" err="1" smtClean="0"/>
              <a:t>those</a:t>
            </a:r>
            <a:r>
              <a:rPr lang="fi-FI" sz="1400" dirty="0" smtClean="0"/>
              <a:t> </a:t>
            </a:r>
            <a:r>
              <a:rPr lang="fi-FI" sz="1400" dirty="0" err="1" smtClean="0"/>
              <a:t>with</a:t>
            </a:r>
            <a:r>
              <a:rPr lang="fi-FI" sz="1400" dirty="0" smtClean="0"/>
              <a:t> </a:t>
            </a:r>
            <a:r>
              <a:rPr lang="fi-FI" sz="1400" dirty="0" err="1" smtClean="0"/>
              <a:t>the</a:t>
            </a:r>
            <a:r>
              <a:rPr lang="fi-FI" sz="1400" dirty="0" smtClean="0"/>
              <a:t> </a:t>
            </a:r>
            <a:r>
              <a:rPr lang="fi-FI" sz="1400" dirty="0" err="1" smtClean="0"/>
              <a:t>capacity</a:t>
            </a:r>
            <a:r>
              <a:rPr lang="fi-FI" sz="1400" dirty="0" smtClean="0"/>
              <a:t> to </a:t>
            </a:r>
            <a:r>
              <a:rPr lang="fi-FI" sz="1400" dirty="0" err="1" smtClean="0"/>
              <a:t>contribute</a:t>
            </a:r>
            <a:r>
              <a:rPr lang="fi-FI" sz="1400" dirty="0" smtClean="0"/>
              <a:t> – to </a:t>
            </a:r>
            <a:r>
              <a:rPr lang="fi-FI" sz="1400" dirty="0" err="1" smtClean="0"/>
              <a:t>do</a:t>
            </a:r>
            <a:r>
              <a:rPr lang="fi-FI" sz="1400" dirty="0" smtClean="0"/>
              <a:t> </a:t>
            </a:r>
            <a:r>
              <a:rPr lang="fi-FI" sz="1400" dirty="0" err="1" smtClean="0"/>
              <a:t>their</a:t>
            </a:r>
            <a:r>
              <a:rPr lang="fi-FI" sz="1400" dirty="0" smtClean="0"/>
              <a:t> </a:t>
            </a:r>
            <a:r>
              <a:rPr lang="fi-FI" sz="1400" dirty="0" err="1" smtClean="0"/>
              <a:t>part</a:t>
            </a:r>
            <a:r>
              <a:rPr lang="fi-FI" sz="1400" dirty="0" smtClean="0"/>
              <a:t>. And </a:t>
            </a:r>
            <a:r>
              <a:rPr lang="fi-FI" sz="1400" dirty="0" err="1" smtClean="0"/>
              <a:t>they</a:t>
            </a:r>
            <a:r>
              <a:rPr lang="fi-FI" sz="1400" dirty="0" smtClean="0"/>
              <a:t> </a:t>
            </a:r>
            <a:r>
              <a:rPr lang="fi-FI" sz="1400" dirty="0" err="1" smtClean="0"/>
              <a:t>need</a:t>
            </a:r>
            <a:r>
              <a:rPr lang="fi-FI" sz="1400" dirty="0" smtClean="0"/>
              <a:t> to </a:t>
            </a:r>
            <a:r>
              <a:rPr lang="fi-FI" sz="1400" dirty="0" err="1" smtClean="0"/>
              <a:t>cooperate</a:t>
            </a:r>
            <a:r>
              <a:rPr lang="fi-FI" sz="1400" dirty="0" smtClean="0"/>
              <a:t> </a:t>
            </a:r>
            <a:r>
              <a:rPr lang="fi-FI" sz="1400" dirty="0" err="1" smtClean="0"/>
              <a:t>with</a:t>
            </a:r>
            <a:r>
              <a:rPr lang="fi-FI" sz="1400" dirty="0" smtClean="0"/>
              <a:t> </a:t>
            </a:r>
            <a:r>
              <a:rPr lang="fi-FI" sz="1400" dirty="0" err="1" smtClean="0"/>
              <a:t>each</a:t>
            </a:r>
            <a:r>
              <a:rPr lang="fi-FI" sz="1400" dirty="0" smtClean="0"/>
              <a:t> </a:t>
            </a:r>
            <a:r>
              <a:rPr lang="fi-FI" sz="1400" dirty="0" err="1" smtClean="0"/>
              <a:t>other</a:t>
            </a:r>
            <a:r>
              <a:rPr lang="fi-FI" sz="1400" dirty="0" smtClean="0"/>
              <a:t> and </a:t>
            </a:r>
            <a:r>
              <a:rPr lang="fi-FI" sz="1400" dirty="0" err="1" smtClean="0"/>
              <a:t>with</a:t>
            </a:r>
            <a:r>
              <a:rPr lang="fi-FI" sz="1400" dirty="0" smtClean="0"/>
              <a:t> </a:t>
            </a:r>
            <a:r>
              <a:rPr lang="fi-FI" sz="1400" dirty="0" err="1" smtClean="0"/>
              <a:t>all</a:t>
            </a:r>
            <a:r>
              <a:rPr lang="fi-FI" sz="1400" dirty="0" smtClean="0"/>
              <a:t> </a:t>
            </a:r>
            <a:r>
              <a:rPr lang="fi-FI" sz="1400" dirty="0" err="1" smtClean="0"/>
              <a:t>stakeholders</a:t>
            </a:r>
            <a:r>
              <a:rPr lang="fi-FI" sz="1400" dirty="0" smtClean="0"/>
              <a:t> as </a:t>
            </a:r>
            <a:r>
              <a:rPr lang="fi-FI" sz="1400" dirty="0" err="1" smtClean="0"/>
              <a:t>never</a:t>
            </a:r>
            <a:r>
              <a:rPr lang="fi-FI" sz="1400" dirty="0" smtClean="0"/>
              <a:t> </a:t>
            </a:r>
            <a:r>
              <a:rPr lang="fi-FI" sz="1400" dirty="0" err="1" smtClean="0"/>
              <a:t>before</a:t>
            </a:r>
            <a:r>
              <a:rPr lang="fi-FI" sz="1400" dirty="0" smtClean="0"/>
              <a:t>. </a:t>
            </a:r>
            <a:r>
              <a:rPr lang="fi-FI" sz="1400" dirty="0" err="1" smtClean="0"/>
              <a:t>This</a:t>
            </a:r>
            <a:r>
              <a:rPr lang="fi-FI" sz="1400" dirty="0" smtClean="0"/>
              <a:t> is – and </a:t>
            </a:r>
            <a:r>
              <a:rPr lang="fi-FI" sz="1400" dirty="0" err="1" smtClean="0"/>
              <a:t>must</a:t>
            </a:r>
            <a:r>
              <a:rPr lang="fi-FI" sz="1400" dirty="0" smtClean="0"/>
              <a:t> </a:t>
            </a:r>
            <a:r>
              <a:rPr lang="fi-FI" sz="1400" dirty="0" err="1" smtClean="0"/>
              <a:t>be</a:t>
            </a:r>
            <a:r>
              <a:rPr lang="fi-FI" sz="1400" dirty="0" smtClean="0"/>
              <a:t> – an </a:t>
            </a:r>
            <a:r>
              <a:rPr lang="fi-FI" sz="1400" dirty="0" err="1" smtClean="0"/>
              <a:t>era</a:t>
            </a:r>
            <a:r>
              <a:rPr lang="fi-FI" sz="1400" dirty="0" smtClean="0"/>
              <a:t> of </a:t>
            </a:r>
            <a:r>
              <a:rPr lang="fi-FI" sz="1400" dirty="0" err="1" smtClean="0"/>
              <a:t>partnership</a:t>
            </a:r>
            <a:r>
              <a:rPr lang="fi-FI" sz="1400" dirty="0" smtClean="0"/>
              <a:t>”</a:t>
            </a:r>
          </a:p>
          <a:p>
            <a:endParaRPr lang="fi-FI" sz="1400" dirty="0" smtClean="0"/>
          </a:p>
          <a:p>
            <a:r>
              <a:rPr lang="fi-FI" sz="1400" dirty="0" smtClean="0"/>
              <a:t>UN </a:t>
            </a:r>
            <a:r>
              <a:rPr lang="fi-FI" sz="1400" dirty="0" err="1" smtClean="0"/>
              <a:t>Seceretary</a:t>
            </a:r>
            <a:r>
              <a:rPr lang="fi-FI" sz="1400" dirty="0" smtClean="0"/>
              <a:t>-General </a:t>
            </a:r>
            <a:r>
              <a:rPr lang="fi-FI" sz="1400" dirty="0" err="1" smtClean="0"/>
              <a:t>Ban</a:t>
            </a:r>
            <a:r>
              <a:rPr lang="fi-FI" sz="1400" dirty="0" smtClean="0"/>
              <a:t> </a:t>
            </a:r>
            <a:r>
              <a:rPr lang="fi-FI" sz="1400" dirty="0" err="1" smtClean="0"/>
              <a:t>Ki-Moon</a:t>
            </a:r>
            <a:r>
              <a:rPr lang="fi-FI" sz="1400" dirty="0" smtClean="0"/>
              <a:t> (22APR2009)</a:t>
            </a:r>
          </a:p>
          <a:p>
            <a:endParaRPr lang="fi-FI" sz="1600" dirty="0"/>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2922" y="866711"/>
            <a:ext cx="3682380" cy="2453386"/>
          </a:xfrm>
          <a:prstGeom prst="rect">
            <a:avLst/>
          </a:prstGeom>
        </p:spPr>
      </p:pic>
      <p:sp>
        <p:nvSpPr>
          <p:cNvPr id="7" name="Suorakulmio 6"/>
          <p:cNvSpPr/>
          <p:nvPr/>
        </p:nvSpPr>
        <p:spPr>
          <a:xfrm>
            <a:off x="4859244" y="3456622"/>
            <a:ext cx="3989736" cy="1477328"/>
          </a:xfrm>
          <a:prstGeom prst="rect">
            <a:avLst/>
          </a:prstGeom>
        </p:spPr>
        <p:txBody>
          <a:bodyPr wrap="square">
            <a:spAutoFit/>
          </a:bodyPr>
          <a:lstStyle/>
          <a:p>
            <a:pPr algn="ctr"/>
            <a:r>
              <a:rPr lang="en-US" sz="1200" b="1" dirty="0" smtClean="0"/>
              <a:t>The EU Comprehensive Crisis Management Course’s (EUCCM) pilot course brought together 23 military, police and civilian crisis management experts from 11 different nations to enhance their knowledge and understanding of the Comprehensive Approach. </a:t>
            </a:r>
            <a:r>
              <a:rPr lang="en-US" b="1" dirty="0"/>
              <a:t/>
            </a:r>
            <a:br>
              <a:rPr lang="en-US" b="1" dirty="0"/>
            </a:br>
            <a:endParaRPr lang="fi-FI" dirty="0"/>
          </a:p>
        </p:txBody>
      </p:sp>
    </p:spTree>
    <p:extLst>
      <p:ext uri="{BB962C8B-B14F-4D97-AF65-F5344CB8AC3E}">
        <p14:creationId xmlns:p14="http://schemas.microsoft.com/office/powerpoint/2010/main" val="4239922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63490" name="Dian numeron paikkamerkki 2"/>
          <p:cNvSpPr>
            <a:spLocks noGrp="1"/>
          </p:cNvSpPr>
          <p:nvPr>
            <p:ph type="sldNum" sz="quarter" idx="11"/>
          </p:nvPr>
        </p:nvSpPr>
        <p:spPr bwMode="auto">
          <a:noFill/>
          <a:ln>
            <a:miter lim="800000"/>
            <a:headEnd/>
            <a:tailEnd/>
          </a:ln>
        </p:spPr>
        <p:txBody>
          <a:bodyPr/>
          <a:lstStyle/>
          <a:p>
            <a:fld id="{EFB2D0B9-B496-4055-AA85-87E5B4D1D36F}" type="slidenum">
              <a:rPr lang="fi-FI" altLang="fi-FI" smtClean="0">
                <a:latin typeface="Arial" charset="0"/>
                <a:cs typeface="Arial" charset="0"/>
              </a:rPr>
              <a:pPr/>
              <a:t>35</a:t>
            </a:fld>
            <a:endParaRPr lang="fi-FI" altLang="fi-FI" smtClean="0">
              <a:latin typeface="Arial" charset="0"/>
              <a:cs typeface="Arial" charset="0"/>
            </a:endParaRPr>
          </a:p>
        </p:txBody>
      </p:sp>
      <p:sp>
        <p:nvSpPr>
          <p:cNvPr id="63491" name="Rectangle 2"/>
          <p:cNvSpPr>
            <a:spLocks noGrp="1" noChangeArrowheads="1"/>
          </p:cNvSpPr>
          <p:nvPr>
            <p:ph type="title" idx="4294967295"/>
          </p:nvPr>
        </p:nvSpPr>
        <p:spPr>
          <a:xfrm>
            <a:off x="1368425" y="1893888"/>
            <a:ext cx="6408738" cy="1747837"/>
          </a:xfrm>
        </p:spPr>
        <p:txBody>
          <a:bodyPr lIns="95785" tIns="47893" rIns="95785" bIns="47893"/>
          <a:lstStyle/>
          <a:p>
            <a:pPr algn="ctr" eaLnBrk="1" hangingPunct="1"/>
            <a:r>
              <a:rPr lang="en-GB" altLang="en-US" dirty="0" smtClean="0"/>
              <a:t>With valid attitudes, education and training </a:t>
            </a:r>
            <a:br>
              <a:rPr lang="en-GB" altLang="en-US" dirty="0" smtClean="0"/>
            </a:br>
            <a:r>
              <a:rPr lang="en-GB" altLang="en-US" dirty="0" smtClean="0"/>
              <a:t>there are always solutions</a:t>
            </a:r>
            <a:br>
              <a:rPr lang="en-GB" altLang="en-US" dirty="0" smtClean="0"/>
            </a:br>
            <a:r>
              <a:rPr lang="en-GB" altLang="en-US" dirty="0" smtClean="0"/>
              <a:t/>
            </a:r>
            <a:br>
              <a:rPr lang="en-GB" altLang="en-US" dirty="0" smtClean="0"/>
            </a:br>
            <a:r>
              <a:rPr lang="en-GB" altLang="en-US" dirty="0" smtClean="0"/>
              <a:t>EVERY ACTION MATTERS</a:t>
            </a:r>
          </a:p>
        </p:txBody>
      </p:sp>
      <p:sp>
        <p:nvSpPr>
          <p:cNvPr id="63492" name="Rectangle 6"/>
          <p:cNvSpPr txBox="1">
            <a:spLocks noChangeArrowheads="1"/>
          </p:cNvSpPr>
          <p:nvPr/>
        </p:nvSpPr>
        <p:spPr bwMode="auto">
          <a:xfrm>
            <a:off x="1641475" y="3800475"/>
            <a:ext cx="5861050" cy="735013"/>
          </a:xfrm>
          <a:prstGeom prst="rect">
            <a:avLst/>
          </a:prstGeom>
          <a:noFill/>
          <a:ln w="9525">
            <a:noFill/>
            <a:miter lim="800000"/>
            <a:headEnd/>
            <a:tailEnd/>
          </a:ln>
        </p:spPr>
        <p:txBody>
          <a:bodyPr lIns="95785" tIns="47893" rIns="95785" bIns="47893"/>
          <a:lstStyle/>
          <a:p>
            <a:pPr indent="-177800" algn="ctr">
              <a:spcBef>
                <a:spcPct val="20000"/>
              </a:spcBef>
              <a:buFont typeface="Arial" charset="0"/>
              <a:buNone/>
            </a:pPr>
            <a:r>
              <a:rPr lang="fi-FI" altLang="en-US" sz="2000" b="1"/>
              <a:t>fincent.fi</a:t>
            </a:r>
            <a:br>
              <a:rPr lang="fi-FI" altLang="en-US" sz="2000" b="1"/>
            </a:br>
            <a:r>
              <a:rPr lang="fi-FI" altLang="en-US" sz="2000" b="1"/>
              <a:t>fincent@fincent.fi</a:t>
            </a:r>
            <a:endParaRPr lang="en-US" altLang="en-US" sz="2000" b="1"/>
          </a:p>
        </p:txBody>
      </p:sp>
      <p:pic>
        <p:nvPicPr>
          <p:cNvPr id="63493" name="Kuva 14"/>
          <p:cNvPicPr>
            <a:picLocks noChangeAspect="1"/>
          </p:cNvPicPr>
          <p:nvPr/>
        </p:nvPicPr>
        <p:blipFill>
          <a:blip r:embed="rId3"/>
          <a:srcRect/>
          <a:stretch>
            <a:fillRect/>
          </a:stretch>
        </p:blipFill>
        <p:spPr bwMode="auto">
          <a:xfrm>
            <a:off x="3829050" y="328613"/>
            <a:ext cx="1485900" cy="1485900"/>
          </a:xfrm>
          <a:prstGeom prst="rect">
            <a:avLst/>
          </a:prstGeom>
          <a:noFill/>
          <a:ln w="9525">
            <a:noFill/>
            <a:miter lim="800000"/>
            <a:headEnd/>
            <a:tailEnd/>
          </a:ln>
        </p:spPr>
      </p:pic>
    </p:spTree>
    <p:extLst>
      <p:ext uri="{BB962C8B-B14F-4D97-AF65-F5344CB8AC3E}">
        <p14:creationId xmlns:p14="http://schemas.microsoft.com/office/powerpoint/2010/main" val="2807707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Otsikko 3"/>
          <p:cNvSpPr>
            <a:spLocks noGrp="1"/>
          </p:cNvSpPr>
          <p:nvPr>
            <p:ph type="title"/>
          </p:nvPr>
        </p:nvSpPr>
        <p:spPr>
          <a:xfrm>
            <a:off x="975519" y="158750"/>
            <a:ext cx="7427912" cy="857250"/>
          </a:xfrm>
        </p:spPr>
        <p:txBody>
          <a:bodyPr/>
          <a:lstStyle/>
          <a:p>
            <a:r>
              <a:rPr lang="fi-FI" altLang="fi-FI" dirty="0" smtClean="0"/>
              <a:t>National </a:t>
            </a:r>
            <a:r>
              <a:rPr lang="fi-FI" altLang="fi-FI" dirty="0" err="1" smtClean="0"/>
              <a:t>Defence</a:t>
            </a:r>
            <a:r>
              <a:rPr lang="fi-FI" altLang="fi-FI" dirty="0" smtClean="0"/>
              <a:t> </a:t>
            </a:r>
            <a:r>
              <a:rPr lang="fi-FI" altLang="fi-FI" dirty="0" err="1" smtClean="0"/>
              <a:t>University</a:t>
            </a:r>
            <a:r>
              <a:rPr lang="fi-FI" altLang="fi-FI" dirty="0" smtClean="0"/>
              <a:t> </a:t>
            </a:r>
            <a:r>
              <a:rPr lang="fi-FI" altLang="fi-FI" dirty="0" err="1" smtClean="0"/>
              <a:t>Organisation</a:t>
            </a:r>
            <a:r>
              <a:rPr lang="fi-FI" altLang="fi-FI" dirty="0" smtClean="0"/>
              <a:t> 2015</a:t>
            </a:r>
          </a:p>
        </p:txBody>
      </p:sp>
      <p:sp>
        <p:nvSpPr>
          <p:cNvPr id="107"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28675" name="Dian numeron paikkamerkki 2"/>
          <p:cNvSpPr>
            <a:spLocks noGrp="1"/>
          </p:cNvSpPr>
          <p:nvPr>
            <p:ph type="sldNum" sz="quarter" idx="11"/>
          </p:nvPr>
        </p:nvSpPr>
        <p:spPr bwMode="auto">
          <a:noFill/>
          <a:ln>
            <a:miter lim="800000"/>
            <a:headEnd/>
            <a:tailEnd/>
          </a:ln>
        </p:spPr>
        <p:txBody>
          <a:bodyPr/>
          <a:lstStyle/>
          <a:p>
            <a:fld id="{67CC4FA5-B84D-4057-8248-DAF9B26CFEC4}" type="slidenum">
              <a:rPr lang="fi-FI" altLang="fi-FI" smtClean="0">
                <a:latin typeface="Arial" charset="0"/>
                <a:cs typeface="Arial" charset="0"/>
              </a:rPr>
              <a:pPr/>
              <a:t>3</a:t>
            </a:fld>
            <a:endParaRPr lang="fi-FI" altLang="fi-FI" smtClean="0">
              <a:latin typeface="Arial" charset="0"/>
              <a:cs typeface="Arial" charset="0"/>
            </a:endParaRPr>
          </a:p>
        </p:txBody>
      </p:sp>
      <p:sp>
        <p:nvSpPr>
          <p:cNvPr id="28676" name="Freeform 98"/>
          <p:cNvSpPr>
            <a:spLocks/>
          </p:cNvSpPr>
          <p:nvPr/>
        </p:nvSpPr>
        <p:spPr bwMode="auto">
          <a:xfrm>
            <a:off x="1673225" y="1666875"/>
            <a:ext cx="6249988" cy="2687638"/>
          </a:xfrm>
          <a:custGeom>
            <a:avLst/>
            <a:gdLst>
              <a:gd name="T0" fmla="*/ 2147483647 w 4859"/>
              <a:gd name="T1" fmla="*/ 2147483647 h 2090"/>
              <a:gd name="T2" fmla="*/ 2147483647 w 4859"/>
              <a:gd name="T3" fmla="*/ 2147483647 h 2090"/>
              <a:gd name="T4" fmla="*/ 2147483647 w 4859"/>
              <a:gd name="T5" fmla="*/ 2147483647 h 2090"/>
              <a:gd name="T6" fmla="*/ 2147483647 w 4859"/>
              <a:gd name="T7" fmla="*/ 2147483647 h 2090"/>
              <a:gd name="T8" fmla="*/ 2147483647 w 4859"/>
              <a:gd name="T9" fmla="*/ 2147483647 h 2090"/>
              <a:gd name="T10" fmla="*/ 2147483647 w 4859"/>
              <a:gd name="T11" fmla="*/ 2147483647 h 2090"/>
              <a:gd name="T12" fmla="*/ 2147483647 w 4859"/>
              <a:gd name="T13" fmla="*/ 2147483647 h 2090"/>
              <a:gd name="T14" fmla="*/ 2147483647 w 4859"/>
              <a:gd name="T15" fmla="*/ 2147483647 h 2090"/>
              <a:gd name="T16" fmla="*/ 2147483647 w 4859"/>
              <a:gd name="T17" fmla="*/ 2147483647 h 2090"/>
              <a:gd name="T18" fmla="*/ 2147483647 w 4859"/>
              <a:gd name="T19" fmla="*/ 0 h 2090"/>
              <a:gd name="T20" fmla="*/ 0 w 4859"/>
              <a:gd name="T21" fmla="*/ 0 h 2090"/>
              <a:gd name="T22" fmla="*/ 0 w 4859"/>
              <a:gd name="T23" fmla="*/ 2147483647 h 2090"/>
              <a:gd name="T24" fmla="*/ 0 w 4859"/>
              <a:gd name="T25" fmla="*/ 2147483647 h 2090"/>
              <a:gd name="T26" fmla="*/ 2147483647 w 4859"/>
              <a:gd name="T27" fmla="*/ 2147483647 h 2090"/>
              <a:gd name="T28" fmla="*/ 2147483647 w 4859"/>
              <a:gd name="T29" fmla="*/ 2147483647 h 2090"/>
              <a:gd name="T30" fmla="*/ 2147483647 w 4859"/>
              <a:gd name="T31" fmla="*/ 2147483647 h 20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59"/>
              <a:gd name="T49" fmla="*/ 0 h 2090"/>
              <a:gd name="T50" fmla="*/ 4859 w 4859"/>
              <a:gd name="T51" fmla="*/ 2090 h 20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59" h="2090">
                <a:moveTo>
                  <a:pt x="358" y="1828"/>
                </a:moveTo>
                <a:lnTo>
                  <a:pt x="14" y="1828"/>
                </a:lnTo>
                <a:lnTo>
                  <a:pt x="14" y="1491"/>
                </a:lnTo>
                <a:lnTo>
                  <a:pt x="14" y="13"/>
                </a:lnTo>
                <a:lnTo>
                  <a:pt x="4846" y="13"/>
                </a:lnTo>
                <a:lnTo>
                  <a:pt x="4846" y="2076"/>
                </a:lnTo>
                <a:lnTo>
                  <a:pt x="4512" y="2076"/>
                </a:lnTo>
                <a:lnTo>
                  <a:pt x="4512" y="2090"/>
                </a:lnTo>
                <a:lnTo>
                  <a:pt x="4859" y="2090"/>
                </a:lnTo>
                <a:lnTo>
                  <a:pt x="4859" y="0"/>
                </a:lnTo>
                <a:lnTo>
                  <a:pt x="0" y="0"/>
                </a:lnTo>
                <a:lnTo>
                  <a:pt x="0" y="1491"/>
                </a:lnTo>
                <a:lnTo>
                  <a:pt x="0" y="1842"/>
                </a:lnTo>
                <a:lnTo>
                  <a:pt x="364" y="1842"/>
                </a:lnTo>
                <a:lnTo>
                  <a:pt x="364" y="1828"/>
                </a:lnTo>
                <a:lnTo>
                  <a:pt x="358" y="1828"/>
                </a:lnTo>
                <a:close/>
              </a:path>
            </a:pathLst>
          </a:custGeom>
          <a:solidFill>
            <a:srgbClr val="000000"/>
          </a:solidFill>
          <a:ln w="9525">
            <a:noFill/>
            <a:round/>
            <a:headEnd/>
            <a:tailEnd/>
          </a:ln>
        </p:spPr>
        <p:txBody>
          <a:bodyPr anchor="ctr"/>
          <a:lstStyle/>
          <a:p>
            <a:endParaRPr lang="fi-FI"/>
          </a:p>
        </p:txBody>
      </p:sp>
      <p:sp>
        <p:nvSpPr>
          <p:cNvPr id="28677" name="Rectangle 99"/>
          <p:cNvSpPr>
            <a:spLocks noChangeArrowheads="1"/>
          </p:cNvSpPr>
          <p:nvPr/>
        </p:nvSpPr>
        <p:spPr bwMode="auto">
          <a:xfrm>
            <a:off x="1673225" y="3576638"/>
            <a:ext cx="468313" cy="17462"/>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678" name="Freeform 100"/>
          <p:cNvSpPr>
            <a:spLocks/>
          </p:cNvSpPr>
          <p:nvPr/>
        </p:nvSpPr>
        <p:spPr bwMode="auto">
          <a:xfrm>
            <a:off x="1673225" y="3576638"/>
            <a:ext cx="468313" cy="17462"/>
          </a:xfrm>
          <a:custGeom>
            <a:avLst/>
            <a:gdLst>
              <a:gd name="T0" fmla="*/ 2147483647 w 364"/>
              <a:gd name="T1" fmla="*/ 0 h 14"/>
              <a:gd name="T2" fmla="*/ 0 w 364"/>
              <a:gd name="T3" fmla="*/ 0 h 14"/>
              <a:gd name="T4" fmla="*/ 0 w 364"/>
              <a:gd name="T5" fmla="*/ 2147483647 h 14"/>
              <a:gd name="T6" fmla="*/ 2147483647 w 364"/>
              <a:gd name="T7" fmla="*/ 2147483647 h 14"/>
              <a:gd name="T8" fmla="*/ 0 60000 65536"/>
              <a:gd name="T9" fmla="*/ 0 60000 65536"/>
              <a:gd name="T10" fmla="*/ 0 60000 65536"/>
              <a:gd name="T11" fmla="*/ 0 60000 65536"/>
              <a:gd name="T12" fmla="*/ 0 w 364"/>
              <a:gd name="T13" fmla="*/ 0 h 14"/>
              <a:gd name="T14" fmla="*/ 364 w 364"/>
              <a:gd name="T15" fmla="*/ 14 h 14"/>
            </a:gdLst>
            <a:ahLst/>
            <a:cxnLst>
              <a:cxn ang="T8">
                <a:pos x="T0" y="T1"/>
              </a:cxn>
              <a:cxn ang="T9">
                <a:pos x="T2" y="T3"/>
              </a:cxn>
              <a:cxn ang="T10">
                <a:pos x="T4" y="T5"/>
              </a:cxn>
              <a:cxn ang="T11">
                <a:pos x="T6" y="T7"/>
              </a:cxn>
            </a:cxnLst>
            <a:rect l="T12" t="T13" r="T14" b="T15"/>
            <a:pathLst>
              <a:path w="364" h="14">
                <a:moveTo>
                  <a:pt x="364" y="0"/>
                </a:moveTo>
                <a:lnTo>
                  <a:pt x="0" y="0"/>
                </a:lnTo>
                <a:lnTo>
                  <a:pt x="0" y="14"/>
                </a:lnTo>
                <a:lnTo>
                  <a:pt x="364" y="14"/>
                </a:lnTo>
              </a:path>
            </a:pathLst>
          </a:custGeom>
          <a:noFill/>
          <a:ln w="9525">
            <a:noFill/>
            <a:round/>
            <a:headEnd/>
            <a:tailEnd/>
          </a:ln>
        </p:spPr>
        <p:txBody>
          <a:bodyPr anchor="ctr"/>
          <a:lstStyle/>
          <a:p>
            <a:endParaRPr lang="fi-FI"/>
          </a:p>
        </p:txBody>
      </p:sp>
      <p:sp>
        <p:nvSpPr>
          <p:cNvPr id="28679" name="Rectangle 101"/>
          <p:cNvSpPr>
            <a:spLocks noChangeArrowheads="1"/>
          </p:cNvSpPr>
          <p:nvPr/>
        </p:nvSpPr>
        <p:spPr bwMode="auto">
          <a:xfrm>
            <a:off x="1673225" y="3133725"/>
            <a:ext cx="468313" cy="19050"/>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680" name="Freeform 102"/>
          <p:cNvSpPr>
            <a:spLocks/>
          </p:cNvSpPr>
          <p:nvPr/>
        </p:nvSpPr>
        <p:spPr bwMode="auto">
          <a:xfrm>
            <a:off x="1673225" y="3133725"/>
            <a:ext cx="468313" cy="19050"/>
          </a:xfrm>
          <a:custGeom>
            <a:avLst/>
            <a:gdLst>
              <a:gd name="T0" fmla="*/ 2147483647 w 364"/>
              <a:gd name="T1" fmla="*/ 0 h 14"/>
              <a:gd name="T2" fmla="*/ 0 w 364"/>
              <a:gd name="T3" fmla="*/ 0 h 14"/>
              <a:gd name="T4" fmla="*/ 0 w 364"/>
              <a:gd name="T5" fmla="*/ 2147483647 h 14"/>
              <a:gd name="T6" fmla="*/ 2147483647 w 364"/>
              <a:gd name="T7" fmla="*/ 2147483647 h 14"/>
              <a:gd name="T8" fmla="*/ 0 60000 65536"/>
              <a:gd name="T9" fmla="*/ 0 60000 65536"/>
              <a:gd name="T10" fmla="*/ 0 60000 65536"/>
              <a:gd name="T11" fmla="*/ 0 60000 65536"/>
              <a:gd name="T12" fmla="*/ 0 w 364"/>
              <a:gd name="T13" fmla="*/ 0 h 14"/>
              <a:gd name="T14" fmla="*/ 364 w 364"/>
              <a:gd name="T15" fmla="*/ 14 h 14"/>
            </a:gdLst>
            <a:ahLst/>
            <a:cxnLst>
              <a:cxn ang="T8">
                <a:pos x="T0" y="T1"/>
              </a:cxn>
              <a:cxn ang="T9">
                <a:pos x="T2" y="T3"/>
              </a:cxn>
              <a:cxn ang="T10">
                <a:pos x="T4" y="T5"/>
              </a:cxn>
              <a:cxn ang="T11">
                <a:pos x="T6" y="T7"/>
              </a:cxn>
            </a:cxnLst>
            <a:rect l="T12" t="T13" r="T14" b="T15"/>
            <a:pathLst>
              <a:path w="364" h="14">
                <a:moveTo>
                  <a:pt x="364" y="0"/>
                </a:moveTo>
                <a:lnTo>
                  <a:pt x="0" y="0"/>
                </a:lnTo>
                <a:lnTo>
                  <a:pt x="0" y="14"/>
                </a:lnTo>
                <a:lnTo>
                  <a:pt x="364" y="14"/>
                </a:lnTo>
              </a:path>
            </a:pathLst>
          </a:custGeom>
          <a:noFill/>
          <a:ln w="9525">
            <a:noFill/>
            <a:round/>
            <a:headEnd/>
            <a:tailEnd/>
          </a:ln>
        </p:spPr>
        <p:txBody>
          <a:bodyPr anchor="ctr"/>
          <a:lstStyle/>
          <a:p>
            <a:endParaRPr lang="fi-FI"/>
          </a:p>
        </p:txBody>
      </p:sp>
      <p:sp>
        <p:nvSpPr>
          <p:cNvPr id="28681" name="Rectangle 103"/>
          <p:cNvSpPr>
            <a:spLocks noChangeArrowheads="1"/>
          </p:cNvSpPr>
          <p:nvPr/>
        </p:nvSpPr>
        <p:spPr bwMode="auto">
          <a:xfrm>
            <a:off x="1673225" y="2695575"/>
            <a:ext cx="468313" cy="17463"/>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682" name="Freeform 104"/>
          <p:cNvSpPr>
            <a:spLocks/>
          </p:cNvSpPr>
          <p:nvPr/>
        </p:nvSpPr>
        <p:spPr bwMode="auto">
          <a:xfrm>
            <a:off x="1673225" y="2695575"/>
            <a:ext cx="468313" cy="17463"/>
          </a:xfrm>
          <a:custGeom>
            <a:avLst/>
            <a:gdLst>
              <a:gd name="T0" fmla="*/ 2147483647 w 364"/>
              <a:gd name="T1" fmla="*/ 0 h 14"/>
              <a:gd name="T2" fmla="*/ 0 w 364"/>
              <a:gd name="T3" fmla="*/ 0 h 14"/>
              <a:gd name="T4" fmla="*/ 0 w 364"/>
              <a:gd name="T5" fmla="*/ 2147483647 h 14"/>
              <a:gd name="T6" fmla="*/ 2147483647 w 364"/>
              <a:gd name="T7" fmla="*/ 2147483647 h 14"/>
              <a:gd name="T8" fmla="*/ 0 60000 65536"/>
              <a:gd name="T9" fmla="*/ 0 60000 65536"/>
              <a:gd name="T10" fmla="*/ 0 60000 65536"/>
              <a:gd name="T11" fmla="*/ 0 60000 65536"/>
              <a:gd name="T12" fmla="*/ 0 w 364"/>
              <a:gd name="T13" fmla="*/ 0 h 14"/>
              <a:gd name="T14" fmla="*/ 364 w 364"/>
              <a:gd name="T15" fmla="*/ 14 h 14"/>
            </a:gdLst>
            <a:ahLst/>
            <a:cxnLst>
              <a:cxn ang="T8">
                <a:pos x="T0" y="T1"/>
              </a:cxn>
              <a:cxn ang="T9">
                <a:pos x="T2" y="T3"/>
              </a:cxn>
              <a:cxn ang="T10">
                <a:pos x="T4" y="T5"/>
              </a:cxn>
              <a:cxn ang="T11">
                <a:pos x="T6" y="T7"/>
              </a:cxn>
            </a:cxnLst>
            <a:rect l="T12" t="T13" r="T14" b="T15"/>
            <a:pathLst>
              <a:path w="364" h="14">
                <a:moveTo>
                  <a:pt x="364" y="0"/>
                </a:moveTo>
                <a:lnTo>
                  <a:pt x="0" y="0"/>
                </a:lnTo>
                <a:lnTo>
                  <a:pt x="0" y="14"/>
                </a:lnTo>
                <a:lnTo>
                  <a:pt x="364" y="14"/>
                </a:lnTo>
              </a:path>
            </a:pathLst>
          </a:custGeom>
          <a:noFill/>
          <a:ln w="9525">
            <a:noFill/>
            <a:round/>
            <a:headEnd/>
            <a:tailEnd/>
          </a:ln>
        </p:spPr>
        <p:txBody>
          <a:bodyPr anchor="ctr"/>
          <a:lstStyle/>
          <a:p>
            <a:endParaRPr lang="fi-FI"/>
          </a:p>
        </p:txBody>
      </p:sp>
      <p:sp>
        <p:nvSpPr>
          <p:cNvPr id="28683" name="Rectangle 105"/>
          <p:cNvSpPr>
            <a:spLocks noChangeArrowheads="1"/>
          </p:cNvSpPr>
          <p:nvPr/>
        </p:nvSpPr>
        <p:spPr bwMode="auto">
          <a:xfrm>
            <a:off x="1833563" y="3824288"/>
            <a:ext cx="4616450" cy="403225"/>
          </a:xfrm>
          <a:prstGeom prst="rect">
            <a:avLst/>
          </a:prstGeom>
          <a:solidFill>
            <a:schemeClr val="accent1"/>
          </a:solidFill>
          <a:ln w="28575">
            <a:solidFill>
              <a:srgbClr val="FF0000"/>
            </a:solidFill>
            <a:miter lim="800000"/>
            <a:headEnd/>
            <a:tailEnd/>
          </a:ln>
        </p:spPr>
        <p:txBody>
          <a:bodyPr anchor="ctr"/>
          <a:lstStyle/>
          <a:p>
            <a:pPr eaLnBrk="0" hangingPunct="0"/>
            <a:r>
              <a:rPr lang="fi-FI" altLang="fi-FI" sz="800">
                <a:solidFill>
                  <a:srgbClr val="FFFFFF"/>
                </a:solidFill>
              </a:rPr>
              <a:t>Defence Language Centre</a:t>
            </a:r>
          </a:p>
        </p:txBody>
      </p:sp>
      <p:sp>
        <p:nvSpPr>
          <p:cNvPr id="28684" name="Rectangle 106"/>
          <p:cNvSpPr>
            <a:spLocks noChangeArrowheads="1"/>
          </p:cNvSpPr>
          <p:nvPr/>
        </p:nvSpPr>
        <p:spPr bwMode="auto">
          <a:xfrm>
            <a:off x="1833563" y="3824288"/>
            <a:ext cx="4616450" cy="403225"/>
          </a:xfrm>
          <a:prstGeom prst="rect">
            <a:avLst/>
          </a:prstGeom>
          <a:noFill/>
          <a:ln w="9525">
            <a:noFill/>
            <a:miter lim="800000"/>
            <a:headEnd/>
            <a:tailEnd/>
          </a:ln>
        </p:spPr>
        <p:txBody>
          <a:bodyPr anchor="ctr"/>
          <a:lstStyle/>
          <a:p>
            <a:pPr eaLnBrk="0" hangingPunct="0"/>
            <a:endParaRPr lang="fi-FI" altLang="fi-FI"/>
          </a:p>
        </p:txBody>
      </p:sp>
      <p:sp>
        <p:nvSpPr>
          <p:cNvPr id="28685" name="Rectangle 107"/>
          <p:cNvSpPr>
            <a:spLocks noChangeArrowheads="1"/>
          </p:cNvSpPr>
          <p:nvPr/>
        </p:nvSpPr>
        <p:spPr bwMode="auto">
          <a:xfrm>
            <a:off x="1833563" y="3382963"/>
            <a:ext cx="4616450" cy="403225"/>
          </a:xfrm>
          <a:prstGeom prst="rect">
            <a:avLst/>
          </a:prstGeom>
          <a:solidFill>
            <a:schemeClr val="accent1"/>
          </a:solidFill>
          <a:ln w="9525">
            <a:noFill/>
            <a:miter lim="800000"/>
            <a:headEnd/>
            <a:tailEnd/>
          </a:ln>
        </p:spPr>
        <p:txBody>
          <a:bodyPr anchor="ctr"/>
          <a:lstStyle/>
          <a:p>
            <a:pPr eaLnBrk="0" hangingPunct="0"/>
            <a:r>
              <a:rPr lang="fi-FI" altLang="fi-FI" sz="800">
                <a:solidFill>
                  <a:srgbClr val="FFFFFF"/>
                </a:solidFill>
              </a:rPr>
              <a:t>Department of Military Technology</a:t>
            </a:r>
          </a:p>
        </p:txBody>
      </p:sp>
      <p:sp>
        <p:nvSpPr>
          <p:cNvPr id="28686" name="Rectangle 108"/>
          <p:cNvSpPr>
            <a:spLocks noChangeArrowheads="1"/>
          </p:cNvSpPr>
          <p:nvPr/>
        </p:nvSpPr>
        <p:spPr bwMode="auto">
          <a:xfrm>
            <a:off x="1833563" y="3382963"/>
            <a:ext cx="4616450" cy="403225"/>
          </a:xfrm>
          <a:prstGeom prst="rect">
            <a:avLst/>
          </a:prstGeom>
          <a:noFill/>
          <a:ln w="9525">
            <a:noFill/>
            <a:miter lim="800000"/>
            <a:headEnd/>
            <a:tailEnd/>
          </a:ln>
        </p:spPr>
        <p:txBody>
          <a:bodyPr anchor="ctr"/>
          <a:lstStyle/>
          <a:p>
            <a:pPr eaLnBrk="0" hangingPunct="0"/>
            <a:endParaRPr lang="fi-FI" altLang="fi-FI"/>
          </a:p>
        </p:txBody>
      </p:sp>
      <p:sp>
        <p:nvSpPr>
          <p:cNvPr id="28687" name="Rectangle 109"/>
          <p:cNvSpPr>
            <a:spLocks noChangeArrowheads="1"/>
          </p:cNvSpPr>
          <p:nvPr/>
        </p:nvSpPr>
        <p:spPr bwMode="auto">
          <a:xfrm>
            <a:off x="1833563" y="2943225"/>
            <a:ext cx="4616450" cy="403225"/>
          </a:xfrm>
          <a:prstGeom prst="rect">
            <a:avLst/>
          </a:prstGeom>
          <a:solidFill>
            <a:schemeClr val="accent1"/>
          </a:solidFill>
          <a:ln w="9525">
            <a:noFill/>
            <a:miter lim="800000"/>
            <a:headEnd/>
            <a:tailEnd/>
          </a:ln>
        </p:spPr>
        <p:txBody>
          <a:bodyPr anchor="ctr"/>
          <a:lstStyle/>
          <a:p>
            <a:pPr eaLnBrk="0" hangingPunct="0"/>
            <a:r>
              <a:rPr lang="fi-FI" altLang="fi-FI" sz="800">
                <a:solidFill>
                  <a:srgbClr val="FFFFFF"/>
                </a:solidFill>
              </a:rPr>
              <a:t>Department of Leadership and</a:t>
            </a:r>
            <a:br>
              <a:rPr lang="fi-FI" altLang="fi-FI" sz="800">
                <a:solidFill>
                  <a:srgbClr val="FFFFFF"/>
                </a:solidFill>
              </a:rPr>
            </a:br>
            <a:r>
              <a:rPr lang="fi-FI" altLang="fi-FI" sz="800">
                <a:solidFill>
                  <a:srgbClr val="FFFFFF"/>
                </a:solidFill>
              </a:rPr>
              <a:t>Military Pedagogy</a:t>
            </a:r>
          </a:p>
        </p:txBody>
      </p:sp>
      <p:sp>
        <p:nvSpPr>
          <p:cNvPr id="28688" name="Rectangle 110"/>
          <p:cNvSpPr>
            <a:spLocks noChangeArrowheads="1"/>
          </p:cNvSpPr>
          <p:nvPr/>
        </p:nvSpPr>
        <p:spPr bwMode="auto">
          <a:xfrm>
            <a:off x="1833563" y="2943225"/>
            <a:ext cx="4616450" cy="403225"/>
          </a:xfrm>
          <a:prstGeom prst="rect">
            <a:avLst/>
          </a:prstGeom>
          <a:noFill/>
          <a:ln w="9525">
            <a:noFill/>
            <a:miter lim="800000"/>
            <a:headEnd/>
            <a:tailEnd/>
          </a:ln>
        </p:spPr>
        <p:txBody>
          <a:bodyPr anchor="ctr"/>
          <a:lstStyle/>
          <a:p>
            <a:pPr eaLnBrk="0" hangingPunct="0"/>
            <a:endParaRPr lang="fi-FI" altLang="fi-FI"/>
          </a:p>
        </p:txBody>
      </p:sp>
      <p:sp>
        <p:nvSpPr>
          <p:cNvPr id="28689" name="Rectangle 111"/>
          <p:cNvSpPr>
            <a:spLocks noChangeArrowheads="1"/>
          </p:cNvSpPr>
          <p:nvPr/>
        </p:nvSpPr>
        <p:spPr bwMode="auto">
          <a:xfrm>
            <a:off x="1833563" y="2501900"/>
            <a:ext cx="4616450" cy="401638"/>
          </a:xfrm>
          <a:prstGeom prst="rect">
            <a:avLst/>
          </a:prstGeom>
          <a:solidFill>
            <a:schemeClr val="accent1"/>
          </a:solidFill>
          <a:ln w="9525">
            <a:noFill/>
            <a:miter lim="800000"/>
            <a:headEnd/>
            <a:tailEnd/>
          </a:ln>
        </p:spPr>
        <p:txBody>
          <a:bodyPr anchor="ctr"/>
          <a:lstStyle/>
          <a:p>
            <a:pPr eaLnBrk="0" hangingPunct="0"/>
            <a:r>
              <a:rPr lang="fi-FI" altLang="fi-FI" sz="800">
                <a:solidFill>
                  <a:srgbClr val="FFFFFF"/>
                </a:solidFill>
              </a:rPr>
              <a:t>Department of Warfare Studies</a:t>
            </a:r>
          </a:p>
        </p:txBody>
      </p:sp>
      <p:sp>
        <p:nvSpPr>
          <p:cNvPr id="28690" name="Rectangle 112"/>
          <p:cNvSpPr>
            <a:spLocks noChangeArrowheads="1"/>
          </p:cNvSpPr>
          <p:nvPr/>
        </p:nvSpPr>
        <p:spPr bwMode="auto">
          <a:xfrm>
            <a:off x="1833563" y="2501900"/>
            <a:ext cx="4616450" cy="401638"/>
          </a:xfrm>
          <a:prstGeom prst="rect">
            <a:avLst/>
          </a:prstGeom>
          <a:noFill/>
          <a:ln w="9525">
            <a:noFill/>
            <a:miter lim="800000"/>
            <a:headEnd/>
            <a:tailEnd/>
          </a:ln>
        </p:spPr>
        <p:txBody>
          <a:bodyPr anchor="ctr"/>
          <a:lstStyle/>
          <a:p>
            <a:pPr eaLnBrk="0" hangingPunct="0"/>
            <a:endParaRPr lang="fi-FI" altLang="fi-FI"/>
          </a:p>
        </p:txBody>
      </p:sp>
      <p:sp>
        <p:nvSpPr>
          <p:cNvPr id="28691" name="Rectangle 113"/>
          <p:cNvSpPr>
            <a:spLocks noChangeArrowheads="1"/>
          </p:cNvSpPr>
          <p:nvPr/>
        </p:nvSpPr>
        <p:spPr bwMode="auto">
          <a:xfrm>
            <a:off x="1166813" y="1811338"/>
            <a:ext cx="1030287" cy="403225"/>
          </a:xfrm>
          <a:prstGeom prst="rect">
            <a:avLst/>
          </a:prstGeom>
          <a:solidFill>
            <a:srgbClr val="666666"/>
          </a:solidFill>
          <a:ln w="9525">
            <a:noFill/>
            <a:miter lim="800000"/>
            <a:headEnd/>
            <a:tailEnd/>
          </a:ln>
        </p:spPr>
        <p:txBody>
          <a:bodyPr anchor="ctr"/>
          <a:lstStyle/>
          <a:p>
            <a:pPr algn="ctr" eaLnBrk="0" hangingPunct="0"/>
            <a:r>
              <a:rPr lang="fi-FI" altLang="fi-FI" sz="800">
                <a:solidFill>
                  <a:srgbClr val="FFFFFF"/>
                </a:solidFill>
              </a:rPr>
              <a:t>Vice Rector</a:t>
            </a:r>
          </a:p>
        </p:txBody>
      </p:sp>
      <p:sp>
        <p:nvSpPr>
          <p:cNvPr id="28692" name="Freeform 115"/>
          <p:cNvSpPr>
            <a:spLocks noEditPoints="1"/>
          </p:cNvSpPr>
          <p:nvPr/>
        </p:nvSpPr>
        <p:spPr bwMode="auto">
          <a:xfrm>
            <a:off x="5632450" y="2903538"/>
            <a:ext cx="520700" cy="920750"/>
          </a:xfrm>
          <a:custGeom>
            <a:avLst/>
            <a:gdLst>
              <a:gd name="T0" fmla="*/ 2147483647 w 404"/>
              <a:gd name="T1" fmla="*/ 2147483647 h 716"/>
              <a:gd name="T2" fmla="*/ 0 w 404"/>
              <a:gd name="T3" fmla="*/ 2147483647 h 716"/>
              <a:gd name="T4" fmla="*/ 0 w 404"/>
              <a:gd name="T5" fmla="*/ 2147483647 h 716"/>
              <a:gd name="T6" fmla="*/ 2147483647 w 404"/>
              <a:gd name="T7" fmla="*/ 2147483647 h 716"/>
              <a:gd name="T8" fmla="*/ 2147483647 w 404"/>
              <a:gd name="T9" fmla="*/ 2147483647 h 716"/>
              <a:gd name="T10" fmla="*/ 2147483647 w 404"/>
              <a:gd name="T11" fmla="*/ 2147483647 h 716"/>
              <a:gd name="T12" fmla="*/ 0 w 404"/>
              <a:gd name="T13" fmla="*/ 2147483647 h 716"/>
              <a:gd name="T14" fmla="*/ 0 w 404"/>
              <a:gd name="T15" fmla="*/ 2147483647 h 716"/>
              <a:gd name="T16" fmla="*/ 2147483647 w 404"/>
              <a:gd name="T17" fmla="*/ 2147483647 h 716"/>
              <a:gd name="T18" fmla="*/ 2147483647 w 404"/>
              <a:gd name="T19" fmla="*/ 2147483647 h 716"/>
              <a:gd name="T20" fmla="*/ 2147483647 w 404"/>
              <a:gd name="T21" fmla="*/ 0 h 716"/>
              <a:gd name="T22" fmla="*/ 0 w 404"/>
              <a:gd name="T23" fmla="*/ 0 h 716"/>
              <a:gd name="T24" fmla="*/ 0 w 404"/>
              <a:gd name="T25" fmla="*/ 2147483647 h 716"/>
              <a:gd name="T26" fmla="*/ 2147483647 w 404"/>
              <a:gd name="T27" fmla="*/ 2147483647 h 716"/>
              <a:gd name="T28" fmla="*/ 2147483647 w 404"/>
              <a:gd name="T29" fmla="*/ 0 h 7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4"/>
              <a:gd name="T46" fmla="*/ 0 h 716"/>
              <a:gd name="T47" fmla="*/ 404 w 404"/>
              <a:gd name="T48" fmla="*/ 716 h 7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4" h="716">
                <a:moveTo>
                  <a:pt x="404" y="686"/>
                </a:moveTo>
                <a:lnTo>
                  <a:pt x="0" y="686"/>
                </a:lnTo>
                <a:lnTo>
                  <a:pt x="0" y="716"/>
                </a:lnTo>
                <a:lnTo>
                  <a:pt x="404" y="716"/>
                </a:lnTo>
                <a:lnTo>
                  <a:pt x="404" y="686"/>
                </a:lnTo>
                <a:moveTo>
                  <a:pt x="404" y="344"/>
                </a:moveTo>
                <a:lnTo>
                  <a:pt x="0" y="344"/>
                </a:lnTo>
                <a:lnTo>
                  <a:pt x="0" y="373"/>
                </a:lnTo>
                <a:lnTo>
                  <a:pt x="404" y="373"/>
                </a:lnTo>
                <a:lnTo>
                  <a:pt x="404" y="344"/>
                </a:lnTo>
                <a:moveTo>
                  <a:pt x="404" y="0"/>
                </a:moveTo>
                <a:lnTo>
                  <a:pt x="0" y="0"/>
                </a:lnTo>
                <a:lnTo>
                  <a:pt x="0" y="31"/>
                </a:lnTo>
                <a:lnTo>
                  <a:pt x="404" y="31"/>
                </a:lnTo>
                <a:lnTo>
                  <a:pt x="404" y="0"/>
                </a:lnTo>
              </a:path>
            </a:pathLst>
          </a:custGeom>
          <a:noFill/>
          <a:ln w="9525">
            <a:noFill/>
            <a:round/>
            <a:headEnd/>
            <a:tailEnd/>
          </a:ln>
        </p:spPr>
        <p:txBody>
          <a:bodyPr anchor="ctr"/>
          <a:lstStyle/>
          <a:p>
            <a:endParaRPr lang="fi-FI"/>
          </a:p>
        </p:txBody>
      </p:sp>
      <p:sp>
        <p:nvSpPr>
          <p:cNvPr id="28693" name="Rectangle 117"/>
          <p:cNvSpPr>
            <a:spLocks noChangeArrowheads="1"/>
          </p:cNvSpPr>
          <p:nvPr/>
        </p:nvSpPr>
        <p:spPr bwMode="auto">
          <a:xfrm>
            <a:off x="5632450" y="3824288"/>
            <a:ext cx="520700" cy="319087"/>
          </a:xfrm>
          <a:prstGeom prst="rect">
            <a:avLst/>
          </a:prstGeom>
          <a:noFill/>
          <a:ln w="9525">
            <a:noFill/>
            <a:miter lim="800000"/>
            <a:headEnd/>
            <a:tailEnd/>
          </a:ln>
        </p:spPr>
        <p:txBody>
          <a:bodyPr anchor="ctr"/>
          <a:lstStyle/>
          <a:p>
            <a:pPr eaLnBrk="0" hangingPunct="0"/>
            <a:endParaRPr lang="fi-FI" altLang="fi-FI"/>
          </a:p>
        </p:txBody>
      </p:sp>
      <p:sp>
        <p:nvSpPr>
          <p:cNvPr id="28694" name="Rectangle 119"/>
          <p:cNvSpPr>
            <a:spLocks noChangeArrowheads="1"/>
          </p:cNvSpPr>
          <p:nvPr/>
        </p:nvSpPr>
        <p:spPr bwMode="auto">
          <a:xfrm>
            <a:off x="5632450" y="3382963"/>
            <a:ext cx="520700" cy="403225"/>
          </a:xfrm>
          <a:prstGeom prst="rect">
            <a:avLst/>
          </a:prstGeom>
          <a:noFill/>
          <a:ln w="9525">
            <a:noFill/>
            <a:miter lim="800000"/>
            <a:headEnd/>
            <a:tailEnd/>
          </a:ln>
        </p:spPr>
        <p:txBody>
          <a:bodyPr anchor="ctr"/>
          <a:lstStyle/>
          <a:p>
            <a:pPr eaLnBrk="0" hangingPunct="0"/>
            <a:endParaRPr lang="fi-FI" altLang="fi-FI"/>
          </a:p>
        </p:txBody>
      </p:sp>
      <p:sp>
        <p:nvSpPr>
          <p:cNvPr id="28695" name="Rectangle 121"/>
          <p:cNvSpPr>
            <a:spLocks noChangeArrowheads="1"/>
          </p:cNvSpPr>
          <p:nvPr/>
        </p:nvSpPr>
        <p:spPr bwMode="auto">
          <a:xfrm>
            <a:off x="5632450" y="2943225"/>
            <a:ext cx="520700" cy="403225"/>
          </a:xfrm>
          <a:prstGeom prst="rect">
            <a:avLst/>
          </a:prstGeom>
          <a:noFill/>
          <a:ln w="9525">
            <a:noFill/>
            <a:miter lim="800000"/>
            <a:headEnd/>
            <a:tailEnd/>
          </a:ln>
        </p:spPr>
        <p:txBody>
          <a:bodyPr anchor="ctr"/>
          <a:lstStyle/>
          <a:p>
            <a:pPr eaLnBrk="0" hangingPunct="0"/>
            <a:endParaRPr lang="fi-FI" altLang="fi-FI"/>
          </a:p>
        </p:txBody>
      </p:sp>
      <p:sp>
        <p:nvSpPr>
          <p:cNvPr id="28696" name="Rectangle 123"/>
          <p:cNvSpPr>
            <a:spLocks noChangeArrowheads="1"/>
          </p:cNvSpPr>
          <p:nvPr/>
        </p:nvSpPr>
        <p:spPr bwMode="auto">
          <a:xfrm>
            <a:off x="5632450" y="2630488"/>
            <a:ext cx="520700" cy="273050"/>
          </a:xfrm>
          <a:prstGeom prst="rect">
            <a:avLst/>
          </a:prstGeom>
          <a:noFill/>
          <a:ln w="9525">
            <a:noFill/>
            <a:miter lim="800000"/>
            <a:headEnd/>
            <a:tailEnd/>
          </a:ln>
        </p:spPr>
        <p:txBody>
          <a:bodyPr anchor="ctr"/>
          <a:lstStyle/>
          <a:p>
            <a:pPr eaLnBrk="0" hangingPunct="0"/>
            <a:endParaRPr lang="fi-FI" altLang="fi-FI"/>
          </a:p>
        </p:txBody>
      </p:sp>
      <p:sp>
        <p:nvSpPr>
          <p:cNvPr id="28697" name="Freeform 125"/>
          <p:cNvSpPr>
            <a:spLocks noEditPoints="1"/>
          </p:cNvSpPr>
          <p:nvPr/>
        </p:nvSpPr>
        <p:spPr bwMode="auto">
          <a:xfrm>
            <a:off x="5027613" y="2903538"/>
            <a:ext cx="520700" cy="920750"/>
          </a:xfrm>
          <a:custGeom>
            <a:avLst/>
            <a:gdLst>
              <a:gd name="T0" fmla="*/ 2147483647 w 404"/>
              <a:gd name="T1" fmla="*/ 2147483647 h 716"/>
              <a:gd name="T2" fmla="*/ 0 w 404"/>
              <a:gd name="T3" fmla="*/ 2147483647 h 716"/>
              <a:gd name="T4" fmla="*/ 0 w 404"/>
              <a:gd name="T5" fmla="*/ 2147483647 h 716"/>
              <a:gd name="T6" fmla="*/ 2147483647 w 404"/>
              <a:gd name="T7" fmla="*/ 2147483647 h 716"/>
              <a:gd name="T8" fmla="*/ 2147483647 w 404"/>
              <a:gd name="T9" fmla="*/ 2147483647 h 716"/>
              <a:gd name="T10" fmla="*/ 2147483647 w 404"/>
              <a:gd name="T11" fmla="*/ 2147483647 h 716"/>
              <a:gd name="T12" fmla="*/ 0 w 404"/>
              <a:gd name="T13" fmla="*/ 2147483647 h 716"/>
              <a:gd name="T14" fmla="*/ 0 w 404"/>
              <a:gd name="T15" fmla="*/ 2147483647 h 716"/>
              <a:gd name="T16" fmla="*/ 2147483647 w 404"/>
              <a:gd name="T17" fmla="*/ 2147483647 h 716"/>
              <a:gd name="T18" fmla="*/ 2147483647 w 404"/>
              <a:gd name="T19" fmla="*/ 2147483647 h 716"/>
              <a:gd name="T20" fmla="*/ 2147483647 w 404"/>
              <a:gd name="T21" fmla="*/ 0 h 716"/>
              <a:gd name="T22" fmla="*/ 0 w 404"/>
              <a:gd name="T23" fmla="*/ 0 h 716"/>
              <a:gd name="T24" fmla="*/ 0 w 404"/>
              <a:gd name="T25" fmla="*/ 2147483647 h 716"/>
              <a:gd name="T26" fmla="*/ 2147483647 w 404"/>
              <a:gd name="T27" fmla="*/ 2147483647 h 716"/>
              <a:gd name="T28" fmla="*/ 2147483647 w 404"/>
              <a:gd name="T29" fmla="*/ 0 h 7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4"/>
              <a:gd name="T46" fmla="*/ 0 h 716"/>
              <a:gd name="T47" fmla="*/ 404 w 404"/>
              <a:gd name="T48" fmla="*/ 716 h 7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4" h="716">
                <a:moveTo>
                  <a:pt x="404" y="686"/>
                </a:moveTo>
                <a:lnTo>
                  <a:pt x="0" y="686"/>
                </a:lnTo>
                <a:lnTo>
                  <a:pt x="0" y="716"/>
                </a:lnTo>
                <a:lnTo>
                  <a:pt x="404" y="716"/>
                </a:lnTo>
                <a:lnTo>
                  <a:pt x="404" y="686"/>
                </a:lnTo>
                <a:moveTo>
                  <a:pt x="404" y="344"/>
                </a:moveTo>
                <a:lnTo>
                  <a:pt x="0" y="344"/>
                </a:lnTo>
                <a:lnTo>
                  <a:pt x="0" y="373"/>
                </a:lnTo>
                <a:lnTo>
                  <a:pt x="404" y="373"/>
                </a:lnTo>
                <a:lnTo>
                  <a:pt x="404" y="344"/>
                </a:lnTo>
                <a:moveTo>
                  <a:pt x="404" y="0"/>
                </a:moveTo>
                <a:lnTo>
                  <a:pt x="0" y="0"/>
                </a:lnTo>
                <a:lnTo>
                  <a:pt x="0" y="31"/>
                </a:lnTo>
                <a:lnTo>
                  <a:pt x="404" y="31"/>
                </a:lnTo>
                <a:lnTo>
                  <a:pt x="404" y="0"/>
                </a:lnTo>
              </a:path>
            </a:pathLst>
          </a:custGeom>
          <a:noFill/>
          <a:ln w="9525">
            <a:noFill/>
            <a:round/>
            <a:headEnd/>
            <a:tailEnd/>
          </a:ln>
        </p:spPr>
        <p:txBody>
          <a:bodyPr anchor="ctr"/>
          <a:lstStyle/>
          <a:p>
            <a:endParaRPr lang="fi-FI"/>
          </a:p>
        </p:txBody>
      </p:sp>
      <p:sp>
        <p:nvSpPr>
          <p:cNvPr id="28698" name="Rectangle 127"/>
          <p:cNvSpPr>
            <a:spLocks noChangeArrowheads="1"/>
          </p:cNvSpPr>
          <p:nvPr/>
        </p:nvSpPr>
        <p:spPr bwMode="auto">
          <a:xfrm>
            <a:off x="5027613" y="3824288"/>
            <a:ext cx="520700" cy="319087"/>
          </a:xfrm>
          <a:prstGeom prst="rect">
            <a:avLst/>
          </a:prstGeom>
          <a:noFill/>
          <a:ln w="9525">
            <a:noFill/>
            <a:miter lim="800000"/>
            <a:headEnd/>
            <a:tailEnd/>
          </a:ln>
        </p:spPr>
        <p:txBody>
          <a:bodyPr anchor="ctr"/>
          <a:lstStyle/>
          <a:p>
            <a:pPr eaLnBrk="0" hangingPunct="0"/>
            <a:endParaRPr lang="fi-FI" altLang="fi-FI"/>
          </a:p>
        </p:txBody>
      </p:sp>
      <p:sp>
        <p:nvSpPr>
          <p:cNvPr id="28699" name="Rectangle 129"/>
          <p:cNvSpPr>
            <a:spLocks noChangeArrowheads="1"/>
          </p:cNvSpPr>
          <p:nvPr/>
        </p:nvSpPr>
        <p:spPr bwMode="auto">
          <a:xfrm>
            <a:off x="5027613" y="3382963"/>
            <a:ext cx="520700" cy="403225"/>
          </a:xfrm>
          <a:prstGeom prst="rect">
            <a:avLst/>
          </a:prstGeom>
          <a:noFill/>
          <a:ln w="9525">
            <a:noFill/>
            <a:miter lim="800000"/>
            <a:headEnd/>
            <a:tailEnd/>
          </a:ln>
        </p:spPr>
        <p:txBody>
          <a:bodyPr anchor="ctr"/>
          <a:lstStyle/>
          <a:p>
            <a:pPr eaLnBrk="0" hangingPunct="0"/>
            <a:endParaRPr lang="fi-FI" altLang="fi-FI"/>
          </a:p>
        </p:txBody>
      </p:sp>
      <p:sp>
        <p:nvSpPr>
          <p:cNvPr id="28700" name="Rectangle 131"/>
          <p:cNvSpPr>
            <a:spLocks noChangeArrowheads="1"/>
          </p:cNvSpPr>
          <p:nvPr/>
        </p:nvSpPr>
        <p:spPr bwMode="auto">
          <a:xfrm>
            <a:off x="5027613" y="2943225"/>
            <a:ext cx="520700" cy="403225"/>
          </a:xfrm>
          <a:prstGeom prst="rect">
            <a:avLst/>
          </a:prstGeom>
          <a:noFill/>
          <a:ln w="9525">
            <a:noFill/>
            <a:miter lim="800000"/>
            <a:headEnd/>
            <a:tailEnd/>
          </a:ln>
        </p:spPr>
        <p:txBody>
          <a:bodyPr anchor="ctr"/>
          <a:lstStyle/>
          <a:p>
            <a:pPr eaLnBrk="0" hangingPunct="0"/>
            <a:endParaRPr lang="fi-FI" altLang="fi-FI"/>
          </a:p>
        </p:txBody>
      </p:sp>
      <p:sp>
        <p:nvSpPr>
          <p:cNvPr id="28701" name="Rectangle 133"/>
          <p:cNvSpPr>
            <a:spLocks noChangeArrowheads="1"/>
          </p:cNvSpPr>
          <p:nvPr/>
        </p:nvSpPr>
        <p:spPr bwMode="auto">
          <a:xfrm>
            <a:off x="5027613" y="2630488"/>
            <a:ext cx="520700" cy="273050"/>
          </a:xfrm>
          <a:prstGeom prst="rect">
            <a:avLst/>
          </a:prstGeom>
          <a:noFill/>
          <a:ln w="9525">
            <a:noFill/>
            <a:miter lim="800000"/>
            <a:headEnd/>
            <a:tailEnd/>
          </a:ln>
        </p:spPr>
        <p:txBody>
          <a:bodyPr anchor="ctr"/>
          <a:lstStyle/>
          <a:p>
            <a:pPr eaLnBrk="0" hangingPunct="0"/>
            <a:endParaRPr lang="fi-FI" altLang="fi-FI"/>
          </a:p>
        </p:txBody>
      </p:sp>
      <p:sp>
        <p:nvSpPr>
          <p:cNvPr id="28702" name="Freeform 135"/>
          <p:cNvSpPr>
            <a:spLocks noEditPoints="1"/>
          </p:cNvSpPr>
          <p:nvPr/>
        </p:nvSpPr>
        <p:spPr bwMode="auto">
          <a:xfrm>
            <a:off x="4422775" y="2903538"/>
            <a:ext cx="519113" cy="920750"/>
          </a:xfrm>
          <a:custGeom>
            <a:avLst/>
            <a:gdLst>
              <a:gd name="T0" fmla="*/ 2147483647 w 404"/>
              <a:gd name="T1" fmla="*/ 2147483647 h 716"/>
              <a:gd name="T2" fmla="*/ 0 w 404"/>
              <a:gd name="T3" fmla="*/ 2147483647 h 716"/>
              <a:gd name="T4" fmla="*/ 0 w 404"/>
              <a:gd name="T5" fmla="*/ 2147483647 h 716"/>
              <a:gd name="T6" fmla="*/ 2147483647 w 404"/>
              <a:gd name="T7" fmla="*/ 2147483647 h 716"/>
              <a:gd name="T8" fmla="*/ 2147483647 w 404"/>
              <a:gd name="T9" fmla="*/ 2147483647 h 716"/>
              <a:gd name="T10" fmla="*/ 2147483647 w 404"/>
              <a:gd name="T11" fmla="*/ 2147483647 h 716"/>
              <a:gd name="T12" fmla="*/ 0 w 404"/>
              <a:gd name="T13" fmla="*/ 2147483647 h 716"/>
              <a:gd name="T14" fmla="*/ 0 w 404"/>
              <a:gd name="T15" fmla="*/ 2147483647 h 716"/>
              <a:gd name="T16" fmla="*/ 2147483647 w 404"/>
              <a:gd name="T17" fmla="*/ 2147483647 h 716"/>
              <a:gd name="T18" fmla="*/ 2147483647 w 404"/>
              <a:gd name="T19" fmla="*/ 2147483647 h 716"/>
              <a:gd name="T20" fmla="*/ 2147483647 w 404"/>
              <a:gd name="T21" fmla="*/ 0 h 716"/>
              <a:gd name="T22" fmla="*/ 0 w 404"/>
              <a:gd name="T23" fmla="*/ 0 h 716"/>
              <a:gd name="T24" fmla="*/ 0 w 404"/>
              <a:gd name="T25" fmla="*/ 2147483647 h 716"/>
              <a:gd name="T26" fmla="*/ 2147483647 w 404"/>
              <a:gd name="T27" fmla="*/ 2147483647 h 716"/>
              <a:gd name="T28" fmla="*/ 2147483647 w 404"/>
              <a:gd name="T29" fmla="*/ 0 h 7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4"/>
              <a:gd name="T46" fmla="*/ 0 h 716"/>
              <a:gd name="T47" fmla="*/ 404 w 404"/>
              <a:gd name="T48" fmla="*/ 716 h 7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4" h="716">
                <a:moveTo>
                  <a:pt x="404" y="686"/>
                </a:moveTo>
                <a:lnTo>
                  <a:pt x="0" y="686"/>
                </a:lnTo>
                <a:lnTo>
                  <a:pt x="0" y="716"/>
                </a:lnTo>
                <a:lnTo>
                  <a:pt x="404" y="716"/>
                </a:lnTo>
                <a:lnTo>
                  <a:pt x="404" y="686"/>
                </a:lnTo>
                <a:moveTo>
                  <a:pt x="404" y="344"/>
                </a:moveTo>
                <a:lnTo>
                  <a:pt x="0" y="344"/>
                </a:lnTo>
                <a:lnTo>
                  <a:pt x="0" y="373"/>
                </a:lnTo>
                <a:lnTo>
                  <a:pt x="404" y="373"/>
                </a:lnTo>
                <a:lnTo>
                  <a:pt x="404" y="344"/>
                </a:lnTo>
                <a:moveTo>
                  <a:pt x="404" y="0"/>
                </a:moveTo>
                <a:lnTo>
                  <a:pt x="0" y="0"/>
                </a:lnTo>
                <a:lnTo>
                  <a:pt x="0" y="31"/>
                </a:lnTo>
                <a:lnTo>
                  <a:pt x="404" y="31"/>
                </a:lnTo>
                <a:lnTo>
                  <a:pt x="404" y="0"/>
                </a:lnTo>
              </a:path>
            </a:pathLst>
          </a:custGeom>
          <a:noFill/>
          <a:ln w="9525">
            <a:noFill/>
            <a:round/>
            <a:headEnd/>
            <a:tailEnd/>
          </a:ln>
        </p:spPr>
        <p:txBody>
          <a:bodyPr anchor="ctr"/>
          <a:lstStyle/>
          <a:p>
            <a:endParaRPr lang="fi-FI"/>
          </a:p>
        </p:txBody>
      </p:sp>
      <p:sp>
        <p:nvSpPr>
          <p:cNvPr id="28703" name="Rectangle 137"/>
          <p:cNvSpPr>
            <a:spLocks noChangeArrowheads="1"/>
          </p:cNvSpPr>
          <p:nvPr/>
        </p:nvSpPr>
        <p:spPr bwMode="auto">
          <a:xfrm>
            <a:off x="4422775" y="3824288"/>
            <a:ext cx="519113" cy="319087"/>
          </a:xfrm>
          <a:prstGeom prst="rect">
            <a:avLst/>
          </a:prstGeom>
          <a:noFill/>
          <a:ln w="9525">
            <a:noFill/>
            <a:miter lim="800000"/>
            <a:headEnd/>
            <a:tailEnd/>
          </a:ln>
        </p:spPr>
        <p:txBody>
          <a:bodyPr anchor="ctr"/>
          <a:lstStyle/>
          <a:p>
            <a:pPr eaLnBrk="0" hangingPunct="0"/>
            <a:endParaRPr lang="fi-FI" altLang="fi-FI"/>
          </a:p>
        </p:txBody>
      </p:sp>
      <p:sp>
        <p:nvSpPr>
          <p:cNvPr id="28704" name="Rectangle 139"/>
          <p:cNvSpPr>
            <a:spLocks noChangeArrowheads="1"/>
          </p:cNvSpPr>
          <p:nvPr/>
        </p:nvSpPr>
        <p:spPr bwMode="auto">
          <a:xfrm>
            <a:off x="4422775" y="3382963"/>
            <a:ext cx="519113" cy="403225"/>
          </a:xfrm>
          <a:prstGeom prst="rect">
            <a:avLst/>
          </a:prstGeom>
          <a:noFill/>
          <a:ln w="9525">
            <a:noFill/>
            <a:miter lim="800000"/>
            <a:headEnd/>
            <a:tailEnd/>
          </a:ln>
        </p:spPr>
        <p:txBody>
          <a:bodyPr anchor="ctr"/>
          <a:lstStyle/>
          <a:p>
            <a:pPr eaLnBrk="0" hangingPunct="0"/>
            <a:endParaRPr lang="fi-FI" altLang="fi-FI"/>
          </a:p>
        </p:txBody>
      </p:sp>
      <p:sp>
        <p:nvSpPr>
          <p:cNvPr id="28705" name="Rectangle 141"/>
          <p:cNvSpPr>
            <a:spLocks noChangeArrowheads="1"/>
          </p:cNvSpPr>
          <p:nvPr/>
        </p:nvSpPr>
        <p:spPr bwMode="auto">
          <a:xfrm>
            <a:off x="4422775" y="2943225"/>
            <a:ext cx="519113" cy="403225"/>
          </a:xfrm>
          <a:prstGeom prst="rect">
            <a:avLst/>
          </a:prstGeom>
          <a:noFill/>
          <a:ln w="9525">
            <a:noFill/>
            <a:miter lim="800000"/>
            <a:headEnd/>
            <a:tailEnd/>
          </a:ln>
        </p:spPr>
        <p:txBody>
          <a:bodyPr anchor="ctr"/>
          <a:lstStyle/>
          <a:p>
            <a:pPr eaLnBrk="0" hangingPunct="0"/>
            <a:endParaRPr lang="fi-FI" altLang="fi-FI"/>
          </a:p>
        </p:txBody>
      </p:sp>
      <p:sp>
        <p:nvSpPr>
          <p:cNvPr id="28706" name="Rectangle 143"/>
          <p:cNvSpPr>
            <a:spLocks noChangeArrowheads="1"/>
          </p:cNvSpPr>
          <p:nvPr/>
        </p:nvSpPr>
        <p:spPr bwMode="auto">
          <a:xfrm>
            <a:off x="4422775" y="2630488"/>
            <a:ext cx="519113" cy="273050"/>
          </a:xfrm>
          <a:prstGeom prst="rect">
            <a:avLst/>
          </a:prstGeom>
          <a:noFill/>
          <a:ln w="9525">
            <a:noFill/>
            <a:miter lim="800000"/>
            <a:headEnd/>
            <a:tailEnd/>
          </a:ln>
        </p:spPr>
        <p:txBody>
          <a:bodyPr anchor="ctr"/>
          <a:lstStyle/>
          <a:p>
            <a:pPr eaLnBrk="0" hangingPunct="0"/>
            <a:endParaRPr lang="fi-FI" altLang="fi-FI"/>
          </a:p>
        </p:txBody>
      </p:sp>
      <p:sp>
        <p:nvSpPr>
          <p:cNvPr id="28707" name="Freeform 145"/>
          <p:cNvSpPr>
            <a:spLocks noEditPoints="1"/>
          </p:cNvSpPr>
          <p:nvPr/>
        </p:nvSpPr>
        <p:spPr bwMode="auto">
          <a:xfrm>
            <a:off x="3814763" y="2903538"/>
            <a:ext cx="520700" cy="920750"/>
          </a:xfrm>
          <a:custGeom>
            <a:avLst/>
            <a:gdLst>
              <a:gd name="T0" fmla="*/ 2147483647 w 404"/>
              <a:gd name="T1" fmla="*/ 2147483647 h 716"/>
              <a:gd name="T2" fmla="*/ 0 w 404"/>
              <a:gd name="T3" fmla="*/ 2147483647 h 716"/>
              <a:gd name="T4" fmla="*/ 0 w 404"/>
              <a:gd name="T5" fmla="*/ 2147483647 h 716"/>
              <a:gd name="T6" fmla="*/ 2147483647 w 404"/>
              <a:gd name="T7" fmla="*/ 2147483647 h 716"/>
              <a:gd name="T8" fmla="*/ 2147483647 w 404"/>
              <a:gd name="T9" fmla="*/ 2147483647 h 716"/>
              <a:gd name="T10" fmla="*/ 2147483647 w 404"/>
              <a:gd name="T11" fmla="*/ 2147483647 h 716"/>
              <a:gd name="T12" fmla="*/ 0 w 404"/>
              <a:gd name="T13" fmla="*/ 2147483647 h 716"/>
              <a:gd name="T14" fmla="*/ 0 w 404"/>
              <a:gd name="T15" fmla="*/ 2147483647 h 716"/>
              <a:gd name="T16" fmla="*/ 2147483647 w 404"/>
              <a:gd name="T17" fmla="*/ 2147483647 h 716"/>
              <a:gd name="T18" fmla="*/ 2147483647 w 404"/>
              <a:gd name="T19" fmla="*/ 2147483647 h 716"/>
              <a:gd name="T20" fmla="*/ 2147483647 w 404"/>
              <a:gd name="T21" fmla="*/ 0 h 716"/>
              <a:gd name="T22" fmla="*/ 0 w 404"/>
              <a:gd name="T23" fmla="*/ 0 h 716"/>
              <a:gd name="T24" fmla="*/ 0 w 404"/>
              <a:gd name="T25" fmla="*/ 2147483647 h 716"/>
              <a:gd name="T26" fmla="*/ 2147483647 w 404"/>
              <a:gd name="T27" fmla="*/ 2147483647 h 716"/>
              <a:gd name="T28" fmla="*/ 2147483647 w 404"/>
              <a:gd name="T29" fmla="*/ 0 h 7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4"/>
              <a:gd name="T46" fmla="*/ 0 h 716"/>
              <a:gd name="T47" fmla="*/ 404 w 404"/>
              <a:gd name="T48" fmla="*/ 716 h 7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4" h="716">
                <a:moveTo>
                  <a:pt x="404" y="686"/>
                </a:moveTo>
                <a:lnTo>
                  <a:pt x="0" y="686"/>
                </a:lnTo>
                <a:lnTo>
                  <a:pt x="0" y="716"/>
                </a:lnTo>
                <a:lnTo>
                  <a:pt x="404" y="716"/>
                </a:lnTo>
                <a:lnTo>
                  <a:pt x="404" y="686"/>
                </a:lnTo>
                <a:moveTo>
                  <a:pt x="404" y="344"/>
                </a:moveTo>
                <a:lnTo>
                  <a:pt x="0" y="344"/>
                </a:lnTo>
                <a:lnTo>
                  <a:pt x="0" y="373"/>
                </a:lnTo>
                <a:lnTo>
                  <a:pt x="404" y="373"/>
                </a:lnTo>
                <a:lnTo>
                  <a:pt x="404" y="344"/>
                </a:lnTo>
                <a:moveTo>
                  <a:pt x="404" y="0"/>
                </a:moveTo>
                <a:lnTo>
                  <a:pt x="0" y="0"/>
                </a:lnTo>
                <a:lnTo>
                  <a:pt x="0" y="31"/>
                </a:lnTo>
                <a:lnTo>
                  <a:pt x="404" y="31"/>
                </a:lnTo>
                <a:lnTo>
                  <a:pt x="404" y="0"/>
                </a:lnTo>
              </a:path>
            </a:pathLst>
          </a:custGeom>
          <a:noFill/>
          <a:ln w="9525">
            <a:noFill/>
            <a:round/>
            <a:headEnd/>
            <a:tailEnd/>
          </a:ln>
        </p:spPr>
        <p:txBody>
          <a:bodyPr anchor="ctr"/>
          <a:lstStyle/>
          <a:p>
            <a:endParaRPr lang="fi-FI"/>
          </a:p>
        </p:txBody>
      </p:sp>
      <p:sp>
        <p:nvSpPr>
          <p:cNvPr id="28708" name="Rectangle 147"/>
          <p:cNvSpPr>
            <a:spLocks noChangeArrowheads="1"/>
          </p:cNvSpPr>
          <p:nvPr/>
        </p:nvSpPr>
        <p:spPr bwMode="auto">
          <a:xfrm>
            <a:off x="3814763" y="3824288"/>
            <a:ext cx="520700" cy="319087"/>
          </a:xfrm>
          <a:prstGeom prst="rect">
            <a:avLst/>
          </a:prstGeom>
          <a:noFill/>
          <a:ln w="9525">
            <a:noFill/>
            <a:miter lim="800000"/>
            <a:headEnd/>
            <a:tailEnd/>
          </a:ln>
        </p:spPr>
        <p:txBody>
          <a:bodyPr anchor="ctr"/>
          <a:lstStyle/>
          <a:p>
            <a:pPr eaLnBrk="0" hangingPunct="0"/>
            <a:endParaRPr lang="fi-FI" altLang="fi-FI"/>
          </a:p>
        </p:txBody>
      </p:sp>
      <p:sp>
        <p:nvSpPr>
          <p:cNvPr id="28709" name="Rectangle 149"/>
          <p:cNvSpPr>
            <a:spLocks noChangeArrowheads="1"/>
          </p:cNvSpPr>
          <p:nvPr/>
        </p:nvSpPr>
        <p:spPr bwMode="auto">
          <a:xfrm>
            <a:off x="3814763" y="3382963"/>
            <a:ext cx="520700" cy="403225"/>
          </a:xfrm>
          <a:prstGeom prst="rect">
            <a:avLst/>
          </a:prstGeom>
          <a:noFill/>
          <a:ln w="9525">
            <a:noFill/>
            <a:miter lim="800000"/>
            <a:headEnd/>
            <a:tailEnd/>
          </a:ln>
        </p:spPr>
        <p:txBody>
          <a:bodyPr anchor="ctr"/>
          <a:lstStyle/>
          <a:p>
            <a:pPr eaLnBrk="0" hangingPunct="0"/>
            <a:endParaRPr lang="fi-FI" altLang="fi-FI"/>
          </a:p>
        </p:txBody>
      </p:sp>
      <p:sp>
        <p:nvSpPr>
          <p:cNvPr id="28710" name="Rectangle 151"/>
          <p:cNvSpPr>
            <a:spLocks noChangeArrowheads="1"/>
          </p:cNvSpPr>
          <p:nvPr/>
        </p:nvSpPr>
        <p:spPr bwMode="auto">
          <a:xfrm>
            <a:off x="3814763" y="2943225"/>
            <a:ext cx="520700" cy="403225"/>
          </a:xfrm>
          <a:prstGeom prst="rect">
            <a:avLst/>
          </a:prstGeom>
          <a:noFill/>
          <a:ln w="9525">
            <a:noFill/>
            <a:miter lim="800000"/>
            <a:headEnd/>
            <a:tailEnd/>
          </a:ln>
        </p:spPr>
        <p:txBody>
          <a:bodyPr anchor="ctr"/>
          <a:lstStyle/>
          <a:p>
            <a:pPr eaLnBrk="0" hangingPunct="0"/>
            <a:endParaRPr lang="fi-FI" altLang="fi-FI"/>
          </a:p>
        </p:txBody>
      </p:sp>
      <p:sp>
        <p:nvSpPr>
          <p:cNvPr id="28711" name="Rectangle 153"/>
          <p:cNvSpPr>
            <a:spLocks noChangeArrowheads="1"/>
          </p:cNvSpPr>
          <p:nvPr/>
        </p:nvSpPr>
        <p:spPr bwMode="auto">
          <a:xfrm>
            <a:off x="3814763" y="2630488"/>
            <a:ext cx="520700" cy="273050"/>
          </a:xfrm>
          <a:prstGeom prst="rect">
            <a:avLst/>
          </a:prstGeom>
          <a:noFill/>
          <a:ln w="9525">
            <a:noFill/>
            <a:miter lim="800000"/>
            <a:headEnd/>
            <a:tailEnd/>
          </a:ln>
        </p:spPr>
        <p:txBody>
          <a:bodyPr anchor="ctr"/>
          <a:lstStyle/>
          <a:p>
            <a:pPr eaLnBrk="0" hangingPunct="0"/>
            <a:endParaRPr lang="fi-FI" altLang="fi-FI"/>
          </a:p>
        </p:txBody>
      </p:sp>
      <p:sp>
        <p:nvSpPr>
          <p:cNvPr id="28712" name="Rectangle 154"/>
          <p:cNvSpPr>
            <a:spLocks noChangeArrowheads="1"/>
          </p:cNvSpPr>
          <p:nvPr/>
        </p:nvSpPr>
        <p:spPr bwMode="auto">
          <a:xfrm>
            <a:off x="6584950" y="4143375"/>
            <a:ext cx="1028700" cy="403225"/>
          </a:xfrm>
          <a:prstGeom prst="rect">
            <a:avLst/>
          </a:prstGeom>
          <a:solidFill>
            <a:srgbClr val="999999"/>
          </a:solidFill>
          <a:ln w="38100">
            <a:solidFill>
              <a:srgbClr val="FF0000"/>
            </a:solidFill>
            <a:miter lim="800000"/>
            <a:headEnd/>
            <a:tailEnd/>
          </a:ln>
        </p:spPr>
        <p:txBody>
          <a:bodyPr anchor="ctr"/>
          <a:lstStyle/>
          <a:p>
            <a:pPr algn="ctr" eaLnBrk="0" hangingPunct="0"/>
            <a:r>
              <a:rPr lang="fi-FI" altLang="fi-FI" sz="700">
                <a:solidFill>
                  <a:srgbClr val="FFFFFF"/>
                </a:solidFill>
              </a:rPr>
              <a:t>Finnish Defence Forces International Centre</a:t>
            </a:r>
          </a:p>
        </p:txBody>
      </p:sp>
      <p:sp>
        <p:nvSpPr>
          <p:cNvPr id="28713" name="Rectangle 155"/>
          <p:cNvSpPr>
            <a:spLocks noChangeArrowheads="1"/>
          </p:cNvSpPr>
          <p:nvPr/>
        </p:nvSpPr>
        <p:spPr bwMode="auto">
          <a:xfrm>
            <a:off x="1222375" y="2547938"/>
            <a:ext cx="469900" cy="17462"/>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714" name="Freeform 156"/>
          <p:cNvSpPr>
            <a:spLocks/>
          </p:cNvSpPr>
          <p:nvPr/>
        </p:nvSpPr>
        <p:spPr bwMode="auto">
          <a:xfrm>
            <a:off x="1222375" y="2547938"/>
            <a:ext cx="469900" cy="17462"/>
          </a:xfrm>
          <a:custGeom>
            <a:avLst/>
            <a:gdLst>
              <a:gd name="T0" fmla="*/ 2147483647 w 365"/>
              <a:gd name="T1" fmla="*/ 0 h 14"/>
              <a:gd name="T2" fmla="*/ 0 w 365"/>
              <a:gd name="T3" fmla="*/ 0 h 14"/>
              <a:gd name="T4" fmla="*/ 0 w 365"/>
              <a:gd name="T5" fmla="*/ 2147483647 h 14"/>
              <a:gd name="T6" fmla="*/ 2147483647 w 365"/>
              <a:gd name="T7" fmla="*/ 2147483647 h 14"/>
              <a:gd name="T8" fmla="*/ 0 60000 65536"/>
              <a:gd name="T9" fmla="*/ 0 60000 65536"/>
              <a:gd name="T10" fmla="*/ 0 60000 65536"/>
              <a:gd name="T11" fmla="*/ 0 60000 65536"/>
              <a:gd name="T12" fmla="*/ 0 w 365"/>
              <a:gd name="T13" fmla="*/ 0 h 14"/>
              <a:gd name="T14" fmla="*/ 365 w 365"/>
              <a:gd name="T15" fmla="*/ 14 h 14"/>
            </a:gdLst>
            <a:ahLst/>
            <a:cxnLst>
              <a:cxn ang="T8">
                <a:pos x="T0" y="T1"/>
              </a:cxn>
              <a:cxn ang="T9">
                <a:pos x="T2" y="T3"/>
              </a:cxn>
              <a:cxn ang="T10">
                <a:pos x="T4" y="T5"/>
              </a:cxn>
              <a:cxn ang="T11">
                <a:pos x="T6" y="T7"/>
              </a:cxn>
            </a:cxnLst>
            <a:rect l="T12" t="T13" r="T14" b="T15"/>
            <a:pathLst>
              <a:path w="365" h="14">
                <a:moveTo>
                  <a:pt x="365" y="0"/>
                </a:moveTo>
                <a:lnTo>
                  <a:pt x="0" y="0"/>
                </a:lnTo>
                <a:lnTo>
                  <a:pt x="0" y="14"/>
                </a:lnTo>
                <a:lnTo>
                  <a:pt x="365" y="14"/>
                </a:lnTo>
              </a:path>
            </a:pathLst>
          </a:custGeom>
          <a:noFill/>
          <a:ln w="9525">
            <a:noFill/>
            <a:round/>
            <a:headEnd/>
            <a:tailEnd/>
          </a:ln>
        </p:spPr>
        <p:txBody>
          <a:bodyPr anchor="ctr"/>
          <a:lstStyle/>
          <a:p>
            <a:endParaRPr lang="fi-FI"/>
          </a:p>
        </p:txBody>
      </p:sp>
      <p:sp>
        <p:nvSpPr>
          <p:cNvPr id="28715" name="Rectangle 157"/>
          <p:cNvSpPr>
            <a:spLocks noChangeArrowheads="1"/>
          </p:cNvSpPr>
          <p:nvPr/>
        </p:nvSpPr>
        <p:spPr bwMode="auto">
          <a:xfrm>
            <a:off x="4067175" y="1674813"/>
            <a:ext cx="19050" cy="955675"/>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716" name="Freeform 158"/>
          <p:cNvSpPr>
            <a:spLocks/>
          </p:cNvSpPr>
          <p:nvPr/>
        </p:nvSpPr>
        <p:spPr bwMode="auto">
          <a:xfrm>
            <a:off x="4067175" y="1674813"/>
            <a:ext cx="19050" cy="955675"/>
          </a:xfrm>
          <a:custGeom>
            <a:avLst/>
            <a:gdLst>
              <a:gd name="T0" fmla="*/ 0 w 14"/>
              <a:gd name="T1" fmla="*/ 0 h 742"/>
              <a:gd name="T2" fmla="*/ 0 w 14"/>
              <a:gd name="T3" fmla="*/ 2147483647 h 742"/>
              <a:gd name="T4" fmla="*/ 2147483647 w 14"/>
              <a:gd name="T5" fmla="*/ 2147483647 h 742"/>
              <a:gd name="T6" fmla="*/ 2147483647 w 14"/>
              <a:gd name="T7" fmla="*/ 0 h 742"/>
              <a:gd name="T8" fmla="*/ 0 60000 65536"/>
              <a:gd name="T9" fmla="*/ 0 60000 65536"/>
              <a:gd name="T10" fmla="*/ 0 60000 65536"/>
              <a:gd name="T11" fmla="*/ 0 60000 65536"/>
              <a:gd name="T12" fmla="*/ 0 w 14"/>
              <a:gd name="T13" fmla="*/ 0 h 742"/>
              <a:gd name="T14" fmla="*/ 14 w 14"/>
              <a:gd name="T15" fmla="*/ 742 h 742"/>
            </a:gdLst>
            <a:ahLst/>
            <a:cxnLst>
              <a:cxn ang="T8">
                <a:pos x="T0" y="T1"/>
              </a:cxn>
              <a:cxn ang="T9">
                <a:pos x="T2" y="T3"/>
              </a:cxn>
              <a:cxn ang="T10">
                <a:pos x="T4" y="T5"/>
              </a:cxn>
              <a:cxn ang="T11">
                <a:pos x="T6" y="T7"/>
              </a:cxn>
            </a:cxnLst>
            <a:rect l="T12" t="T13" r="T14" b="T15"/>
            <a:pathLst>
              <a:path w="14" h="742">
                <a:moveTo>
                  <a:pt x="0" y="0"/>
                </a:moveTo>
                <a:lnTo>
                  <a:pt x="0" y="742"/>
                </a:lnTo>
                <a:lnTo>
                  <a:pt x="14" y="742"/>
                </a:lnTo>
                <a:lnTo>
                  <a:pt x="14" y="0"/>
                </a:lnTo>
              </a:path>
            </a:pathLst>
          </a:custGeom>
          <a:noFill/>
          <a:ln w="9525">
            <a:noFill/>
            <a:round/>
            <a:headEnd/>
            <a:tailEnd/>
          </a:ln>
        </p:spPr>
        <p:txBody>
          <a:bodyPr anchor="ctr"/>
          <a:lstStyle/>
          <a:p>
            <a:endParaRPr lang="fi-FI"/>
          </a:p>
        </p:txBody>
      </p:sp>
      <p:sp>
        <p:nvSpPr>
          <p:cNvPr id="28717" name="Freeform 159"/>
          <p:cNvSpPr>
            <a:spLocks/>
          </p:cNvSpPr>
          <p:nvPr/>
        </p:nvSpPr>
        <p:spPr bwMode="auto">
          <a:xfrm>
            <a:off x="7399338" y="2005013"/>
            <a:ext cx="361950" cy="1065212"/>
          </a:xfrm>
          <a:custGeom>
            <a:avLst/>
            <a:gdLst>
              <a:gd name="T0" fmla="*/ 2147483647 w 282"/>
              <a:gd name="T1" fmla="*/ 2147483647 h 828"/>
              <a:gd name="T2" fmla="*/ 2147483647 w 282"/>
              <a:gd name="T3" fmla="*/ 2147483647 h 828"/>
              <a:gd name="T4" fmla="*/ 2147483647 w 282"/>
              <a:gd name="T5" fmla="*/ 2147483647 h 828"/>
              <a:gd name="T6" fmla="*/ 0 w 282"/>
              <a:gd name="T7" fmla="*/ 2147483647 h 828"/>
              <a:gd name="T8" fmla="*/ 0 w 282"/>
              <a:gd name="T9" fmla="*/ 2147483647 h 828"/>
              <a:gd name="T10" fmla="*/ 2147483647 w 282"/>
              <a:gd name="T11" fmla="*/ 2147483647 h 828"/>
              <a:gd name="T12" fmla="*/ 2147483647 w 282"/>
              <a:gd name="T13" fmla="*/ 0 h 828"/>
              <a:gd name="T14" fmla="*/ 2147483647 w 282"/>
              <a:gd name="T15" fmla="*/ 0 h 828"/>
              <a:gd name="T16" fmla="*/ 2147483647 w 282"/>
              <a:gd name="T17" fmla="*/ 2147483647 h 828"/>
              <a:gd name="T18" fmla="*/ 2147483647 w 282"/>
              <a:gd name="T19" fmla="*/ 2147483647 h 8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2"/>
              <a:gd name="T31" fmla="*/ 0 h 828"/>
              <a:gd name="T32" fmla="*/ 282 w 282"/>
              <a:gd name="T33" fmla="*/ 828 h 8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2" h="828">
                <a:moveTo>
                  <a:pt x="50" y="14"/>
                </a:moveTo>
                <a:lnTo>
                  <a:pt x="268" y="14"/>
                </a:lnTo>
                <a:lnTo>
                  <a:pt x="268" y="815"/>
                </a:lnTo>
                <a:lnTo>
                  <a:pt x="0" y="815"/>
                </a:lnTo>
                <a:lnTo>
                  <a:pt x="0" y="828"/>
                </a:lnTo>
                <a:lnTo>
                  <a:pt x="282" y="828"/>
                </a:lnTo>
                <a:lnTo>
                  <a:pt x="282" y="0"/>
                </a:lnTo>
                <a:lnTo>
                  <a:pt x="50" y="0"/>
                </a:lnTo>
                <a:lnTo>
                  <a:pt x="50" y="14"/>
                </a:lnTo>
                <a:close/>
              </a:path>
            </a:pathLst>
          </a:custGeom>
          <a:solidFill>
            <a:srgbClr val="000000"/>
          </a:solidFill>
          <a:ln w="9525">
            <a:noFill/>
            <a:round/>
            <a:headEnd/>
            <a:tailEnd/>
          </a:ln>
        </p:spPr>
        <p:txBody>
          <a:bodyPr anchor="ctr"/>
          <a:lstStyle/>
          <a:p>
            <a:endParaRPr lang="fi-FI"/>
          </a:p>
        </p:txBody>
      </p:sp>
      <p:sp>
        <p:nvSpPr>
          <p:cNvPr id="28718" name="Rectangle 160"/>
          <p:cNvSpPr>
            <a:spLocks noChangeArrowheads="1"/>
          </p:cNvSpPr>
          <p:nvPr/>
        </p:nvSpPr>
        <p:spPr bwMode="auto">
          <a:xfrm>
            <a:off x="4673600" y="1674813"/>
            <a:ext cx="15875" cy="955675"/>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719" name="Freeform 161"/>
          <p:cNvSpPr>
            <a:spLocks/>
          </p:cNvSpPr>
          <p:nvPr/>
        </p:nvSpPr>
        <p:spPr bwMode="auto">
          <a:xfrm>
            <a:off x="4673600" y="1674813"/>
            <a:ext cx="15875" cy="955675"/>
          </a:xfrm>
          <a:custGeom>
            <a:avLst/>
            <a:gdLst>
              <a:gd name="T0" fmla="*/ 0 w 13"/>
              <a:gd name="T1" fmla="*/ 0 h 742"/>
              <a:gd name="T2" fmla="*/ 0 w 13"/>
              <a:gd name="T3" fmla="*/ 2147483647 h 742"/>
              <a:gd name="T4" fmla="*/ 2147483647 w 13"/>
              <a:gd name="T5" fmla="*/ 2147483647 h 742"/>
              <a:gd name="T6" fmla="*/ 2147483647 w 13"/>
              <a:gd name="T7" fmla="*/ 0 h 742"/>
              <a:gd name="T8" fmla="*/ 0 60000 65536"/>
              <a:gd name="T9" fmla="*/ 0 60000 65536"/>
              <a:gd name="T10" fmla="*/ 0 60000 65536"/>
              <a:gd name="T11" fmla="*/ 0 60000 65536"/>
              <a:gd name="T12" fmla="*/ 0 w 13"/>
              <a:gd name="T13" fmla="*/ 0 h 742"/>
              <a:gd name="T14" fmla="*/ 13 w 13"/>
              <a:gd name="T15" fmla="*/ 742 h 742"/>
            </a:gdLst>
            <a:ahLst/>
            <a:cxnLst>
              <a:cxn ang="T8">
                <a:pos x="T0" y="T1"/>
              </a:cxn>
              <a:cxn ang="T9">
                <a:pos x="T2" y="T3"/>
              </a:cxn>
              <a:cxn ang="T10">
                <a:pos x="T4" y="T5"/>
              </a:cxn>
              <a:cxn ang="T11">
                <a:pos x="T6" y="T7"/>
              </a:cxn>
            </a:cxnLst>
            <a:rect l="T12" t="T13" r="T14" b="T15"/>
            <a:pathLst>
              <a:path w="13" h="742">
                <a:moveTo>
                  <a:pt x="0" y="0"/>
                </a:moveTo>
                <a:lnTo>
                  <a:pt x="0" y="742"/>
                </a:lnTo>
                <a:lnTo>
                  <a:pt x="13" y="742"/>
                </a:lnTo>
                <a:lnTo>
                  <a:pt x="13" y="0"/>
                </a:lnTo>
              </a:path>
            </a:pathLst>
          </a:custGeom>
          <a:noFill/>
          <a:ln w="9525">
            <a:noFill/>
            <a:round/>
            <a:headEnd/>
            <a:tailEnd/>
          </a:ln>
        </p:spPr>
        <p:txBody>
          <a:bodyPr anchor="ctr"/>
          <a:lstStyle/>
          <a:p>
            <a:endParaRPr lang="fi-FI"/>
          </a:p>
        </p:txBody>
      </p:sp>
      <p:sp>
        <p:nvSpPr>
          <p:cNvPr id="28720" name="Rectangle 162"/>
          <p:cNvSpPr>
            <a:spLocks noChangeArrowheads="1"/>
          </p:cNvSpPr>
          <p:nvPr/>
        </p:nvSpPr>
        <p:spPr bwMode="auto">
          <a:xfrm>
            <a:off x="4883150" y="1374775"/>
            <a:ext cx="15875" cy="300038"/>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721" name="Freeform 163"/>
          <p:cNvSpPr>
            <a:spLocks/>
          </p:cNvSpPr>
          <p:nvPr/>
        </p:nvSpPr>
        <p:spPr bwMode="auto">
          <a:xfrm>
            <a:off x="4883150" y="1374775"/>
            <a:ext cx="15875" cy="300038"/>
          </a:xfrm>
          <a:custGeom>
            <a:avLst/>
            <a:gdLst>
              <a:gd name="T0" fmla="*/ 0 w 13"/>
              <a:gd name="T1" fmla="*/ 0 h 234"/>
              <a:gd name="T2" fmla="*/ 0 w 13"/>
              <a:gd name="T3" fmla="*/ 2147483647 h 234"/>
              <a:gd name="T4" fmla="*/ 2147483647 w 13"/>
              <a:gd name="T5" fmla="*/ 2147483647 h 234"/>
              <a:gd name="T6" fmla="*/ 2147483647 w 13"/>
              <a:gd name="T7" fmla="*/ 0 h 234"/>
              <a:gd name="T8" fmla="*/ 0 60000 65536"/>
              <a:gd name="T9" fmla="*/ 0 60000 65536"/>
              <a:gd name="T10" fmla="*/ 0 60000 65536"/>
              <a:gd name="T11" fmla="*/ 0 60000 65536"/>
              <a:gd name="T12" fmla="*/ 0 w 13"/>
              <a:gd name="T13" fmla="*/ 0 h 234"/>
              <a:gd name="T14" fmla="*/ 13 w 13"/>
              <a:gd name="T15" fmla="*/ 234 h 234"/>
            </a:gdLst>
            <a:ahLst/>
            <a:cxnLst>
              <a:cxn ang="T8">
                <a:pos x="T0" y="T1"/>
              </a:cxn>
              <a:cxn ang="T9">
                <a:pos x="T2" y="T3"/>
              </a:cxn>
              <a:cxn ang="T10">
                <a:pos x="T4" y="T5"/>
              </a:cxn>
              <a:cxn ang="T11">
                <a:pos x="T6" y="T7"/>
              </a:cxn>
            </a:cxnLst>
            <a:rect l="T12" t="T13" r="T14" b="T15"/>
            <a:pathLst>
              <a:path w="13" h="234">
                <a:moveTo>
                  <a:pt x="0" y="0"/>
                </a:moveTo>
                <a:lnTo>
                  <a:pt x="0" y="234"/>
                </a:lnTo>
                <a:lnTo>
                  <a:pt x="13" y="234"/>
                </a:lnTo>
                <a:lnTo>
                  <a:pt x="13" y="0"/>
                </a:lnTo>
              </a:path>
            </a:pathLst>
          </a:custGeom>
          <a:noFill/>
          <a:ln w="9525">
            <a:noFill/>
            <a:round/>
            <a:headEnd/>
            <a:tailEnd/>
          </a:ln>
        </p:spPr>
        <p:txBody>
          <a:bodyPr anchor="ctr"/>
          <a:lstStyle/>
          <a:p>
            <a:endParaRPr lang="fi-FI"/>
          </a:p>
        </p:txBody>
      </p:sp>
      <p:sp>
        <p:nvSpPr>
          <p:cNvPr id="28722" name="Rectangle 164"/>
          <p:cNvSpPr>
            <a:spLocks noChangeArrowheads="1"/>
          </p:cNvSpPr>
          <p:nvPr/>
        </p:nvSpPr>
        <p:spPr bwMode="auto">
          <a:xfrm>
            <a:off x="5278438" y="1674813"/>
            <a:ext cx="17462" cy="955675"/>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723" name="Freeform 165"/>
          <p:cNvSpPr>
            <a:spLocks/>
          </p:cNvSpPr>
          <p:nvPr/>
        </p:nvSpPr>
        <p:spPr bwMode="auto">
          <a:xfrm>
            <a:off x="5278438" y="1674813"/>
            <a:ext cx="17462" cy="955675"/>
          </a:xfrm>
          <a:custGeom>
            <a:avLst/>
            <a:gdLst>
              <a:gd name="T0" fmla="*/ 0 w 14"/>
              <a:gd name="T1" fmla="*/ 0 h 742"/>
              <a:gd name="T2" fmla="*/ 0 w 14"/>
              <a:gd name="T3" fmla="*/ 2147483647 h 742"/>
              <a:gd name="T4" fmla="*/ 2147483647 w 14"/>
              <a:gd name="T5" fmla="*/ 2147483647 h 742"/>
              <a:gd name="T6" fmla="*/ 2147483647 w 14"/>
              <a:gd name="T7" fmla="*/ 0 h 742"/>
              <a:gd name="T8" fmla="*/ 0 60000 65536"/>
              <a:gd name="T9" fmla="*/ 0 60000 65536"/>
              <a:gd name="T10" fmla="*/ 0 60000 65536"/>
              <a:gd name="T11" fmla="*/ 0 60000 65536"/>
              <a:gd name="T12" fmla="*/ 0 w 14"/>
              <a:gd name="T13" fmla="*/ 0 h 742"/>
              <a:gd name="T14" fmla="*/ 14 w 14"/>
              <a:gd name="T15" fmla="*/ 742 h 742"/>
            </a:gdLst>
            <a:ahLst/>
            <a:cxnLst>
              <a:cxn ang="T8">
                <a:pos x="T0" y="T1"/>
              </a:cxn>
              <a:cxn ang="T9">
                <a:pos x="T2" y="T3"/>
              </a:cxn>
              <a:cxn ang="T10">
                <a:pos x="T4" y="T5"/>
              </a:cxn>
              <a:cxn ang="T11">
                <a:pos x="T6" y="T7"/>
              </a:cxn>
            </a:cxnLst>
            <a:rect l="T12" t="T13" r="T14" b="T15"/>
            <a:pathLst>
              <a:path w="14" h="742">
                <a:moveTo>
                  <a:pt x="0" y="0"/>
                </a:moveTo>
                <a:lnTo>
                  <a:pt x="0" y="742"/>
                </a:lnTo>
                <a:lnTo>
                  <a:pt x="14" y="742"/>
                </a:lnTo>
                <a:lnTo>
                  <a:pt x="14" y="0"/>
                </a:lnTo>
              </a:path>
            </a:pathLst>
          </a:custGeom>
          <a:noFill/>
          <a:ln w="9525">
            <a:noFill/>
            <a:round/>
            <a:headEnd/>
            <a:tailEnd/>
          </a:ln>
        </p:spPr>
        <p:txBody>
          <a:bodyPr anchor="ctr"/>
          <a:lstStyle/>
          <a:p>
            <a:endParaRPr lang="fi-FI"/>
          </a:p>
        </p:txBody>
      </p:sp>
      <p:sp>
        <p:nvSpPr>
          <p:cNvPr id="28724" name="Rectangle 166"/>
          <p:cNvSpPr>
            <a:spLocks noChangeArrowheads="1"/>
          </p:cNvSpPr>
          <p:nvPr/>
        </p:nvSpPr>
        <p:spPr bwMode="auto">
          <a:xfrm>
            <a:off x="5884863" y="1674813"/>
            <a:ext cx="17462" cy="955675"/>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725" name="Freeform 167"/>
          <p:cNvSpPr>
            <a:spLocks/>
          </p:cNvSpPr>
          <p:nvPr/>
        </p:nvSpPr>
        <p:spPr bwMode="auto">
          <a:xfrm>
            <a:off x="5884863" y="1674813"/>
            <a:ext cx="17462" cy="955675"/>
          </a:xfrm>
          <a:custGeom>
            <a:avLst/>
            <a:gdLst>
              <a:gd name="T0" fmla="*/ 0 w 14"/>
              <a:gd name="T1" fmla="*/ 0 h 742"/>
              <a:gd name="T2" fmla="*/ 0 w 14"/>
              <a:gd name="T3" fmla="*/ 2147483647 h 742"/>
              <a:gd name="T4" fmla="*/ 2147483647 w 14"/>
              <a:gd name="T5" fmla="*/ 2147483647 h 742"/>
              <a:gd name="T6" fmla="*/ 2147483647 w 14"/>
              <a:gd name="T7" fmla="*/ 0 h 742"/>
              <a:gd name="T8" fmla="*/ 0 60000 65536"/>
              <a:gd name="T9" fmla="*/ 0 60000 65536"/>
              <a:gd name="T10" fmla="*/ 0 60000 65536"/>
              <a:gd name="T11" fmla="*/ 0 60000 65536"/>
              <a:gd name="T12" fmla="*/ 0 w 14"/>
              <a:gd name="T13" fmla="*/ 0 h 742"/>
              <a:gd name="T14" fmla="*/ 14 w 14"/>
              <a:gd name="T15" fmla="*/ 742 h 742"/>
            </a:gdLst>
            <a:ahLst/>
            <a:cxnLst>
              <a:cxn ang="T8">
                <a:pos x="T0" y="T1"/>
              </a:cxn>
              <a:cxn ang="T9">
                <a:pos x="T2" y="T3"/>
              </a:cxn>
              <a:cxn ang="T10">
                <a:pos x="T4" y="T5"/>
              </a:cxn>
              <a:cxn ang="T11">
                <a:pos x="T6" y="T7"/>
              </a:cxn>
            </a:cxnLst>
            <a:rect l="T12" t="T13" r="T14" b="T15"/>
            <a:pathLst>
              <a:path w="14" h="742">
                <a:moveTo>
                  <a:pt x="0" y="0"/>
                </a:moveTo>
                <a:lnTo>
                  <a:pt x="0" y="742"/>
                </a:lnTo>
                <a:lnTo>
                  <a:pt x="14" y="742"/>
                </a:lnTo>
                <a:lnTo>
                  <a:pt x="14" y="0"/>
                </a:lnTo>
              </a:path>
            </a:pathLst>
          </a:custGeom>
          <a:noFill/>
          <a:ln w="9525">
            <a:noFill/>
            <a:round/>
            <a:headEnd/>
            <a:tailEnd/>
          </a:ln>
        </p:spPr>
        <p:txBody>
          <a:bodyPr anchor="ctr"/>
          <a:lstStyle/>
          <a:p>
            <a:endParaRPr lang="fi-FI"/>
          </a:p>
        </p:txBody>
      </p:sp>
      <p:sp>
        <p:nvSpPr>
          <p:cNvPr id="28726" name="Rectangle 168"/>
          <p:cNvSpPr>
            <a:spLocks noChangeArrowheads="1"/>
          </p:cNvSpPr>
          <p:nvPr/>
        </p:nvSpPr>
        <p:spPr bwMode="auto">
          <a:xfrm>
            <a:off x="7089775" y="1674813"/>
            <a:ext cx="19050" cy="420687"/>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727" name="Freeform 169"/>
          <p:cNvSpPr>
            <a:spLocks/>
          </p:cNvSpPr>
          <p:nvPr/>
        </p:nvSpPr>
        <p:spPr bwMode="auto">
          <a:xfrm>
            <a:off x="7089775" y="1674813"/>
            <a:ext cx="19050" cy="420687"/>
          </a:xfrm>
          <a:custGeom>
            <a:avLst/>
            <a:gdLst>
              <a:gd name="T0" fmla="*/ 0 w 14"/>
              <a:gd name="T1" fmla="*/ 0 h 326"/>
              <a:gd name="T2" fmla="*/ 0 w 14"/>
              <a:gd name="T3" fmla="*/ 2147483647 h 326"/>
              <a:gd name="T4" fmla="*/ 2147483647 w 14"/>
              <a:gd name="T5" fmla="*/ 2147483647 h 326"/>
              <a:gd name="T6" fmla="*/ 2147483647 w 14"/>
              <a:gd name="T7" fmla="*/ 0 h 326"/>
              <a:gd name="T8" fmla="*/ 0 60000 65536"/>
              <a:gd name="T9" fmla="*/ 0 60000 65536"/>
              <a:gd name="T10" fmla="*/ 0 60000 65536"/>
              <a:gd name="T11" fmla="*/ 0 60000 65536"/>
              <a:gd name="T12" fmla="*/ 0 w 14"/>
              <a:gd name="T13" fmla="*/ 0 h 326"/>
              <a:gd name="T14" fmla="*/ 14 w 14"/>
              <a:gd name="T15" fmla="*/ 326 h 326"/>
            </a:gdLst>
            <a:ahLst/>
            <a:cxnLst>
              <a:cxn ang="T8">
                <a:pos x="T0" y="T1"/>
              </a:cxn>
              <a:cxn ang="T9">
                <a:pos x="T2" y="T3"/>
              </a:cxn>
              <a:cxn ang="T10">
                <a:pos x="T4" y="T5"/>
              </a:cxn>
              <a:cxn ang="T11">
                <a:pos x="T6" y="T7"/>
              </a:cxn>
            </a:cxnLst>
            <a:rect l="T12" t="T13" r="T14" b="T15"/>
            <a:pathLst>
              <a:path w="14" h="326">
                <a:moveTo>
                  <a:pt x="0" y="0"/>
                </a:moveTo>
                <a:lnTo>
                  <a:pt x="0" y="326"/>
                </a:lnTo>
                <a:lnTo>
                  <a:pt x="14" y="326"/>
                </a:lnTo>
                <a:lnTo>
                  <a:pt x="14" y="0"/>
                </a:lnTo>
              </a:path>
            </a:pathLst>
          </a:custGeom>
          <a:noFill/>
          <a:ln w="9525">
            <a:noFill/>
            <a:round/>
            <a:headEnd/>
            <a:tailEnd/>
          </a:ln>
        </p:spPr>
        <p:txBody>
          <a:bodyPr anchor="ctr"/>
          <a:lstStyle/>
          <a:p>
            <a:endParaRPr lang="fi-FI"/>
          </a:p>
        </p:txBody>
      </p:sp>
      <p:sp>
        <p:nvSpPr>
          <p:cNvPr id="28728" name="Rectangle 170"/>
          <p:cNvSpPr>
            <a:spLocks noChangeArrowheads="1"/>
          </p:cNvSpPr>
          <p:nvPr/>
        </p:nvSpPr>
        <p:spPr bwMode="auto">
          <a:xfrm>
            <a:off x="515938" y="2362200"/>
            <a:ext cx="1030287" cy="762000"/>
          </a:xfrm>
          <a:prstGeom prst="rect">
            <a:avLst/>
          </a:prstGeom>
          <a:solidFill>
            <a:srgbClr val="999999"/>
          </a:solidFill>
          <a:ln w="9525">
            <a:noFill/>
            <a:miter lim="800000"/>
            <a:headEnd/>
            <a:tailEnd/>
          </a:ln>
        </p:spPr>
        <p:txBody>
          <a:bodyPr anchor="ctr"/>
          <a:lstStyle/>
          <a:p>
            <a:pPr algn="ctr" eaLnBrk="0" hangingPunct="0"/>
            <a:r>
              <a:rPr lang="fi-FI" altLang="fi-FI" sz="800">
                <a:solidFill>
                  <a:srgbClr val="FFFFFF"/>
                </a:solidFill>
              </a:rPr>
              <a:t>Division of Registrar and Student Services</a:t>
            </a:r>
          </a:p>
        </p:txBody>
      </p:sp>
      <p:sp>
        <p:nvSpPr>
          <p:cNvPr id="28729" name="Rectangle 171"/>
          <p:cNvSpPr>
            <a:spLocks noChangeArrowheads="1"/>
          </p:cNvSpPr>
          <p:nvPr/>
        </p:nvSpPr>
        <p:spPr bwMode="auto">
          <a:xfrm>
            <a:off x="6256338" y="2052638"/>
            <a:ext cx="19050" cy="17462"/>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730" name="Freeform 172"/>
          <p:cNvSpPr>
            <a:spLocks/>
          </p:cNvSpPr>
          <p:nvPr/>
        </p:nvSpPr>
        <p:spPr bwMode="auto">
          <a:xfrm>
            <a:off x="6256338" y="2052638"/>
            <a:ext cx="19050" cy="17462"/>
          </a:xfrm>
          <a:custGeom>
            <a:avLst/>
            <a:gdLst>
              <a:gd name="T0" fmla="*/ 0 w 14"/>
              <a:gd name="T1" fmla="*/ 0 h 14"/>
              <a:gd name="T2" fmla="*/ 0 w 14"/>
              <a:gd name="T3" fmla="*/ 2147483647 h 14"/>
              <a:gd name="T4" fmla="*/ 2147483647 w 14"/>
              <a:gd name="T5" fmla="*/ 2147483647 h 14"/>
              <a:gd name="T6" fmla="*/ 2147483647 w 14"/>
              <a:gd name="T7" fmla="*/ 0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0" y="0"/>
                </a:moveTo>
                <a:lnTo>
                  <a:pt x="0" y="14"/>
                </a:lnTo>
                <a:lnTo>
                  <a:pt x="14" y="14"/>
                </a:lnTo>
                <a:lnTo>
                  <a:pt x="14" y="0"/>
                </a:lnTo>
              </a:path>
            </a:pathLst>
          </a:custGeom>
          <a:noFill/>
          <a:ln w="9525">
            <a:noFill/>
            <a:round/>
            <a:headEnd/>
            <a:tailEnd/>
          </a:ln>
        </p:spPr>
        <p:txBody>
          <a:bodyPr anchor="ctr"/>
          <a:lstStyle/>
          <a:p>
            <a:endParaRPr lang="fi-FI"/>
          </a:p>
        </p:txBody>
      </p:sp>
      <p:sp>
        <p:nvSpPr>
          <p:cNvPr id="28731" name="Rectangle 174"/>
          <p:cNvSpPr>
            <a:spLocks noChangeArrowheads="1"/>
          </p:cNvSpPr>
          <p:nvPr/>
        </p:nvSpPr>
        <p:spPr bwMode="auto">
          <a:xfrm>
            <a:off x="6256338" y="3536950"/>
            <a:ext cx="19050" cy="17463"/>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732" name="Freeform 175"/>
          <p:cNvSpPr>
            <a:spLocks/>
          </p:cNvSpPr>
          <p:nvPr/>
        </p:nvSpPr>
        <p:spPr bwMode="auto">
          <a:xfrm>
            <a:off x="6256338" y="3536950"/>
            <a:ext cx="19050" cy="17463"/>
          </a:xfrm>
          <a:custGeom>
            <a:avLst/>
            <a:gdLst>
              <a:gd name="T0" fmla="*/ 0 w 14"/>
              <a:gd name="T1" fmla="*/ 0 h 14"/>
              <a:gd name="T2" fmla="*/ 0 w 14"/>
              <a:gd name="T3" fmla="*/ 2147483647 h 14"/>
              <a:gd name="T4" fmla="*/ 2147483647 w 14"/>
              <a:gd name="T5" fmla="*/ 2147483647 h 14"/>
              <a:gd name="T6" fmla="*/ 2147483647 w 14"/>
              <a:gd name="T7" fmla="*/ 0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0" y="0"/>
                </a:moveTo>
                <a:lnTo>
                  <a:pt x="0" y="14"/>
                </a:lnTo>
                <a:lnTo>
                  <a:pt x="14" y="14"/>
                </a:lnTo>
                <a:lnTo>
                  <a:pt x="14" y="0"/>
                </a:lnTo>
              </a:path>
            </a:pathLst>
          </a:custGeom>
          <a:noFill/>
          <a:ln w="9525">
            <a:noFill/>
            <a:round/>
            <a:headEnd/>
            <a:tailEnd/>
          </a:ln>
        </p:spPr>
        <p:txBody>
          <a:bodyPr anchor="ctr"/>
          <a:lstStyle/>
          <a:p>
            <a:endParaRPr lang="fi-FI"/>
          </a:p>
        </p:txBody>
      </p:sp>
      <p:sp>
        <p:nvSpPr>
          <p:cNvPr id="28733" name="Freeform 176"/>
          <p:cNvSpPr>
            <a:spLocks/>
          </p:cNvSpPr>
          <p:nvPr/>
        </p:nvSpPr>
        <p:spPr bwMode="auto">
          <a:xfrm>
            <a:off x="6221413" y="3541713"/>
            <a:ext cx="87312" cy="76200"/>
          </a:xfrm>
          <a:custGeom>
            <a:avLst/>
            <a:gdLst>
              <a:gd name="T0" fmla="*/ 0 w 68"/>
              <a:gd name="T1" fmla="*/ 0 h 59"/>
              <a:gd name="T2" fmla="*/ 2147483647 w 68"/>
              <a:gd name="T3" fmla="*/ 2147483647 h 59"/>
              <a:gd name="T4" fmla="*/ 2147483647 w 68"/>
              <a:gd name="T5" fmla="*/ 0 h 59"/>
              <a:gd name="T6" fmla="*/ 0 w 68"/>
              <a:gd name="T7" fmla="*/ 0 h 59"/>
              <a:gd name="T8" fmla="*/ 0 60000 65536"/>
              <a:gd name="T9" fmla="*/ 0 60000 65536"/>
              <a:gd name="T10" fmla="*/ 0 60000 65536"/>
              <a:gd name="T11" fmla="*/ 0 60000 65536"/>
              <a:gd name="T12" fmla="*/ 0 w 68"/>
              <a:gd name="T13" fmla="*/ 0 h 59"/>
              <a:gd name="T14" fmla="*/ 68 w 68"/>
              <a:gd name="T15" fmla="*/ 59 h 59"/>
            </a:gdLst>
            <a:ahLst/>
            <a:cxnLst>
              <a:cxn ang="T8">
                <a:pos x="T0" y="T1"/>
              </a:cxn>
              <a:cxn ang="T9">
                <a:pos x="T2" y="T3"/>
              </a:cxn>
              <a:cxn ang="T10">
                <a:pos x="T4" y="T5"/>
              </a:cxn>
              <a:cxn ang="T11">
                <a:pos x="T6" y="T7"/>
              </a:cxn>
            </a:cxnLst>
            <a:rect l="T12" t="T13" r="T14" b="T15"/>
            <a:pathLst>
              <a:path w="68" h="59">
                <a:moveTo>
                  <a:pt x="0" y="0"/>
                </a:moveTo>
                <a:lnTo>
                  <a:pt x="34" y="59"/>
                </a:lnTo>
                <a:lnTo>
                  <a:pt x="68" y="0"/>
                </a:lnTo>
                <a:lnTo>
                  <a:pt x="0" y="0"/>
                </a:lnTo>
                <a:close/>
              </a:path>
            </a:pathLst>
          </a:custGeom>
          <a:solidFill>
            <a:schemeClr val="bg1"/>
          </a:solidFill>
          <a:ln w="9525">
            <a:noFill/>
            <a:round/>
            <a:headEnd/>
            <a:tailEnd/>
          </a:ln>
        </p:spPr>
        <p:txBody>
          <a:bodyPr anchor="ctr"/>
          <a:lstStyle/>
          <a:p>
            <a:endParaRPr lang="fi-FI"/>
          </a:p>
        </p:txBody>
      </p:sp>
      <p:sp>
        <p:nvSpPr>
          <p:cNvPr id="28734" name="Rectangle 177"/>
          <p:cNvSpPr>
            <a:spLocks noChangeArrowheads="1"/>
          </p:cNvSpPr>
          <p:nvPr/>
        </p:nvSpPr>
        <p:spPr bwMode="auto">
          <a:xfrm>
            <a:off x="4932363" y="1287463"/>
            <a:ext cx="19050" cy="15875"/>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735" name="Freeform 178"/>
          <p:cNvSpPr>
            <a:spLocks/>
          </p:cNvSpPr>
          <p:nvPr/>
        </p:nvSpPr>
        <p:spPr bwMode="auto">
          <a:xfrm>
            <a:off x="4932363" y="1287463"/>
            <a:ext cx="19050" cy="15875"/>
          </a:xfrm>
          <a:custGeom>
            <a:avLst/>
            <a:gdLst>
              <a:gd name="T0" fmla="*/ 0 w 14"/>
              <a:gd name="T1" fmla="*/ 2147483647 h 13"/>
              <a:gd name="T2" fmla="*/ 2147483647 w 14"/>
              <a:gd name="T3" fmla="*/ 2147483647 h 13"/>
              <a:gd name="T4" fmla="*/ 2147483647 w 14"/>
              <a:gd name="T5" fmla="*/ 0 h 13"/>
              <a:gd name="T6" fmla="*/ 0 w 14"/>
              <a:gd name="T7" fmla="*/ 0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13"/>
                </a:lnTo>
                <a:lnTo>
                  <a:pt x="14" y="0"/>
                </a:lnTo>
                <a:lnTo>
                  <a:pt x="0" y="0"/>
                </a:lnTo>
              </a:path>
            </a:pathLst>
          </a:custGeom>
          <a:noFill/>
          <a:ln w="9525">
            <a:noFill/>
            <a:round/>
            <a:headEnd/>
            <a:tailEnd/>
          </a:ln>
        </p:spPr>
        <p:txBody>
          <a:bodyPr anchor="ctr"/>
          <a:lstStyle/>
          <a:p>
            <a:endParaRPr lang="fi-FI"/>
          </a:p>
        </p:txBody>
      </p:sp>
      <p:sp>
        <p:nvSpPr>
          <p:cNvPr id="28736" name="Freeform 179"/>
          <p:cNvSpPr>
            <a:spLocks noEditPoints="1"/>
          </p:cNvSpPr>
          <p:nvPr/>
        </p:nvSpPr>
        <p:spPr bwMode="auto">
          <a:xfrm>
            <a:off x="4999038" y="1287463"/>
            <a:ext cx="955675" cy="15875"/>
          </a:xfrm>
          <a:custGeom>
            <a:avLst/>
            <a:gdLst>
              <a:gd name="T0" fmla="*/ 2147483647 w 744"/>
              <a:gd name="T1" fmla="*/ 2147483647 h 13"/>
              <a:gd name="T2" fmla="*/ 2147483647 w 744"/>
              <a:gd name="T3" fmla="*/ 0 h 13"/>
              <a:gd name="T4" fmla="*/ 2147483647 w 744"/>
              <a:gd name="T5" fmla="*/ 2147483647 h 13"/>
              <a:gd name="T6" fmla="*/ 2147483647 w 744"/>
              <a:gd name="T7" fmla="*/ 0 h 13"/>
              <a:gd name="T8" fmla="*/ 2147483647 w 744"/>
              <a:gd name="T9" fmla="*/ 2147483647 h 13"/>
              <a:gd name="T10" fmla="*/ 2147483647 w 744"/>
              <a:gd name="T11" fmla="*/ 2147483647 h 13"/>
              <a:gd name="T12" fmla="*/ 2147483647 w 744"/>
              <a:gd name="T13" fmla="*/ 0 h 13"/>
              <a:gd name="T14" fmla="*/ 2147483647 w 744"/>
              <a:gd name="T15" fmla="*/ 2147483647 h 13"/>
              <a:gd name="T16" fmla="*/ 2147483647 w 744"/>
              <a:gd name="T17" fmla="*/ 0 h 13"/>
              <a:gd name="T18" fmla="*/ 2147483647 w 744"/>
              <a:gd name="T19" fmla="*/ 2147483647 h 13"/>
              <a:gd name="T20" fmla="*/ 2147483647 w 744"/>
              <a:gd name="T21" fmla="*/ 2147483647 h 13"/>
              <a:gd name="T22" fmla="*/ 2147483647 w 744"/>
              <a:gd name="T23" fmla="*/ 0 h 13"/>
              <a:gd name="T24" fmla="*/ 2147483647 w 744"/>
              <a:gd name="T25" fmla="*/ 2147483647 h 13"/>
              <a:gd name="T26" fmla="*/ 2147483647 w 744"/>
              <a:gd name="T27" fmla="*/ 0 h 13"/>
              <a:gd name="T28" fmla="*/ 2147483647 w 744"/>
              <a:gd name="T29" fmla="*/ 2147483647 h 13"/>
              <a:gd name="T30" fmla="*/ 2147483647 w 744"/>
              <a:gd name="T31" fmla="*/ 2147483647 h 13"/>
              <a:gd name="T32" fmla="*/ 2147483647 w 744"/>
              <a:gd name="T33" fmla="*/ 0 h 13"/>
              <a:gd name="T34" fmla="*/ 2147483647 w 744"/>
              <a:gd name="T35" fmla="*/ 2147483647 h 13"/>
              <a:gd name="T36" fmla="*/ 2147483647 w 744"/>
              <a:gd name="T37" fmla="*/ 0 h 13"/>
              <a:gd name="T38" fmla="*/ 2147483647 w 744"/>
              <a:gd name="T39" fmla="*/ 2147483647 h 13"/>
              <a:gd name="T40" fmla="*/ 2147483647 w 744"/>
              <a:gd name="T41" fmla="*/ 2147483647 h 13"/>
              <a:gd name="T42" fmla="*/ 2147483647 w 744"/>
              <a:gd name="T43" fmla="*/ 0 h 13"/>
              <a:gd name="T44" fmla="*/ 2147483647 w 744"/>
              <a:gd name="T45" fmla="*/ 2147483647 h 13"/>
              <a:gd name="T46" fmla="*/ 2147483647 w 744"/>
              <a:gd name="T47" fmla="*/ 0 h 13"/>
              <a:gd name="T48" fmla="*/ 2147483647 w 744"/>
              <a:gd name="T49" fmla="*/ 2147483647 h 13"/>
              <a:gd name="T50" fmla="*/ 2147483647 w 744"/>
              <a:gd name="T51" fmla="*/ 2147483647 h 13"/>
              <a:gd name="T52" fmla="*/ 2147483647 w 744"/>
              <a:gd name="T53" fmla="*/ 0 h 13"/>
              <a:gd name="T54" fmla="*/ 2147483647 w 744"/>
              <a:gd name="T55" fmla="*/ 2147483647 h 13"/>
              <a:gd name="T56" fmla="*/ 2147483647 w 744"/>
              <a:gd name="T57" fmla="*/ 0 h 13"/>
              <a:gd name="T58" fmla="*/ 2147483647 w 744"/>
              <a:gd name="T59" fmla="*/ 2147483647 h 13"/>
              <a:gd name="T60" fmla="*/ 2147483647 w 744"/>
              <a:gd name="T61" fmla="*/ 2147483647 h 13"/>
              <a:gd name="T62" fmla="*/ 2147483647 w 744"/>
              <a:gd name="T63" fmla="*/ 0 h 13"/>
              <a:gd name="T64" fmla="*/ 0 w 744"/>
              <a:gd name="T65" fmla="*/ 2147483647 h 13"/>
              <a:gd name="T66" fmla="*/ 2147483647 w 744"/>
              <a:gd name="T67" fmla="*/ 0 h 13"/>
              <a:gd name="T68" fmla="*/ 0 w 744"/>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4"/>
              <a:gd name="T106" fmla="*/ 0 h 13"/>
              <a:gd name="T107" fmla="*/ 744 w 744"/>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4" h="13">
                <a:moveTo>
                  <a:pt x="716" y="13"/>
                </a:moveTo>
                <a:lnTo>
                  <a:pt x="744" y="13"/>
                </a:lnTo>
                <a:lnTo>
                  <a:pt x="744" y="0"/>
                </a:lnTo>
                <a:lnTo>
                  <a:pt x="716" y="0"/>
                </a:lnTo>
                <a:lnTo>
                  <a:pt x="716" y="13"/>
                </a:lnTo>
                <a:close/>
                <a:moveTo>
                  <a:pt x="661" y="13"/>
                </a:moveTo>
                <a:lnTo>
                  <a:pt x="688" y="13"/>
                </a:lnTo>
                <a:lnTo>
                  <a:pt x="688" y="0"/>
                </a:lnTo>
                <a:lnTo>
                  <a:pt x="661" y="0"/>
                </a:lnTo>
                <a:lnTo>
                  <a:pt x="661" y="13"/>
                </a:lnTo>
                <a:close/>
                <a:moveTo>
                  <a:pt x="606" y="13"/>
                </a:moveTo>
                <a:lnTo>
                  <a:pt x="633" y="13"/>
                </a:lnTo>
                <a:lnTo>
                  <a:pt x="633" y="0"/>
                </a:lnTo>
                <a:lnTo>
                  <a:pt x="606" y="0"/>
                </a:lnTo>
                <a:lnTo>
                  <a:pt x="606" y="13"/>
                </a:lnTo>
                <a:close/>
                <a:moveTo>
                  <a:pt x="551" y="13"/>
                </a:moveTo>
                <a:lnTo>
                  <a:pt x="578" y="13"/>
                </a:lnTo>
                <a:lnTo>
                  <a:pt x="578" y="0"/>
                </a:lnTo>
                <a:lnTo>
                  <a:pt x="551" y="0"/>
                </a:lnTo>
                <a:lnTo>
                  <a:pt x="551" y="13"/>
                </a:lnTo>
                <a:close/>
                <a:moveTo>
                  <a:pt x="496" y="13"/>
                </a:moveTo>
                <a:lnTo>
                  <a:pt x="524" y="13"/>
                </a:lnTo>
                <a:lnTo>
                  <a:pt x="524" y="0"/>
                </a:lnTo>
                <a:lnTo>
                  <a:pt x="496" y="0"/>
                </a:lnTo>
                <a:lnTo>
                  <a:pt x="496" y="13"/>
                </a:lnTo>
                <a:close/>
                <a:moveTo>
                  <a:pt x="441" y="13"/>
                </a:moveTo>
                <a:lnTo>
                  <a:pt x="468" y="13"/>
                </a:lnTo>
                <a:lnTo>
                  <a:pt x="468" y="0"/>
                </a:lnTo>
                <a:lnTo>
                  <a:pt x="441" y="0"/>
                </a:lnTo>
                <a:lnTo>
                  <a:pt x="441" y="13"/>
                </a:lnTo>
                <a:close/>
                <a:moveTo>
                  <a:pt x="385" y="13"/>
                </a:moveTo>
                <a:lnTo>
                  <a:pt x="413" y="13"/>
                </a:lnTo>
                <a:lnTo>
                  <a:pt x="413" y="0"/>
                </a:lnTo>
                <a:lnTo>
                  <a:pt x="385" y="0"/>
                </a:lnTo>
                <a:lnTo>
                  <a:pt x="385" y="13"/>
                </a:lnTo>
                <a:close/>
                <a:moveTo>
                  <a:pt x="330" y="13"/>
                </a:moveTo>
                <a:lnTo>
                  <a:pt x="358" y="13"/>
                </a:lnTo>
                <a:lnTo>
                  <a:pt x="358" y="0"/>
                </a:lnTo>
                <a:lnTo>
                  <a:pt x="330" y="0"/>
                </a:lnTo>
                <a:lnTo>
                  <a:pt x="330" y="13"/>
                </a:lnTo>
                <a:close/>
                <a:moveTo>
                  <a:pt x="276" y="13"/>
                </a:moveTo>
                <a:lnTo>
                  <a:pt x="303" y="13"/>
                </a:lnTo>
                <a:lnTo>
                  <a:pt x="303" y="0"/>
                </a:lnTo>
                <a:lnTo>
                  <a:pt x="276" y="0"/>
                </a:lnTo>
                <a:lnTo>
                  <a:pt x="276" y="13"/>
                </a:lnTo>
                <a:close/>
                <a:moveTo>
                  <a:pt x="220" y="13"/>
                </a:moveTo>
                <a:lnTo>
                  <a:pt x="248" y="13"/>
                </a:lnTo>
                <a:lnTo>
                  <a:pt x="248" y="0"/>
                </a:lnTo>
                <a:lnTo>
                  <a:pt x="220" y="0"/>
                </a:lnTo>
                <a:lnTo>
                  <a:pt x="220" y="13"/>
                </a:lnTo>
                <a:close/>
                <a:moveTo>
                  <a:pt x="165" y="13"/>
                </a:moveTo>
                <a:lnTo>
                  <a:pt x="193" y="13"/>
                </a:lnTo>
                <a:lnTo>
                  <a:pt x="193" y="0"/>
                </a:lnTo>
                <a:lnTo>
                  <a:pt x="165" y="0"/>
                </a:lnTo>
                <a:lnTo>
                  <a:pt x="165" y="13"/>
                </a:lnTo>
                <a:close/>
                <a:moveTo>
                  <a:pt x="110" y="13"/>
                </a:moveTo>
                <a:lnTo>
                  <a:pt x="138" y="13"/>
                </a:lnTo>
                <a:lnTo>
                  <a:pt x="138" y="0"/>
                </a:lnTo>
                <a:lnTo>
                  <a:pt x="110" y="0"/>
                </a:lnTo>
                <a:lnTo>
                  <a:pt x="110" y="13"/>
                </a:lnTo>
                <a:close/>
                <a:moveTo>
                  <a:pt x="55" y="13"/>
                </a:moveTo>
                <a:lnTo>
                  <a:pt x="82" y="13"/>
                </a:lnTo>
                <a:lnTo>
                  <a:pt x="82" y="0"/>
                </a:lnTo>
                <a:lnTo>
                  <a:pt x="55" y="0"/>
                </a:lnTo>
                <a:lnTo>
                  <a:pt x="55" y="13"/>
                </a:lnTo>
                <a:close/>
                <a:moveTo>
                  <a:pt x="0" y="13"/>
                </a:moveTo>
                <a:lnTo>
                  <a:pt x="28" y="13"/>
                </a:lnTo>
                <a:lnTo>
                  <a:pt x="28" y="0"/>
                </a:lnTo>
                <a:lnTo>
                  <a:pt x="0" y="0"/>
                </a:lnTo>
                <a:lnTo>
                  <a:pt x="0" y="13"/>
                </a:lnTo>
                <a:close/>
              </a:path>
            </a:pathLst>
          </a:custGeom>
          <a:solidFill>
            <a:srgbClr val="000000"/>
          </a:solidFill>
          <a:ln w="9525">
            <a:noFill/>
            <a:round/>
            <a:headEnd/>
            <a:tailEnd/>
          </a:ln>
        </p:spPr>
        <p:txBody>
          <a:bodyPr anchor="ctr"/>
          <a:lstStyle/>
          <a:p>
            <a:endParaRPr lang="fi-FI"/>
          </a:p>
        </p:txBody>
      </p:sp>
      <p:sp>
        <p:nvSpPr>
          <p:cNvPr id="28737" name="Rectangle 180"/>
          <p:cNvSpPr>
            <a:spLocks noChangeArrowheads="1"/>
          </p:cNvSpPr>
          <p:nvPr/>
        </p:nvSpPr>
        <p:spPr bwMode="auto">
          <a:xfrm>
            <a:off x="5976938" y="1287463"/>
            <a:ext cx="17462" cy="15875"/>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738" name="Freeform 181"/>
          <p:cNvSpPr>
            <a:spLocks/>
          </p:cNvSpPr>
          <p:nvPr/>
        </p:nvSpPr>
        <p:spPr bwMode="auto">
          <a:xfrm>
            <a:off x="5976938" y="1287463"/>
            <a:ext cx="17462" cy="15875"/>
          </a:xfrm>
          <a:custGeom>
            <a:avLst/>
            <a:gdLst>
              <a:gd name="T0" fmla="*/ 0 w 13"/>
              <a:gd name="T1" fmla="*/ 2147483647 h 13"/>
              <a:gd name="T2" fmla="*/ 2147483647 w 13"/>
              <a:gd name="T3" fmla="*/ 2147483647 h 13"/>
              <a:gd name="T4" fmla="*/ 2147483647 w 13"/>
              <a:gd name="T5" fmla="*/ 0 h 13"/>
              <a:gd name="T6" fmla="*/ 0 w 13"/>
              <a:gd name="T7" fmla="*/ 0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0" y="13"/>
                </a:moveTo>
                <a:lnTo>
                  <a:pt x="13" y="13"/>
                </a:lnTo>
                <a:lnTo>
                  <a:pt x="13" y="0"/>
                </a:lnTo>
                <a:lnTo>
                  <a:pt x="0" y="0"/>
                </a:lnTo>
              </a:path>
            </a:pathLst>
          </a:custGeom>
          <a:noFill/>
          <a:ln w="9525">
            <a:noFill/>
            <a:round/>
            <a:headEnd/>
            <a:tailEnd/>
          </a:ln>
        </p:spPr>
        <p:txBody>
          <a:bodyPr anchor="ctr"/>
          <a:lstStyle/>
          <a:p>
            <a:endParaRPr lang="fi-FI"/>
          </a:p>
        </p:txBody>
      </p:sp>
      <p:sp>
        <p:nvSpPr>
          <p:cNvPr id="28739" name="Rectangle 182"/>
          <p:cNvSpPr>
            <a:spLocks noChangeArrowheads="1"/>
          </p:cNvSpPr>
          <p:nvPr/>
        </p:nvSpPr>
        <p:spPr bwMode="auto">
          <a:xfrm>
            <a:off x="5389563" y="1893888"/>
            <a:ext cx="1006475" cy="403225"/>
          </a:xfrm>
          <a:prstGeom prst="rect">
            <a:avLst/>
          </a:prstGeom>
          <a:solidFill>
            <a:srgbClr val="666666"/>
          </a:solidFill>
          <a:ln w="9525">
            <a:noFill/>
            <a:miter lim="800000"/>
            <a:headEnd/>
            <a:tailEnd/>
          </a:ln>
        </p:spPr>
        <p:txBody>
          <a:bodyPr anchor="ctr"/>
          <a:lstStyle/>
          <a:p>
            <a:pPr algn="ctr" eaLnBrk="0" hangingPunct="0"/>
            <a:r>
              <a:rPr lang="fi-FI" altLang="fi-FI" sz="800">
                <a:solidFill>
                  <a:srgbClr val="FFFFFF"/>
                </a:solidFill>
              </a:rPr>
              <a:t>Research</a:t>
            </a:r>
            <a:br>
              <a:rPr lang="fi-FI" altLang="fi-FI" sz="800">
                <a:solidFill>
                  <a:srgbClr val="FFFFFF"/>
                </a:solidFill>
              </a:rPr>
            </a:br>
            <a:r>
              <a:rPr lang="fi-FI" altLang="fi-FI" sz="800">
                <a:solidFill>
                  <a:srgbClr val="FFFFFF"/>
                </a:solidFill>
              </a:rPr>
              <a:t>Director</a:t>
            </a:r>
          </a:p>
        </p:txBody>
      </p:sp>
      <p:sp>
        <p:nvSpPr>
          <p:cNvPr id="28740" name="Rectangle 183"/>
          <p:cNvSpPr>
            <a:spLocks noChangeArrowheads="1"/>
          </p:cNvSpPr>
          <p:nvPr/>
        </p:nvSpPr>
        <p:spPr bwMode="auto">
          <a:xfrm>
            <a:off x="4376738" y="1093788"/>
            <a:ext cx="1028700" cy="403225"/>
          </a:xfrm>
          <a:prstGeom prst="rect">
            <a:avLst/>
          </a:prstGeom>
          <a:solidFill>
            <a:srgbClr val="666666"/>
          </a:solidFill>
          <a:ln w="9525">
            <a:noFill/>
            <a:miter lim="800000"/>
            <a:headEnd/>
            <a:tailEnd/>
          </a:ln>
        </p:spPr>
        <p:txBody>
          <a:bodyPr anchor="ctr"/>
          <a:lstStyle/>
          <a:p>
            <a:pPr algn="ctr" eaLnBrk="0" hangingPunct="0"/>
            <a:r>
              <a:rPr lang="fi-FI" altLang="fi-FI" sz="800">
                <a:solidFill>
                  <a:srgbClr val="FFFFFF"/>
                </a:solidFill>
              </a:rPr>
              <a:t>Rector</a:t>
            </a:r>
          </a:p>
        </p:txBody>
      </p:sp>
      <p:sp>
        <p:nvSpPr>
          <p:cNvPr id="28741" name="Rectangle 184"/>
          <p:cNvSpPr>
            <a:spLocks noChangeArrowheads="1"/>
          </p:cNvSpPr>
          <p:nvPr/>
        </p:nvSpPr>
        <p:spPr bwMode="auto">
          <a:xfrm>
            <a:off x="5834063" y="1093788"/>
            <a:ext cx="873125" cy="403225"/>
          </a:xfrm>
          <a:prstGeom prst="rect">
            <a:avLst/>
          </a:prstGeom>
          <a:solidFill>
            <a:srgbClr val="000000"/>
          </a:solidFill>
          <a:ln w="9525">
            <a:noFill/>
            <a:miter lim="800000"/>
            <a:headEnd/>
            <a:tailEnd/>
          </a:ln>
        </p:spPr>
        <p:txBody>
          <a:bodyPr anchor="ctr"/>
          <a:lstStyle/>
          <a:p>
            <a:pPr algn="ctr" eaLnBrk="0" hangingPunct="0"/>
            <a:r>
              <a:rPr lang="fi-FI" altLang="fi-FI" sz="800">
                <a:solidFill>
                  <a:srgbClr val="FFFFFF"/>
                </a:solidFill>
              </a:rPr>
              <a:t>Advisory</a:t>
            </a:r>
            <a:br>
              <a:rPr lang="fi-FI" altLang="fi-FI" sz="800">
                <a:solidFill>
                  <a:srgbClr val="FFFFFF"/>
                </a:solidFill>
              </a:rPr>
            </a:br>
            <a:r>
              <a:rPr lang="fi-FI" altLang="fi-FI" sz="800">
                <a:solidFill>
                  <a:srgbClr val="FFFFFF"/>
                </a:solidFill>
              </a:rPr>
              <a:t>Board</a:t>
            </a:r>
          </a:p>
        </p:txBody>
      </p:sp>
      <p:sp>
        <p:nvSpPr>
          <p:cNvPr id="28742" name="Rectangle 185"/>
          <p:cNvSpPr>
            <a:spLocks noChangeArrowheads="1"/>
          </p:cNvSpPr>
          <p:nvPr/>
        </p:nvSpPr>
        <p:spPr bwMode="auto">
          <a:xfrm>
            <a:off x="6584950" y="1811338"/>
            <a:ext cx="1028700" cy="403225"/>
          </a:xfrm>
          <a:prstGeom prst="rect">
            <a:avLst/>
          </a:prstGeom>
          <a:solidFill>
            <a:srgbClr val="666666"/>
          </a:solidFill>
          <a:ln w="9525">
            <a:noFill/>
            <a:miter lim="800000"/>
            <a:headEnd/>
            <a:tailEnd/>
          </a:ln>
        </p:spPr>
        <p:txBody>
          <a:bodyPr anchor="ctr"/>
          <a:lstStyle/>
          <a:p>
            <a:pPr algn="ctr" eaLnBrk="0" hangingPunct="0"/>
            <a:r>
              <a:rPr lang="fi-FI" altLang="fi-FI" sz="800">
                <a:solidFill>
                  <a:srgbClr val="FFFFFF"/>
                </a:solidFill>
              </a:rPr>
              <a:t>Administrative Director</a:t>
            </a:r>
          </a:p>
        </p:txBody>
      </p:sp>
      <p:sp>
        <p:nvSpPr>
          <p:cNvPr id="28743" name="Rectangle 186"/>
          <p:cNvSpPr>
            <a:spLocks noChangeArrowheads="1"/>
          </p:cNvSpPr>
          <p:nvPr/>
        </p:nvSpPr>
        <p:spPr bwMode="auto">
          <a:xfrm>
            <a:off x="6584950" y="2898775"/>
            <a:ext cx="1028700" cy="327025"/>
          </a:xfrm>
          <a:prstGeom prst="rect">
            <a:avLst/>
          </a:prstGeom>
          <a:solidFill>
            <a:srgbClr val="999999"/>
          </a:solidFill>
          <a:ln w="9525">
            <a:noFill/>
            <a:miter lim="800000"/>
            <a:headEnd/>
            <a:tailEnd/>
          </a:ln>
        </p:spPr>
        <p:txBody>
          <a:bodyPr anchor="ctr"/>
          <a:lstStyle/>
          <a:p>
            <a:pPr algn="ctr" eaLnBrk="0" hangingPunct="0"/>
            <a:r>
              <a:rPr lang="fi-FI" altLang="fi-FI" sz="800">
                <a:solidFill>
                  <a:srgbClr val="FFFFFF"/>
                </a:solidFill>
              </a:rPr>
              <a:t>Military Museum*</a:t>
            </a:r>
            <a:endParaRPr lang="fi-FI" altLang="fi-FI">
              <a:solidFill>
                <a:srgbClr val="262626"/>
              </a:solidFill>
            </a:endParaRPr>
          </a:p>
        </p:txBody>
      </p:sp>
      <p:sp>
        <p:nvSpPr>
          <p:cNvPr id="28744" name="Rectangle 187"/>
          <p:cNvSpPr>
            <a:spLocks noChangeArrowheads="1"/>
          </p:cNvSpPr>
          <p:nvPr/>
        </p:nvSpPr>
        <p:spPr bwMode="auto">
          <a:xfrm>
            <a:off x="7459663" y="2547938"/>
            <a:ext cx="295275" cy="17462"/>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745" name="Freeform 188"/>
          <p:cNvSpPr>
            <a:spLocks/>
          </p:cNvSpPr>
          <p:nvPr/>
        </p:nvSpPr>
        <p:spPr bwMode="auto">
          <a:xfrm>
            <a:off x="7459663" y="2547938"/>
            <a:ext cx="295275" cy="17462"/>
          </a:xfrm>
          <a:custGeom>
            <a:avLst/>
            <a:gdLst>
              <a:gd name="T0" fmla="*/ 0 w 230"/>
              <a:gd name="T1" fmla="*/ 2147483647 h 14"/>
              <a:gd name="T2" fmla="*/ 2147483647 w 230"/>
              <a:gd name="T3" fmla="*/ 2147483647 h 14"/>
              <a:gd name="T4" fmla="*/ 2147483647 w 230"/>
              <a:gd name="T5" fmla="*/ 0 h 14"/>
              <a:gd name="T6" fmla="*/ 0 w 230"/>
              <a:gd name="T7" fmla="*/ 0 h 14"/>
              <a:gd name="T8" fmla="*/ 0 60000 65536"/>
              <a:gd name="T9" fmla="*/ 0 60000 65536"/>
              <a:gd name="T10" fmla="*/ 0 60000 65536"/>
              <a:gd name="T11" fmla="*/ 0 60000 65536"/>
              <a:gd name="T12" fmla="*/ 0 w 230"/>
              <a:gd name="T13" fmla="*/ 0 h 14"/>
              <a:gd name="T14" fmla="*/ 230 w 230"/>
              <a:gd name="T15" fmla="*/ 14 h 14"/>
            </a:gdLst>
            <a:ahLst/>
            <a:cxnLst>
              <a:cxn ang="T8">
                <a:pos x="T0" y="T1"/>
              </a:cxn>
              <a:cxn ang="T9">
                <a:pos x="T2" y="T3"/>
              </a:cxn>
              <a:cxn ang="T10">
                <a:pos x="T4" y="T5"/>
              </a:cxn>
              <a:cxn ang="T11">
                <a:pos x="T6" y="T7"/>
              </a:cxn>
            </a:cxnLst>
            <a:rect l="T12" t="T13" r="T14" b="T15"/>
            <a:pathLst>
              <a:path w="230" h="14">
                <a:moveTo>
                  <a:pt x="0" y="14"/>
                </a:moveTo>
                <a:lnTo>
                  <a:pt x="230" y="14"/>
                </a:lnTo>
                <a:lnTo>
                  <a:pt x="230" y="0"/>
                </a:lnTo>
                <a:lnTo>
                  <a:pt x="0" y="0"/>
                </a:lnTo>
              </a:path>
            </a:pathLst>
          </a:custGeom>
          <a:noFill/>
          <a:ln w="9525">
            <a:noFill/>
            <a:round/>
            <a:headEnd/>
            <a:tailEnd/>
          </a:ln>
        </p:spPr>
        <p:txBody>
          <a:bodyPr anchor="ctr"/>
          <a:lstStyle/>
          <a:p>
            <a:endParaRPr lang="fi-FI"/>
          </a:p>
        </p:txBody>
      </p:sp>
      <p:sp>
        <p:nvSpPr>
          <p:cNvPr id="28746" name="Rectangle 189"/>
          <p:cNvSpPr>
            <a:spLocks noChangeArrowheads="1"/>
          </p:cNvSpPr>
          <p:nvPr/>
        </p:nvSpPr>
        <p:spPr bwMode="auto">
          <a:xfrm>
            <a:off x="7459663" y="3932238"/>
            <a:ext cx="455612" cy="19050"/>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747" name="Freeform 190"/>
          <p:cNvSpPr>
            <a:spLocks/>
          </p:cNvSpPr>
          <p:nvPr/>
        </p:nvSpPr>
        <p:spPr bwMode="auto">
          <a:xfrm>
            <a:off x="7459663" y="3932238"/>
            <a:ext cx="455612" cy="19050"/>
          </a:xfrm>
          <a:custGeom>
            <a:avLst/>
            <a:gdLst>
              <a:gd name="T0" fmla="*/ 0 w 354"/>
              <a:gd name="T1" fmla="*/ 2147483647 h 14"/>
              <a:gd name="T2" fmla="*/ 2147483647 w 354"/>
              <a:gd name="T3" fmla="*/ 2147483647 h 14"/>
              <a:gd name="T4" fmla="*/ 2147483647 w 354"/>
              <a:gd name="T5" fmla="*/ 0 h 14"/>
              <a:gd name="T6" fmla="*/ 0 w 354"/>
              <a:gd name="T7" fmla="*/ 0 h 14"/>
              <a:gd name="T8" fmla="*/ 0 60000 65536"/>
              <a:gd name="T9" fmla="*/ 0 60000 65536"/>
              <a:gd name="T10" fmla="*/ 0 60000 65536"/>
              <a:gd name="T11" fmla="*/ 0 60000 65536"/>
              <a:gd name="T12" fmla="*/ 0 w 354"/>
              <a:gd name="T13" fmla="*/ 0 h 14"/>
              <a:gd name="T14" fmla="*/ 354 w 354"/>
              <a:gd name="T15" fmla="*/ 14 h 14"/>
            </a:gdLst>
            <a:ahLst/>
            <a:cxnLst>
              <a:cxn ang="T8">
                <a:pos x="T0" y="T1"/>
              </a:cxn>
              <a:cxn ang="T9">
                <a:pos x="T2" y="T3"/>
              </a:cxn>
              <a:cxn ang="T10">
                <a:pos x="T4" y="T5"/>
              </a:cxn>
              <a:cxn ang="T11">
                <a:pos x="T6" y="T7"/>
              </a:cxn>
            </a:cxnLst>
            <a:rect l="T12" t="T13" r="T14" b="T15"/>
            <a:pathLst>
              <a:path w="354" h="14">
                <a:moveTo>
                  <a:pt x="0" y="14"/>
                </a:moveTo>
                <a:lnTo>
                  <a:pt x="354" y="14"/>
                </a:lnTo>
                <a:lnTo>
                  <a:pt x="354" y="0"/>
                </a:lnTo>
                <a:lnTo>
                  <a:pt x="0" y="0"/>
                </a:lnTo>
              </a:path>
            </a:pathLst>
          </a:custGeom>
          <a:noFill/>
          <a:ln w="9525">
            <a:noFill/>
            <a:round/>
            <a:headEnd/>
            <a:tailEnd/>
          </a:ln>
        </p:spPr>
        <p:txBody>
          <a:bodyPr anchor="ctr"/>
          <a:lstStyle/>
          <a:p>
            <a:endParaRPr lang="fi-FI"/>
          </a:p>
        </p:txBody>
      </p:sp>
      <p:sp>
        <p:nvSpPr>
          <p:cNvPr id="28748" name="Rectangle 191"/>
          <p:cNvSpPr>
            <a:spLocks noChangeArrowheads="1"/>
          </p:cNvSpPr>
          <p:nvPr/>
        </p:nvSpPr>
        <p:spPr bwMode="auto">
          <a:xfrm>
            <a:off x="7459663" y="3563938"/>
            <a:ext cx="455612" cy="17462"/>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749" name="Freeform 192"/>
          <p:cNvSpPr>
            <a:spLocks/>
          </p:cNvSpPr>
          <p:nvPr/>
        </p:nvSpPr>
        <p:spPr bwMode="auto">
          <a:xfrm>
            <a:off x="7459663" y="3563938"/>
            <a:ext cx="455612" cy="17462"/>
          </a:xfrm>
          <a:custGeom>
            <a:avLst/>
            <a:gdLst>
              <a:gd name="T0" fmla="*/ 0 w 354"/>
              <a:gd name="T1" fmla="*/ 2147483647 h 14"/>
              <a:gd name="T2" fmla="*/ 2147483647 w 354"/>
              <a:gd name="T3" fmla="*/ 2147483647 h 14"/>
              <a:gd name="T4" fmla="*/ 2147483647 w 354"/>
              <a:gd name="T5" fmla="*/ 0 h 14"/>
              <a:gd name="T6" fmla="*/ 0 w 354"/>
              <a:gd name="T7" fmla="*/ 0 h 14"/>
              <a:gd name="T8" fmla="*/ 0 60000 65536"/>
              <a:gd name="T9" fmla="*/ 0 60000 65536"/>
              <a:gd name="T10" fmla="*/ 0 60000 65536"/>
              <a:gd name="T11" fmla="*/ 0 60000 65536"/>
              <a:gd name="T12" fmla="*/ 0 w 354"/>
              <a:gd name="T13" fmla="*/ 0 h 14"/>
              <a:gd name="T14" fmla="*/ 354 w 354"/>
              <a:gd name="T15" fmla="*/ 14 h 14"/>
            </a:gdLst>
            <a:ahLst/>
            <a:cxnLst>
              <a:cxn ang="T8">
                <a:pos x="T0" y="T1"/>
              </a:cxn>
              <a:cxn ang="T9">
                <a:pos x="T2" y="T3"/>
              </a:cxn>
              <a:cxn ang="T10">
                <a:pos x="T4" y="T5"/>
              </a:cxn>
              <a:cxn ang="T11">
                <a:pos x="T6" y="T7"/>
              </a:cxn>
            </a:cxnLst>
            <a:rect l="T12" t="T13" r="T14" b="T15"/>
            <a:pathLst>
              <a:path w="354" h="14">
                <a:moveTo>
                  <a:pt x="0" y="14"/>
                </a:moveTo>
                <a:lnTo>
                  <a:pt x="354" y="14"/>
                </a:lnTo>
                <a:lnTo>
                  <a:pt x="354" y="0"/>
                </a:lnTo>
                <a:lnTo>
                  <a:pt x="0" y="0"/>
                </a:lnTo>
              </a:path>
            </a:pathLst>
          </a:custGeom>
          <a:noFill/>
          <a:ln w="9525">
            <a:noFill/>
            <a:round/>
            <a:headEnd/>
            <a:tailEnd/>
          </a:ln>
        </p:spPr>
        <p:txBody>
          <a:bodyPr anchor="ctr"/>
          <a:lstStyle/>
          <a:p>
            <a:endParaRPr lang="fi-FI"/>
          </a:p>
        </p:txBody>
      </p:sp>
      <p:sp>
        <p:nvSpPr>
          <p:cNvPr id="28750" name="Rectangle 193"/>
          <p:cNvSpPr>
            <a:spLocks noChangeArrowheads="1"/>
          </p:cNvSpPr>
          <p:nvPr/>
        </p:nvSpPr>
        <p:spPr bwMode="auto">
          <a:xfrm>
            <a:off x="6584950" y="2252663"/>
            <a:ext cx="1028700" cy="608012"/>
          </a:xfrm>
          <a:prstGeom prst="rect">
            <a:avLst/>
          </a:prstGeom>
          <a:solidFill>
            <a:srgbClr val="999999"/>
          </a:solidFill>
          <a:ln w="9525">
            <a:noFill/>
            <a:miter lim="800000"/>
            <a:headEnd/>
            <a:tailEnd/>
          </a:ln>
        </p:spPr>
        <p:txBody>
          <a:bodyPr anchor="ctr"/>
          <a:lstStyle/>
          <a:p>
            <a:pPr algn="ctr" eaLnBrk="0" hangingPunct="0">
              <a:spcBef>
                <a:spcPts val="300"/>
              </a:spcBef>
            </a:pPr>
            <a:r>
              <a:rPr lang="fi-FI" altLang="fi-FI" sz="800">
                <a:solidFill>
                  <a:srgbClr val="FFFFFF"/>
                </a:solidFill>
              </a:rPr>
              <a:t>Headquarters</a:t>
            </a:r>
          </a:p>
          <a:p>
            <a:pPr algn="ctr" eaLnBrk="0" hangingPunct="0">
              <a:spcBef>
                <a:spcPts val="300"/>
              </a:spcBef>
            </a:pPr>
            <a:r>
              <a:rPr lang="fi-FI" altLang="fi-FI" sz="700">
                <a:solidFill>
                  <a:srgbClr val="FFFFFF"/>
                </a:solidFill>
              </a:rPr>
              <a:t>Planning Unit</a:t>
            </a:r>
            <a:br>
              <a:rPr lang="fi-FI" altLang="fi-FI" sz="700">
                <a:solidFill>
                  <a:srgbClr val="FFFFFF"/>
                </a:solidFill>
              </a:rPr>
            </a:br>
            <a:r>
              <a:rPr lang="fi-FI" altLang="fi-FI" sz="700">
                <a:solidFill>
                  <a:srgbClr val="FFFFFF"/>
                </a:solidFill>
              </a:rPr>
              <a:t>Personnel Unit</a:t>
            </a:r>
            <a:br>
              <a:rPr lang="fi-FI" altLang="fi-FI" sz="700">
                <a:solidFill>
                  <a:srgbClr val="FFFFFF"/>
                </a:solidFill>
              </a:rPr>
            </a:br>
            <a:r>
              <a:rPr lang="fi-FI" altLang="fi-FI" sz="700">
                <a:solidFill>
                  <a:srgbClr val="FFFFFF"/>
                </a:solidFill>
              </a:rPr>
              <a:t>Services Unit</a:t>
            </a:r>
          </a:p>
        </p:txBody>
      </p:sp>
      <p:sp>
        <p:nvSpPr>
          <p:cNvPr id="28751" name="Rectangle 194"/>
          <p:cNvSpPr>
            <a:spLocks noChangeArrowheads="1"/>
          </p:cNvSpPr>
          <p:nvPr/>
        </p:nvSpPr>
        <p:spPr bwMode="auto">
          <a:xfrm>
            <a:off x="6584950" y="3409950"/>
            <a:ext cx="1028700" cy="325438"/>
          </a:xfrm>
          <a:prstGeom prst="rect">
            <a:avLst/>
          </a:prstGeom>
          <a:solidFill>
            <a:srgbClr val="999999"/>
          </a:solidFill>
          <a:ln w="9525">
            <a:noFill/>
            <a:miter lim="800000"/>
            <a:headEnd/>
            <a:tailEnd/>
          </a:ln>
        </p:spPr>
        <p:txBody>
          <a:bodyPr anchor="ctr"/>
          <a:lstStyle/>
          <a:p>
            <a:pPr algn="ctr" eaLnBrk="0" hangingPunct="0"/>
            <a:r>
              <a:rPr lang="fi-FI" altLang="fi-FI" sz="800">
                <a:solidFill>
                  <a:srgbClr val="FFFFFF"/>
                </a:solidFill>
              </a:rPr>
              <a:t>National Defence Courses*</a:t>
            </a:r>
          </a:p>
        </p:txBody>
      </p:sp>
      <p:sp>
        <p:nvSpPr>
          <p:cNvPr id="28752" name="Rectangle 195"/>
          <p:cNvSpPr>
            <a:spLocks noChangeArrowheads="1"/>
          </p:cNvSpPr>
          <p:nvPr/>
        </p:nvSpPr>
        <p:spPr bwMode="auto">
          <a:xfrm>
            <a:off x="6584950" y="3776663"/>
            <a:ext cx="1028700" cy="328612"/>
          </a:xfrm>
          <a:prstGeom prst="rect">
            <a:avLst/>
          </a:prstGeom>
          <a:solidFill>
            <a:srgbClr val="999999"/>
          </a:solidFill>
          <a:ln w="9525">
            <a:noFill/>
            <a:miter lim="800000"/>
            <a:headEnd/>
            <a:tailEnd/>
          </a:ln>
        </p:spPr>
        <p:txBody>
          <a:bodyPr anchor="ctr"/>
          <a:lstStyle/>
          <a:p>
            <a:pPr algn="ctr" eaLnBrk="0" hangingPunct="0"/>
            <a:r>
              <a:rPr lang="fi-FI" altLang="fi-FI" sz="800">
                <a:solidFill>
                  <a:srgbClr val="FFFFFF"/>
                </a:solidFill>
              </a:rPr>
              <a:t>Library</a:t>
            </a:r>
          </a:p>
        </p:txBody>
      </p:sp>
      <p:sp>
        <p:nvSpPr>
          <p:cNvPr id="28753" name="Rectangle 196"/>
          <p:cNvSpPr>
            <a:spLocks noChangeArrowheads="1"/>
          </p:cNvSpPr>
          <p:nvPr/>
        </p:nvSpPr>
        <p:spPr bwMode="auto">
          <a:xfrm>
            <a:off x="3198813" y="1674813"/>
            <a:ext cx="19050" cy="454025"/>
          </a:xfrm>
          <a:prstGeom prst="rect">
            <a:avLst/>
          </a:prstGeom>
          <a:solidFill>
            <a:srgbClr val="000000"/>
          </a:solidFill>
          <a:ln w="9525">
            <a:noFill/>
            <a:miter lim="800000"/>
            <a:headEnd/>
            <a:tailEnd/>
          </a:ln>
        </p:spPr>
        <p:txBody>
          <a:bodyPr anchor="ctr"/>
          <a:lstStyle/>
          <a:p>
            <a:pPr eaLnBrk="0" hangingPunct="0"/>
            <a:endParaRPr lang="fi-FI" altLang="fi-FI"/>
          </a:p>
        </p:txBody>
      </p:sp>
      <p:sp>
        <p:nvSpPr>
          <p:cNvPr id="28754" name="Freeform 197"/>
          <p:cNvSpPr>
            <a:spLocks/>
          </p:cNvSpPr>
          <p:nvPr/>
        </p:nvSpPr>
        <p:spPr bwMode="auto">
          <a:xfrm>
            <a:off x="3198813" y="1674813"/>
            <a:ext cx="19050" cy="454025"/>
          </a:xfrm>
          <a:custGeom>
            <a:avLst/>
            <a:gdLst>
              <a:gd name="T0" fmla="*/ 0 w 14"/>
              <a:gd name="T1" fmla="*/ 0 h 353"/>
              <a:gd name="T2" fmla="*/ 0 w 14"/>
              <a:gd name="T3" fmla="*/ 2147483647 h 353"/>
              <a:gd name="T4" fmla="*/ 2147483647 w 14"/>
              <a:gd name="T5" fmla="*/ 2147483647 h 353"/>
              <a:gd name="T6" fmla="*/ 2147483647 w 14"/>
              <a:gd name="T7" fmla="*/ 0 h 353"/>
              <a:gd name="T8" fmla="*/ 0 60000 65536"/>
              <a:gd name="T9" fmla="*/ 0 60000 65536"/>
              <a:gd name="T10" fmla="*/ 0 60000 65536"/>
              <a:gd name="T11" fmla="*/ 0 60000 65536"/>
              <a:gd name="T12" fmla="*/ 0 w 14"/>
              <a:gd name="T13" fmla="*/ 0 h 353"/>
              <a:gd name="T14" fmla="*/ 14 w 14"/>
              <a:gd name="T15" fmla="*/ 353 h 353"/>
            </a:gdLst>
            <a:ahLst/>
            <a:cxnLst>
              <a:cxn ang="T8">
                <a:pos x="T0" y="T1"/>
              </a:cxn>
              <a:cxn ang="T9">
                <a:pos x="T2" y="T3"/>
              </a:cxn>
              <a:cxn ang="T10">
                <a:pos x="T4" y="T5"/>
              </a:cxn>
              <a:cxn ang="T11">
                <a:pos x="T6" y="T7"/>
              </a:cxn>
            </a:cxnLst>
            <a:rect l="T12" t="T13" r="T14" b="T15"/>
            <a:pathLst>
              <a:path w="14" h="353">
                <a:moveTo>
                  <a:pt x="0" y="0"/>
                </a:moveTo>
                <a:lnTo>
                  <a:pt x="0" y="353"/>
                </a:lnTo>
                <a:lnTo>
                  <a:pt x="14" y="353"/>
                </a:lnTo>
                <a:lnTo>
                  <a:pt x="14" y="0"/>
                </a:lnTo>
              </a:path>
            </a:pathLst>
          </a:custGeom>
          <a:noFill/>
          <a:ln w="9525">
            <a:noFill/>
            <a:round/>
            <a:headEnd/>
            <a:tailEnd/>
          </a:ln>
        </p:spPr>
        <p:txBody>
          <a:bodyPr anchor="ctr"/>
          <a:lstStyle/>
          <a:p>
            <a:endParaRPr lang="fi-FI"/>
          </a:p>
        </p:txBody>
      </p:sp>
      <p:sp>
        <p:nvSpPr>
          <p:cNvPr id="28755" name="Rectangle 198"/>
          <p:cNvSpPr>
            <a:spLocks noChangeArrowheads="1"/>
          </p:cNvSpPr>
          <p:nvPr/>
        </p:nvSpPr>
        <p:spPr bwMode="auto">
          <a:xfrm>
            <a:off x="2693988" y="1811338"/>
            <a:ext cx="1028700" cy="568325"/>
          </a:xfrm>
          <a:prstGeom prst="rect">
            <a:avLst/>
          </a:prstGeom>
          <a:solidFill>
            <a:srgbClr val="666666"/>
          </a:solidFill>
          <a:ln w="9525">
            <a:noFill/>
            <a:miter lim="800000"/>
            <a:headEnd/>
            <a:tailEnd/>
          </a:ln>
        </p:spPr>
        <p:txBody>
          <a:bodyPr anchor="ctr"/>
          <a:lstStyle/>
          <a:p>
            <a:pPr algn="ctr" eaLnBrk="0" hangingPunct="0"/>
            <a:r>
              <a:rPr lang="fi-FI" altLang="fi-FI" sz="800">
                <a:solidFill>
                  <a:srgbClr val="FFFFFF"/>
                </a:solidFill>
              </a:rPr>
              <a:t>Director of Community and International Relations</a:t>
            </a:r>
          </a:p>
        </p:txBody>
      </p:sp>
      <p:sp>
        <p:nvSpPr>
          <p:cNvPr id="199" name="Tekstiruutu 198"/>
          <p:cNvSpPr txBox="1"/>
          <p:nvPr/>
        </p:nvSpPr>
        <p:spPr>
          <a:xfrm>
            <a:off x="8223250" y="4054475"/>
            <a:ext cx="608013" cy="215900"/>
          </a:xfrm>
          <a:prstGeom prst="rect">
            <a:avLst/>
          </a:prstGeom>
          <a:noFill/>
        </p:spPr>
        <p:txBody>
          <a:bodyPr lIns="0" tIns="0" rIns="0" bIns="0" anchor="ctr">
            <a:spAutoFit/>
          </a:bodyPr>
          <a:lstStyle/>
          <a:p>
            <a:pPr eaLnBrk="0" hangingPunct="0">
              <a:defRPr/>
            </a:pPr>
            <a:r>
              <a:rPr lang="fi-FI" sz="700" dirty="0">
                <a:latin typeface="+mn-lt"/>
                <a:cs typeface="Arial" panose="020B0604020202020204" pitchFamily="34" charset="0"/>
              </a:rPr>
              <a:t>outside of</a:t>
            </a:r>
            <a:br>
              <a:rPr lang="fi-FI" sz="700" dirty="0">
                <a:latin typeface="+mn-lt"/>
                <a:cs typeface="Arial" panose="020B0604020202020204" pitchFamily="34" charset="0"/>
              </a:rPr>
            </a:br>
            <a:r>
              <a:rPr lang="fi-FI" sz="700" dirty="0">
                <a:latin typeface="+mn-lt"/>
                <a:cs typeface="Arial" panose="020B0604020202020204" pitchFamily="34" charset="0"/>
              </a:rPr>
              <a:t>Santahamina</a:t>
            </a:r>
          </a:p>
        </p:txBody>
      </p:sp>
      <p:sp>
        <p:nvSpPr>
          <p:cNvPr id="200" name="Tekstiruutu 199"/>
          <p:cNvSpPr txBox="1"/>
          <p:nvPr/>
        </p:nvSpPr>
        <p:spPr>
          <a:xfrm>
            <a:off x="8074025" y="4054475"/>
            <a:ext cx="115888" cy="215900"/>
          </a:xfrm>
          <a:prstGeom prst="rect">
            <a:avLst/>
          </a:prstGeom>
          <a:noFill/>
        </p:spPr>
        <p:txBody>
          <a:bodyPr lIns="0" tIns="0" rIns="0" bIns="0" anchor="ctr">
            <a:spAutoFit/>
          </a:bodyPr>
          <a:lstStyle/>
          <a:p>
            <a:pPr algn="r" eaLnBrk="0" hangingPunct="0">
              <a:defRPr/>
            </a:pPr>
            <a:r>
              <a:rPr lang="fi-FI" sz="700" dirty="0">
                <a:latin typeface="+mn-lt"/>
                <a:cs typeface="Arial" panose="020B0604020202020204" pitchFamily="34" charset="0"/>
              </a:rPr>
              <a:t>*</a:t>
            </a:r>
            <a:br>
              <a:rPr lang="fi-FI" sz="700" dirty="0">
                <a:latin typeface="+mn-lt"/>
                <a:cs typeface="Arial" panose="020B0604020202020204" pitchFamily="34" charset="0"/>
              </a:rPr>
            </a:br>
            <a:endParaRPr lang="fi-FI" sz="700" dirty="0">
              <a:latin typeface="+mn-lt"/>
              <a:cs typeface="Arial" panose="020B0604020202020204" pitchFamily="34" charset="0"/>
            </a:endParaRPr>
          </a:p>
        </p:txBody>
      </p:sp>
      <p:sp>
        <p:nvSpPr>
          <p:cNvPr id="211" name="Suorakulmio 210"/>
          <p:cNvSpPr/>
          <p:nvPr/>
        </p:nvSpPr>
        <p:spPr>
          <a:xfrm>
            <a:off x="3821113" y="2630488"/>
            <a:ext cx="514350" cy="1516062"/>
          </a:xfrm>
          <a:prstGeom prst="rect">
            <a:avLst/>
          </a:prstGeom>
          <a:solidFill>
            <a:schemeClr val="accent6">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12" name="Suorakulmio 211"/>
          <p:cNvSpPr/>
          <p:nvPr/>
        </p:nvSpPr>
        <p:spPr>
          <a:xfrm>
            <a:off x="4425950" y="2630488"/>
            <a:ext cx="514350" cy="1516062"/>
          </a:xfrm>
          <a:prstGeom prst="rect">
            <a:avLst/>
          </a:prstGeom>
          <a:solidFill>
            <a:schemeClr val="accent6">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13" name="Suorakulmio 212"/>
          <p:cNvSpPr/>
          <p:nvPr/>
        </p:nvSpPr>
        <p:spPr>
          <a:xfrm>
            <a:off x="5030788" y="2630488"/>
            <a:ext cx="512762" cy="1516062"/>
          </a:xfrm>
          <a:prstGeom prst="rect">
            <a:avLst/>
          </a:prstGeom>
          <a:solidFill>
            <a:schemeClr val="accent6">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14" name="Suorakulmio 213"/>
          <p:cNvSpPr/>
          <p:nvPr/>
        </p:nvSpPr>
        <p:spPr>
          <a:xfrm>
            <a:off x="5638800" y="2630488"/>
            <a:ext cx="512763" cy="1516062"/>
          </a:xfrm>
          <a:prstGeom prst="rect">
            <a:avLst/>
          </a:prstGeom>
          <a:solidFill>
            <a:schemeClr val="accent6">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p>
        </p:txBody>
      </p:sp>
      <p:sp>
        <p:nvSpPr>
          <p:cNvPr id="201" name="Tekstiruutu 200"/>
          <p:cNvSpPr txBox="1"/>
          <p:nvPr/>
        </p:nvSpPr>
        <p:spPr>
          <a:xfrm>
            <a:off x="3806825" y="3074988"/>
            <a:ext cx="552450" cy="609600"/>
          </a:xfrm>
          <a:prstGeom prst="rect">
            <a:avLst/>
          </a:prstGeom>
          <a:noFill/>
        </p:spPr>
        <p:txBody>
          <a:bodyPr lIns="0" tIns="180000" rIns="0" bIns="180000" anchor="ctr">
            <a:spAutoFit/>
          </a:bodyPr>
          <a:lstStyle/>
          <a:p>
            <a:pPr algn="ctr" eaLnBrk="0" hangingPunct="0">
              <a:defRPr/>
            </a:pPr>
            <a:r>
              <a:rPr lang="fi-FI" sz="800" dirty="0" err="1">
                <a:latin typeface="+mn-lt"/>
                <a:cs typeface="Arial" panose="020B0604020202020204" pitchFamily="34" charset="0"/>
              </a:rPr>
              <a:t>Military</a:t>
            </a:r>
            <a:r>
              <a:rPr lang="fi-FI" sz="800" dirty="0">
                <a:latin typeface="+mn-lt"/>
                <a:cs typeface="Arial" panose="020B0604020202020204" pitchFamily="34" charset="0"/>
              </a:rPr>
              <a:t/>
            </a:r>
            <a:br>
              <a:rPr lang="fi-FI" sz="800" dirty="0">
                <a:latin typeface="+mn-lt"/>
                <a:cs typeface="Arial" panose="020B0604020202020204" pitchFamily="34" charset="0"/>
              </a:rPr>
            </a:br>
            <a:r>
              <a:rPr lang="fi-FI" sz="800" dirty="0">
                <a:latin typeface="+mn-lt"/>
                <a:cs typeface="Arial" panose="020B0604020202020204" pitchFamily="34" charset="0"/>
              </a:rPr>
              <a:t>Academy</a:t>
            </a:r>
          </a:p>
        </p:txBody>
      </p:sp>
      <p:sp>
        <p:nvSpPr>
          <p:cNvPr id="202" name="Tekstiruutu 201"/>
          <p:cNvSpPr txBox="1"/>
          <p:nvPr/>
        </p:nvSpPr>
        <p:spPr>
          <a:xfrm>
            <a:off x="4410075" y="3025775"/>
            <a:ext cx="554038" cy="709613"/>
          </a:xfrm>
          <a:prstGeom prst="rect">
            <a:avLst/>
          </a:prstGeom>
          <a:noFill/>
        </p:spPr>
        <p:txBody>
          <a:bodyPr lIns="0" tIns="108000" rIns="0" bIns="108000" anchor="ctr">
            <a:spAutoFit/>
          </a:bodyPr>
          <a:lstStyle/>
          <a:p>
            <a:pPr algn="ctr" eaLnBrk="0" hangingPunct="0">
              <a:defRPr/>
            </a:pPr>
            <a:r>
              <a:rPr lang="fi-FI" sz="800" dirty="0" err="1">
                <a:latin typeface="+mn-lt"/>
                <a:cs typeface="Arial" panose="020B0604020202020204" pitchFamily="34" charset="0"/>
              </a:rPr>
              <a:t>Master’s</a:t>
            </a:r>
            <a:r>
              <a:rPr lang="fi-FI" sz="800" dirty="0">
                <a:latin typeface="+mn-lt"/>
                <a:cs typeface="Arial" panose="020B0604020202020204" pitchFamily="34" charset="0"/>
              </a:rPr>
              <a:t> </a:t>
            </a:r>
            <a:r>
              <a:rPr lang="fi-FI" sz="800" dirty="0" err="1">
                <a:latin typeface="+mn-lt"/>
                <a:cs typeface="Arial" panose="020B0604020202020204" pitchFamily="34" charset="0"/>
              </a:rPr>
              <a:t>Degree</a:t>
            </a:r>
            <a:r>
              <a:rPr lang="fi-FI" sz="800" dirty="0">
                <a:latin typeface="+mn-lt"/>
                <a:cs typeface="Arial" panose="020B0604020202020204" pitchFamily="34" charset="0"/>
              </a:rPr>
              <a:t> </a:t>
            </a:r>
            <a:r>
              <a:rPr lang="fi-FI" sz="800" dirty="0" err="1">
                <a:latin typeface="+mn-lt"/>
                <a:cs typeface="Arial" panose="020B0604020202020204" pitchFamily="34" charset="0"/>
              </a:rPr>
              <a:t>Prog</a:t>
            </a:r>
            <a:r>
              <a:rPr lang="fi-FI" sz="800" dirty="0">
                <a:latin typeface="+mn-lt"/>
                <a:cs typeface="Arial" panose="020B0604020202020204" pitchFamily="34" charset="0"/>
              </a:rPr>
              <a:t>-</a:t>
            </a:r>
            <a:br>
              <a:rPr lang="fi-FI" sz="800" dirty="0">
                <a:latin typeface="+mn-lt"/>
                <a:cs typeface="Arial" panose="020B0604020202020204" pitchFamily="34" charset="0"/>
              </a:rPr>
            </a:br>
            <a:r>
              <a:rPr lang="fi-FI" sz="800" dirty="0" err="1">
                <a:latin typeface="+mn-lt"/>
                <a:cs typeface="Arial" panose="020B0604020202020204" pitchFamily="34" charset="0"/>
              </a:rPr>
              <a:t>ramme</a:t>
            </a:r>
            <a:endParaRPr lang="fi-FI" sz="800" dirty="0">
              <a:latin typeface="+mn-lt"/>
              <a:cs typeface="Arial" panose="020B0604020202020204" pitchFamily="34" charset="0"/>
            </a:endParaRPr>
          </a:p>
        </p:txBody>
      </p:sp>
      <p:sp>
        <p:nvSpPr>
          <p:cNvPr id="203" name="Tekstiruutu 202"/>
          <p:cNvSpPr txBox="1"/>
          <p:nvPr/>
        </p:nvSpPr>
        <p:spPr>
          <a:xfrm>
            <a:off x="5006975" y="3062288"/>
            <a:ext cx="554038" cy="636587"/>
          </a:xfrm>
          <a:prstGeom prst="rect">
            <a:avLst/>
          </a:prstGeom>
          <a:noFill/>
        </p:spPr>
        <p:txBody>
          <a:bodyPr lIns="0" tIns="72000" rIns="0" bIns="72000" anchor="ctr">
            <a:spAutoFit/>
          </a:bodyPr>
          <a:lstStyle/>
          <a:p>
            <a:pPr algn="ctr" eaLnBrk="0" hangingPunct="0">
              <a:defRPr/>
            </a:pPr>
            <a:r>
              <a:rPr lang="fi-FI" sz="800" dirty="0">
                <a:latin typeface="+mn-lt"/>
                <a:cs typeface="Arial" panose="020B0604020202020204" pitchFamily="34" charset="0"/>
              </a:rPr>
              <a:t>Post-</a:t>
            </a:r>
            <a:r>
              <a:rPr lang="fi-FI" sz="800" dirty="0" err="1">
                <a:latin typeface="+mn-lt"/>
                <a:cs typeface="Arial" panose="020B0604020202020204" pitchFamily="34" charset="0"/>
              </a:rPr>
              <a:t>graduate</a:t>
            </a:r>
            <a:r>
              <a:rPr lang="fi-FI" sz="800" dirty="0">
                <a:latin typeface="+mn-lt"/>
                <a:cs typeface="Arial" panose="020B0604020202020204" pitchFamily="34" charset="0"/>
              </a:rPr>
              <a:t> </a:t>
            </a:r>
            <a:r>
              <a:rPr lang="fi-FI" sz="800" dirty="0" err="1">
                <a:latin typeface="+mn-lt"/>
                <a:cs typeface="Arial" panose="020B0604020202020204" pitchFamily="34" charset="0"/>
              </a:rPr>
              <a:t>Prog-ramme</a:t>
            </a:r>
            <a:endParaRPr lang="fi-FI" sz="800" dirty="0">
              <a:latin typeface="+mn-lt"/>
              <a:cs typeface="Arial" panose="020B0604020202020204" pitchFamily="34" charset="0"/>
            </a:endParaRPr>
          </a:p>
        </p:txBody>
      </p:sp>
      <p:sp>
        <p:nvSpPr>
          <p:cNvPr id="204" name="Tekstiruutu 203"/>
          <p:cNvSpPr txBox="1"/>
          <p:nvPr/>
        </p:nvSpPr>
        <p:spPr>
          <a:xfrm>
            <a:off x="5570538" y="3005138"/>
            <a:ext cx="644525" cy="750887"/>
          </a:xfrm>
          <a:prstGeom prst="rect">
            <a:avLst/>
          </a:prstGeom>
          <a:noFill/>
        </p:spPr>
        <p:txBody>
          <a:bodyPr lIns="0" tIns="72000" rIns="0" bIns="72000" anchor="ctr">
            <a:spAutoFit/>
          </a:bodyPr>
          <a:lstStyle/>
          <a:p>
            <a:pPr algn="ctr" eaLnBrk="0" hangingPunct="0">
              <a:defRPr/>
            </a:pPr>
            <a:r>
              <a:rPr lang="fi-FI" sz="800" dirty="0" err="1">
                <a:latin typeface="+mn-lt"/>
                <a:cs typeface="Arial" panose="020B0604020202020204" pitchFamily="34" charset="0"/>
              </a:rPr>
              <a:t>Doctoral</a:t>
            </a:r>
            <a:r>
              <a:rPr lang="fi-FI" sz="800" dirty="0">
                <a:latin typeface="+mn-lt"/>
                <a:cs typeface="Arial" panose="020B0604020202020204" pitchFamily="34" charset="0"/>
              </a:rPr>
              <a:t> </a:t>
            </a:r>
            <a:r>
              <a:rPr lang="fi-FI" sz="800" dirty="0" err="1">
                <a:latin typeface="+mn-lt"/>
                <a:cs typeface="Arial" panose="020B0604020202020204" pitchFamily="34" charset="0"/>
              </a:rPr>
              <a:t>Prog</a:t>
            </a:r>
            <a:r>
              <a:rPr lang="fi-FI" sz="800" dirty="0">
                <a:latin typeface="+mn-lt"/>
                <a:cs typeface="Arial" panose="020B0604020202020204" pitchFamily="34" charset="0"/>
              </a:rPr>
              <a:t>-</a:t>
            </a:r>
            <a:br>
              <a:rPr lang="fi-FI" sz="800" dirty="0">
                <a:latin typeface="+mn-lt"/>
                <a:cs typeface="Arial" panose="020B0604020202020204" pitchFamily="34" charset="0"/>
              </a:rPr>
            </a:br>
            <a:r>
              <a:rPr lang="fi-FI" sz="800" dirty="0" err="1">
                <a:latin typeface="+mn-lt"/>
                <a:cs typeface="Arial" panose="020B0604020202020204" pitchFamily="34" charset="0"/>
              </a:rPr>
              <a:t>ramme</a:t>
            </a:r>
            <a:endParaRPr lang="fi-FI" sz="800" dirty="0">
              <a:latin typeface="+mn-lt"/>
              <a:cs typeface="Arial" panose="020B0604020202020204" pitchFamily="34" charset="0"/>
            </a:endParaRPr>
          </a:p>
          <a:p>
            <a:pPr algn="ctr" eaLnBrk="0" hangingPunct="0">
              <a:spcBef>
                <a:spcPts val="400"/>
              </a:spcBef>
              <a:defRPr/>
            </a:pPr>
            <a:r>
              <a:rPr lang="fi-FI" sz="600" dirty="0">
                <a:latin typeface="+mn-lt"/>
                <a:cs typeface="Arial" panose="020B0604020202020204" pitchFamily="34" charset="0"/>
              </a:rPr>
              <a:t>(virtual</a:t>
            </a:r>
            <a:br>
              <a:rPr lang="fi-FI" sz="600" dirty="0">
                <a:latin typeface="+mn-lt"/>
                <a:cs typeface="Arial" panose="020B0604020202020204" pitchFamily="34" charset="0"/>
              </a:rPr>
            </a:br>
            <a:r>
              <a:rPr lang="fi-FI" sz="600" dirty="0" err="1">
                <a:latin typeface="+mn-lt"/>
                <a:cs typeface="Arial" panose="020B0604020202020204" pitchFamily="34" charset="0"/>
              </a:rPr>
              <a:t>organisation</a:t>
            </a:r>
            <a:r>
              <a:rPr lang="fi-FI" sz="600" dirty="0">
                <a:latin typeface="+mn-lt"/>
                <a:cs typeface="Arial" panose="020B0604020202020204" pitchFamily="34" charset="0"/>
              </a:rPr>
              <a:t>)</a:t>
            </a:r>
          </a:p>
        </p:txBody>
      </p:sp>
      <p:sp>
        <p:nvSpPr>
          <p:cNvPr id="28766" name="Rectangle 97"/>
          <p:cNvSpPr>
            <a:spLocks noChangeArrowheads="1"/>
          </p:cNvSpPr>
          <p:nvPr/>
        </p:nvSpPr>
        <p:spPr bwMode="auto">
          <a:xfrm>
            <a:off x="6659563" y="990600"/>
            <a:ext cx="873125" cy="403225"/>
          </a:xfrm>
          <a:prstGeom prst="rect">
            <a:avLst/>
          </a:prstGeom>
          <a:solidFill>
            <a:srgbClr val="000000"/>
          </a:solidFill>
          <a:ln w="9525">
            <a:solidFill>
              <a:schemeClr val="bg1"/>
            </a:solidFill>
            <a:miter lim="800000"/>
            <a:headEnd/>
            <a:tailEnd/>
          </a:ln>
        </p:spPr>
        <p:txBody>
          <a:bodyPr anchor="ctr"/>
          <a:lstStyle/>
          <a:p>
            <a:pPr algn="ctr" eaLnBrk="0" hangingPunct="0"/>
            <a:r>
              <a:rPr lang="fi-FI" altLang="fi-FI" sz="800">
                <a:solidFill>
                  <a:srgbClr val="FFFFFF"/>
                </a:solidFill>
              </a:rPr>
              <a:t>Student’s</a:t>
            </a:r>
            <a:br>
              <a:rPr lang="fi-FI" altLang="fi-FI" sz="800">
                <a:solidFill>
                  <a:srgbClr val="FFFFFF"/>
                </a:solidFill>
              </a:rPr>
            </a:br>
            <a:r>
              <a:rPr lang="fi-FI" altLang="fi-FI" sz="800">
                <a:solidFill>
                  <a:srgbClr val="FFFFFF"/>
                </a:solidFill>
              </a:rPr>
              <a:t>Union</a:t>
            </a:r>
          </a:p>
        </p:txBody>
      </p:sp>
      <p:cxnSp>
        <p:nvCxnSpPr>
          <p:cNvPr id="2" name="Suora yhdysviiva 20553"/>
          <p:cNvCxnSpPr/>
          <p:nvPr/>
        </p:nvCxnSpPr>
        <p:spPr>
          <a:xfrm>
            <a:off x="6261100" y="2300288"/>
            <a:ext cx="0" cy="192087"/>
          </a:xfrm>
          <a:prstGeom prst="line">
            <a:avLst/>
          </a:prstGeom>
          <a:ln w="15875" cap="sq">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218" name="Suora yhdysviiva 217"/>
          <p:cNvCxnSpPr/>
          <p:nvPr/>
        </p:nvCxnSpPr>
        <p:spPr>
          <a:xfrm>
            <a:off x="6261100" y="2492375"/>
            <a:ext cx="0" cy="1096963"/>
          </a:xfrm>
          <a:prstGeom prst="line">
            <a:avLst/>
          </a:prstGeom>
          <a:ln w="15875" cap="sq">
            <a:solidFill>
              <a:schemeClr val="bg1"/>
            </a:solidFill>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376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Otsikko 3"/>
          <p:cNvSpPr>
            <a:spLocks noGrp="1"/>
          </p:cNvSpPr>
          <p:nvPr>
            <p:ph type="title"/>
          </p:nvPr>
        </p:nvSpPr>
        <p:spPr/>
        <p:txBody>
          <a:bodyPr/>
          <a:lstStyle/>
          <a:p>
            <a:r>
              <a:rPr lang="fi-FI" altLang="fi-FI" smtClean="0"/>
              <a:t>FINCENT’s Tasks</a:t>
            </a:r>
          </a:p>
        </p:txBody>
      </p:sp>
      <p:sp>
        <p:nvSpPr>
          <p:cNvPr id="5" name="Sisällön paikkamerkki 4"/>
          <p:cNvSpPr>
            <a:spLocks noGrp="1"/>
          </p:cNvSpPr>
          <p:nvPr>
            <p:ph idx="1"/>
          </p:nvPr>
        </p:nvSpPr>
        <p:spPr>
          <a:xfrm>
            <a:off x="1258888" y="924379"/>
            <a:ext cx="6194425" cy="3394075"/>
          </a:xfrm>
        </p:spPr>
        <p:txBody>
          <a:bodyPr/>
          <a:lstStyle/>
          <a:p>
            <a:pPr>
              <a:buFont typeface="Arial" panose="020B0604020202020204" pitchFamily="34" charset="0"/>
              <a:buChar char="•"/>
              <a:defRPr/>
            </a:pPr>
            <a:r>
              <a:rPr lang="en-US" sz="1600" b="1" dirty="0" smtClean="0"/>
              <a:t>To conduct</a:t>
            </a:r>
            <a:r>
              <a:rPr lang="en-US" sz="1600" dirty="0" smtClean="0"/>
              <a:t> national and international courses, exercises and seminars for the UN, the EU, NORDEFCO, NATO and NATO/Partnership and the AU (African Union)</a:t>
            </a:r>
          </a:p>
          <a:p>
            <a:pPr>
              <a:buFont typeface="Arial" panose="020B0604020202020204" pitchFamily="34" charset="0"/>
              <a:buChar char="•"/>
              <a:defRPr/>
            </a:pPr>
            <a:r>
              <a:rPr lang="en-US" sz="1600" b="1" dirty="0" smtClean="0"/>
              <a:t>To act</a:t>
            </a:r>
            <a:r>
              <a:rPr lang="en-US" sz="1600" dirty="0" smtClean="0"/>
              <a:t> as the Department Head for NATO PSO (Peace Support Operations)</a:t>
            </a:r>
          </a:p>
          <a:p>
            <a:pPr>
              <a:buFont typeface="Arial" panose="020B0604020202020204" pitchFamily="34" charset="0"/>
              <a:buChar char="•"/>
              <a:defRPr/>
            </a:pPr>
            <a:r>
              <a:rPr lang="en-US" sz="1600" b="1" dirty="0" smtClean="0"/>
              <a:t>To act</a:t>
            </a:r>
            <a:r>
              <a:rPr lang="en-US" sz="1600" dirty="0" smtClean="0"/>
              <a:t> as a FDF OCC E&amp;F (Operational Capabilities Concept Evaluation and Feedback) Centre of Expertise </a:t>
            </a:r>
          </a:p>
          <a:p>
            <a:pPr>
              <a:buFont typeface="Arial" panose="020B0604020202020204" pitchFamily="34" charset="0"/>
              <a:buChar char="•"/>
              <a:defRPr/>
            </a:pPr>
            <a:r>
              <a:rPr lang="en-US" sz="1600" b="1" dirty="0" smtClean="0"/>
              <a:t>To support</a:t>
            </a:r>
            <a:r>
              <a:rPr lang="en-US" sz="1600" dirty="0" smtClean="0"/>
              <a:t> Finnish civilian crisis management efforts</a:t>
            </a:r>
          </a:p>
          <a:p>
            <a:pPr>
              <a:buFont typeface="Arial" panose="020B0604020202020204" pitchFamily="34" charset="0"/>
              <a:buChar char="•"/>
              <a:defRPr/>
            </a:pPr>
            <a:r>
              <a:rPr lang="en-US" sz="1600" b="1" dirty="0" smtClean="0"/>
              <a:t>To administrate</a:t>
            </a:r>
            <a:r>
              <a:rPr lang="en-US" sz="1600" dirty="0" smtClean="0"/>
              <a:t> dispatching of Finnish students and instructors to participate in courses abroad</a:t>
            </a:r>
          </a:p>
          <a:p>
            <a:pPr>
              <a:buFont typeface="Arial" panose="020B0604020202020204" pitchFamily="34" charset="0"/>
              <a:buChar char="•"/>
              <a:defRPr/>
            </a:pPr>
            <a:r>
              <a:rPr lang="en-US" sz="1600" b="1" dirty="0" smtClean="0"/>
              <a:t>To cooperate</a:t>
            </a:r>
            <a:r>
              <a:rPr lang="en-US" sz="1600" dirty="0" smtClean="0"/>
              <a:t> with international and national civilian and military partner </a:t>
            </a:r>
            <a:r>
              <a:rPr lang="en-US" sz="1600" dirty="0" err="1" smtClean="0"/>
              <a:t>organisations</a:t>
            </a:r>
            <a:endParaRPr lang="en-US" sz="1600" dirty="0" smtClean="0"/>
          </a:p>
          <a:p>
            <a:pPr marL="0" indent="0">
              <a:buFont typeface="Arial" panose="020B0604020202020204" pitchFamily="34" charset="0"/>
              <a:buNone/>
              <a:defRPr/>
            </a:pPr>
            <a:endParaRPr lang="en-US" sz="1600" dirty="0" smtClean="0"/>
          </a:p>
          <a:p>
            <a:pPr marL="0" indent="0">
              <a:buFont typeface="Arial" panose="020B0604020202020204" pitchFamily="34" charset="0"/>
              <a:buNone/>
              <a:defRPr/>
            </a:pPr>
            <a:r>
              <a:rPr lang="en-US" sz="1600" b="1" dirty="0" smtClean="0"/>
              <a:t>Main focus: Military leaders and experts (except OCC)</a:t>
            </a:r>
            <a:endParaRPr lang="en-US" sz="1600" dirty="0" smtClean="0"/>
          </a:p>
        </p:txBody>
      </p:sp>
      <p:sp>
        <p:nvSpPr>
          <p:cNvPr id="6"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32772" name="Dian numeron paikkamerkki 2"/>
          <p:cNvSpPr>
            <a:spLocks noGrp="1"/>
          </p:cNvSpPr>
          <p:nvPr>
            <p:ph type="sldNum" sz="quarter" idx="11"/>
          </p:nvPr>
        </p:nvSpPr>
        <p:spPr bwMode="auto">
          <a:noFill/>
          <a:ln>
            <a:miter lim="800000"/>
            <a:headEnd/>
            <a:tailEnd/>
          </a:ln>
        </p:spPr>
        <p:txBody>
          <a:bodyPr/>
          <a:lstStyle/>
          <a:p>
            <a:fld id="{E81575D2-28EB-4ACF-A20C-8CB3978FAF42}" type="slidenum">
              <a:rPr lang="fi-FI" altLang="fi-FI" smtClean="0">
                <a:latin typeface="Arial" charset="0"/>
                <a:cs typeface="Arial" charset="0"/>
              </a:rPr>
              <a:pPr/>
              <a:t>4</a:t>
            </a:fld>
            <a:endParaRPr lang="fi-FI" altLang="fi-FI" smtClean="0">
              <a:latin typeface="Arial" charset="0"/>
              <a:cs typeface="Arial" charset="0"/>
            </a:endParaRPr>
          </a:p>
        </p:txBody>
      </p:sp>
    </p:spTree>
    <p:extLst>
      <p:ext uri="{BB962C8B-B14F-4D97-AF65-F5344CB8AC3E}">
        <p14:creationId xmlns:p14="http://schemas.microsoft.com/office/powerpoint/2010/main" val="793071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tsikko 3"/>
          <p:cNvSpPr>
            <a:spLocks noGrp="1"/>
          </p:cNvSpPr>
          <p:nvPr>
            <p:ph type="title"/>
          </p:nvPr>
        </p:nvSpPr>
        <p:spPr/>
        <p:txBody>
          <a:bodyPr/>
          <a:lstStyle/>
          <a:p>
            <a:r>
              <a:rPr lang="fi-FI" altLang="fi-FI" smtClean="0"/>
              <a:t>FINCENT Organisation 2015</a:t>
            </a:r>
          </a:p>
        </p:txBody>
      </p:sp>
      <p:sp>
        <p:nvSpPr>
          <p:cNvPr id="68"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30723" name="Dian numeron paikkamerkki 2"/>
          <p:cNvSpPr>
            <a:spLocks noGrp="1"/>
          </p:cNvSpPr>
          <p:nvPr>
            <p:ph type="sldNum" sz="quarter" idx="11"/>
          </p:nvPr>
        </p:nvSpPr>
        <p:spPr bwMode="auto">
          <a:noFill/>
          <a:ln>
            <a:miter lim="800000"/>
            <a:headEnd/>
            <a:tailEnd/>
          </a:ln>
        </p:spPr>
        <p:txBody>
          <a:bodyPr/>
          <a:lstStyle/>
          <a:p>
            <a:fld id="{7EFCF724-6348-4DEE-A848-91E67FD7F74B}" type="slidenum">
              <a:rPr lang="fi-FI" altLang="fi-FI" smtClean="0">
                <a:latin typeface="Arial" charset="0"/>
                <a:cs typeface="Arial" charset="0"/>
              </a:rPr>
              <a:pPr/>
              <a:t>5</a:t>
            </a:fld>
            <a:endParaRPr lang="fi-FI" altLang="fi-FI" smtClean="0">
              <a:latin typeface="Arial" charset="0"/>
              <a:cs typeface="Arial" charset="0"/>
            </a:endParaRPr>
          </a:p>
        </p:txBody>
      </p:sp>
      <p:sp>
        <p:nvSpPr>
          <p:cNvPr id="30724" name="AutoShape 24"/>
          <p:cNvSpPr>
            <a:spLocks noChangeAspect="1" noChangeArrowheads="1" noTextEdit="1"/>
          </p:cNvSpPr>
          <p:nvPr/>
        </p:nvSpPr>
        <p:spPr bwMode="auto">
          <a:xfrm>
            <a:off x="1028700" y="1149350"/>
            <a:ext cx="6508750" cy="3416300"/>
          </a:xfrm>
          <a:prstGeom prst="rect">
            <a:avLst/>
          </a:prstGeom>
          <a:noFill/>
          <a:ln w="9525">
            <a:noFill/>
            <a:miter lim="800000"/>
            <a:headEnd/>
            <a:tailEnd/>
          </a:ln>
        </p:spPr>
        <p:txBody>
          <a:bodyPr anchor="ctr"/>
          <a:lstStyle/>
          <a:p>
            <a:endParaRPr lang="fi-FI"/>
          </a:p>
        </p:txBody>
      </p:sp>
      <p:sp>
        <p:nvSpPr>
          <p:cNvPr id="30725" name="Line 26"/>
          <p:cNvSpPr>
            <a:spLocks noChangeShapeType="1"/>
          </p:cNvSpPr>
          <p:nvPr/>
        </p:nvSpPr>
        <p:spPr bwMode="auto">
          <a:xfrm flipV="1">
            <a:off x="4219575" y="1463675"/>
            <a:ext cx="0" cy="498475"/>
          </a:xfrm>
          <a:prstGeom prst="line">
            <a:avLst/>
          </a:prstGeom>
          <a:noFill/>
          <a:ln w="18000">
            <a:solidFill>
              <a:schemeClr val="tx1"/>
            </a:solidFill>
            <a:miter lim="800000"/>
            <a:headEnd/>
            <a:tailEnd/>
          </a:ln>
        </p:spPr>
        <p:txBody>
          <a:bodyPr anchor="ctr"/>
          <a:lstStyle/>
          <a:p>
            <a:endParaRPr lang="fi-FI"/>
          </a:p>
        </p:txBody>
      </p:sp>
      <p:sp>
        <p:nvSpPr>
          <p:cNvPr id="30726" name="Freeform 27"/>
          <p:cNvSpPr>
            <a:spLocks/>
          </p:cNvSpPr>
          <p:nvPr/>
        </p:nvSpPr>
        <p:spPr bwMode="auto">
          <a:xfrm>
            <a:off x="1892300" y="1963738"/>
            <a:ext cx="3665538" cy="690562"/>
          </a:xfrm>
          <a:custGeom>
            <a:avLst/>
            <a:gdLst>
              <a:gd name="T0" fmla="*/ 0 w 3243"/>
              <a:gd name="T1" fmla="*/ 2147483647 h 610"/>
              <a:gd name="T2" fmla="*/ 0 w 3243"/>
              <a:gd name="T3" fmla="*/ 0 h 610"/>
              <a:gd name="T4" fmla="*/ 2147483647 w 3243"/>
              <a:gd name="T5" fmla="*/ 0 h 610"/>
              <a:gd name="T6" fmla="*/ 2147483647 w 3243"/>
              <a:gd name="T7" fmla="*/ 2147483647 h 610"/>
              <a:gd name="T8" fmla="*/ 0 60000 65536"/>
              <a:gd name="T9" fmla="*/ 0 60000 65536"/>
              <a:gd name="T10" fmla="*/ 0 60000 65536"/>
              <a:gd name="T11" fmla="*/ 0 60000 65536"/>
              <a:gd name="T12" fmla="*/ 0 w 3243"/>
              <a:gd name="T13" fmla="*/ 0 h 610"/>
              <a:gd name="T14" fmla="*/ 3243 w 3243"/>
              <a:gd name="T15" fmla="*/ 610 h 610"/>
            </a:gdLst>
            <a:ahLst/>
            <a:cxnLst>
              <a:cxn ang="T8">
                <a:pos x="T0" y="T1"/>
              </a:cxn>
              <a:cxn ang="T9">
                <a:pos x="T2" y="T3"/>
              </a:cxn>
              <a:cxn ang="T10">
                <a:pos x="T4" y="T5"/>
              </a:cxn>
              <a:cxn ang="T11">
                <a:pos x="T6" y="T7"/>
              </a:cxn>
            </a:cxnLst>
            <a:rect l="T12" t="T13" r="T14" b="T15"/>
            <a:pathLst>
              <a:path w="3243" h="610">
                <a:moveTo>
                  <a:pt x="0" y="509"/>
                </a:moveTo>
                <a:lnTo>
                  <a:pt x="0" y="0"/>
                </a:lnTo>
                <a:lnTo>
                  <a:pt x="3243" y="0"/>
                </a:lnTo>
                <a:lnTo>
                  <a:pt x="3243" y="610"/>
                </a:lnTo>
              </a:path>
            </a:pathLst>
          </a:custGeom>
          <a:noFill/>
          <a:ln w="18000" cap="flat">
            <a:solidFill>
              <a:schemeClr val="tx1"/>
            </a:solidFill>
            <a:prstDash val="solid"/>
            <a:miter lim="800000"/>
            <a:headEnd/>
            <a:tailEnd/>
          </a:ln>
        </p:spPr>
        <p:txBody>
          <a:bodyPr anchor="ctr"/>
          <a:lstStyle/>
          <a:p>
            <a:endParaRPr lang="fi-FI"/>
          </a:p>
        </p:txBody>
      </p:sp>
      <p:sp>
        <p:nvSpPr>
          <p:cNvPr id="30727" name="Freeform 28"/>
          <p:cNvSpPr>
            <a:spLocks/>
          </p:cNvSpPr>
          <p:nvPr/>
        </p:nvSpPr>
        <p:spPr bwMode="auto">
          <a:xfrm>
            <a:off x="2516188" y="2617788"/>
            <a:ext cx="306387" cy="800100"/>
          </a:xfrm>
          <a:custGeom>
            <a:avLst/>
            <a:gdLst>
              <a:gd name="T0" fmla="*/ 2147483647 w 271"/>
              <a:gd name="T1" fmla="*/ 0 h 708"/>
              <a:gd name="T2" fmla="*/ 2147483647 w 271"/>
              <a:gd name="T3" fmla="*/ 2147483647 h 708"/>
              <a:gd name="T4" fmla="*/ 0 w 271"/>
              <a:gd name="T5" fmla="*/ 2147483647 h 708"/>
              <a:gd name="T6" fmla="*/ 0 60000 65536"/>
              <a:gd name="T7" fmla="*/ 0 60000 65536"/>
              <a:gd name="T8" fmla="*/ 0 60000 65536"/>
              <a:gd name="T9" fmla="*/ 0 w 271"/>
              <a:gd name="T10" fmla="*/ 0 h 708"/>
              <a:gd name="T11" fmla="*/ 271 w 271"/>
              <a:gd name="T12" fmla="*/ 708 h 708"/>
            </a:gdLst>
            <a:ahLst/>
            <a:cxnLst>
              <a:cxn ang="T6">
                <a:pos x="T0" y="T1"/>
              </a:cxn>
              <a:cxn ang="T7">
                <a:pos x="T2" y="T3"/>
              </a:cxn>
              <a:cxn ang="T8">
                <a:pos x="T4" y="T5"/>
              </a:cxn>
            </a:cxnLst>
            <a:rect l="T9" t="T10" r="T11" b="T12"/>
            <a:pathLst>
              <a:path w="271" h="708">
                <a:moveTo>
                  <a:pt x="271" y="0"/>
                </a:moveTo>
                <a:lnTo>
                  <a:pt x="271" y="708"/>
                </a:lnTo>
                <a:lnTo>
                  <a:pt x="0" y="708"/>
                </a:lnTo>
              </a:path>
            </a:pathLst>
          </a:custGeom>
          <a:noFill/>
          <a:ln w="18000" cap="flat">
            <a:solidFill>
              <a:schemeClr val="tx1"/>
            </a:solidFill>
            <a:prstDash val="solid"/>
            <a:miter lim="800000"/>
            <a:headEnd/>
            <a:tailEnd/>
          </a:ln>
        </p:spPr>
        <p:txBody>
          <a:bodyPr anchor="ctr"/>
          <a:lstStyle/>
          <a:p>
            <a:endParaRPr lang="fi-FI"/>
          </a:p>
        </p:txBody>
      </p:sp>
      <p:sp>
        <p:nvSpPr>
          <p:cNvPr id="30728" name="Rectangle 29"/>
          <p:cNvSpPr>
            <a:spLocks noChangeArrowheads="1"/>
          </p:cNvSpPr>
          <p:nvPr/>
        </p:nvSpPr>
        <p:spPr bwMode="auto">
          <a:xfrm>
            <a:off x="1155700" y="2365375"/>
            <a:ext cx="1865313" cy="346075"/>
          </a:xfrm>
          <a:prstGeom prst="rect">
            <a:avLst/>
          </a:prstGeom>
          <a:solidFill>
            <a:schemeClr val="accent1"/>
          </a:solidFill>
          <a:ln w="9525">
            <a:noFill/>
            <a:miter lim="800000"/>
            <a:headEnd/>
            <a:tailEnd/>
          </a:ln>
        </p:spPr>
        <p:txBody>
          <a:bodyPr anchor="ctr"/>
          <a:lstStyle/>
          <a:p>
            <a:pPr algn="ctr" eaLnBrk="0" hangingPunct="0"/>
            <a:r>
              <a:rPr lang="fi-FI" altLang="fi-FI" sz="1000" dirty="0">
                <a:solidFill>
                  <a:srgbClr val="FFFFFF"/>
                </a:solidFill>
              </a:rPr>
              <a:t>Course </a:t>
            </a:r>
            <a:r>
              <a:rPr lang="fi-FI" altLang="fi-FI" sz="1000" dirty="0" err="1" smtClean="0">
                <a:solidFill>
                  <a:srgbClr val="FFFFFF"/>
                </a:solidFill>
              </a:rPr>
              <a:t>Section</a:t>
            </a:r>
            <a:endParaRPr lang="fi-FI" altLang="fi-FI" sz="1000" dirty="0">
              <a:solidFill>
                <a:srgbClr val="FFFFFF"/>
              </a:solidFill>
            </a:endParaRPr>
          </a:p>
        </p:txBody>
      </p:sp>
      <p:sp>
        <p:nvSpPr>
          <p:cNvPr id="30729" name="Rectangle 30"/>
          <p:cNvSpPr>
            <a:spLocks noChangeArrowheads="1"/>
          </p:cNvSpPr>
          <p:nvPr/>
        </p:nvSpPr>
        <p:spPr bwMode="auto">
          <a:xfrm>
            <a:off x="965200" y="3876675"/>
            <a:ext cx="3784599" cy="877888"/>
          </a:xfrm>
          <a:prstGeom prst="rect">
            <a:avLst/>
          </a:prstGeom>
          <a:solidFill>
            <a:schemeClr val="accent1"/>
          </a:solidFill>
          <a:ln w="9525">
            <a:noFill/>
            <a:miter lim="800000"/>
            <a:headEnd/>
            <a:tailEnd/>
          </a:ln>
        </p:spPr>
        <p:txBody>
          <a:bodyPr anchor="ctr"/>
          <a:lstStyle/>
          <a:p>
            <a:pPr eaLnBrk="0" hangingPunct="0"/>
            <a:endParaRPr lang="fi-FI" altLang="fi-FI"/>
          </a:p>
        </p:txBody>
      </p:sp>
      <p:sp>
        <p:nvSpPr>
          <p:cNvPr id="30730" name="Rectangle 31"/>
          <p:cNvSpPr>
            <a:spLocks noChangeArrowheads="1"/>
          </p:cNvSpPr>
          <p:nvPr/>
        </p:nvSpPr>
        <p:spPr bwMode="auto">
          <a:xfrm>
            <a:off x="4910137" y="3903663"/>
            <a:ext cx="1863725" cy="623888"/>
          </a:xfrm>
          <a:prstGeom prst="rect">
            <a:avLst/>
          </a:prstGeom>
          <a:solidFill>
            <a:schemeClr val="accent1"/>
          </a:solidFill>
          <a:ln w="9525">
            <a:noFill/>
            <a:miter lim="800000"/>
            <a:headEnd/>
            <a:tailEnd/>
          </a:ln>
        </p:spPr>
        <p:txBody>
          <a:bodyPr anchor="ctr"/>
          <a:lstStyle/>
          <a:p>
            <a:pPr algn="ctr" eaLnBrk="0" hangingPunct="0"/>
            <a:r>
              <a:rPr lang="fi-FI" altLang="fi-FI" sz="1000">
                <a:solidFill>
                  <a:srgbClr val="FFFFFF"/>
                </a:solidFill>
              </a:rPr>
              <a:t>Pool of Instructors</a:t>
            </a:r>
          </a:p>
          <a:p>
            <a:pPr algn="ctr" eaLnBrk="0" hangingPunct="0"/>
            <a:r>
              <a:rPr lang="fi-FI" altLang="fi-FI" sz="1000">
                <a:solidFill>
                  <a:srgbClr val="FFFFFF"/>
                </a:solidFill>
              </a:rPr>
              <a:t>(30–40)</a:t>
            </a:r>
          </a:p>
        </p:txBody>
      </p:sp>
      <p:sp>
        <p:nvSpPr>
          <p:cNvPr id="30731" name="Rectangle 32"/>
          <p:cNvSpPr>
            <a:spLocks noChangeArrowheads="1"/>
          </p:cNvSpPr>
          <p:nvPr/>
        </p:nvSpPr>
        <p:spPr bwMode="auto">
          <a:xfrm>
            <a:off x="3287713" y="1150938"/>
            <a:ext cx="1863725" cy="623887"/>
          </a:xfrm>
          <a:prstGeom prst="rect">
            <a:avLst/>
          </a:prstGeom>
          <a:solidFill>
            <a:schemeClr val="accent1"/>
          </a:solidFill>
          <a:ln w="9525">
            <a:noFill/>
            <a:miter lim="800000"/>
            <a:headEnd/>
            <a:tailEnd/>
          </a:ln>
        </p:spPr>
        <p:txBody>
          <a:bodyPr anchor="ctr"/>
          <a:lstStyle/>
          <a:p>
            <a:pPr algn="ctr" eaLnBrk="0" hangingPunct="0"/>
            <a:r>
              <a:rPr lang="fi-FI" altLang="fi-FI" sz="1400">
                <a:solidFill>
                  <a:srgbClr val="FFFFFF"/>
                </a:solidFill>
              </a:rPr>
              <a:t>Commandant</a:t>
            </a:r>
          </a:p>
        </p:txBody>
      </p:sp>
      <p:sp>
        <p:nvSpPr>
          <p:cNvPr id="30732" name="Rectangle 33"/>
          <p:cNvSpPr>
            <a:spLocks noChangeArrowheads="1"/>
          </p:cNvSpPr>
          <p:nvPr/>
        </p:nvSpPr>
        <p:spPr bwMode="auto">
          <a:xfrm>
            <a:off x="4625975" y="2398713"/>
            <a:ext cx="1863725" cy="627062"/>
          </a:xfrm>
          <a:prstGeom prst="rect">
            <a:avLst/>
          </a:prstGeom>
          <a:solidFill>
            <a:schemeClr val="accent1"/>
          </a:solidFill>
          <a:ln w="9525">
            <a:noFill/>
            <a:miter lim="800000"/>
            <a:headEnd/>
            <a:tailEnd/>
          </a:ln>
        </p:spPr>
        <p:txBody>
          <a:bodyPr anchor="ctr"/>
          <a:lstStyle/>
          <a:p>
            <a:pPr algn="ctr" eaLnBrk="0" hangingPunct="0"/>
            <a:r>
              <a:rPr lang="fi-FI" altLang="fi-FI" sz="1000">
                <a:solidFill>
                  <a:srgbClr val="FFFFFF"/>
                </a:solidFill>
              </a:rPr>
              <a:t>PSO Education &amp; Training Coordination Section</a:t>
            </a:r>
          </a:p>
        </p:txBody>
      </p:sp>
      <p:sp>
        <p:nvSpPr>
          <p:cNvPr id="30733" name="Rectangle 34"/>
          <p:cNvSpPr>
            <a:spLocks noChangeArrowheads="1"/>
          </p:cNvSpPr>
          <p:nvPr/>
        </p:nvSpPr>
        <p:spPr bwMode="auto">
          <a:xfrm>
            <a:off x="6934200" y="3876675"/>
            <a:ext cx="1865312" cy="623888"/>
          </a:xfrm>
          <a:prstGeom prst="rect">
            <a:avLst/>
          </a:prstGeom>
          <a:solidFill>
            <a:schemeClr val="accent1"/>
          </a:solidFill>
          <a:ln w="9525">
            <a:noFill/>
            <a:miter lim="800000"/>
            <a:headEnd/>
            <a:tailEnd/>
          </a:ln>
        </p:spPr>
        <p:txBody>
          <a:bodyPr anchor="ctr"/>
          <a:lstStyle/>
          <a:p>
            <a:pPr algn="ctr" eaLnBrk="0" hangingPunct="0"/>
            <a:r>
              <a:rPr lang="fi-FI" altLang="fi-FI" sz="1000">
                <a:solidFill>
                  <a:srgbClr val="FFFFFF"/>
                </a:solidFill>
              </a:rPr>
              <a:t>Pool of Role Players</a:t>
            </a:r>
          </a:p>
        </p:txBody>
      </p:sp>
      <p:sp>
        <p:nvSpPr>
          <p:cNvPr id="30734" name="Line 35"/>
          <p:cNvSpPr>
            <a:spLocks noChangeShapeType="1"/>
          </p:cNvSpPr>
          <p:nvPr/>
        </p:nvSpPr>
        <p:spPr bwMode="auto">
          <a:xfrm>
            <a:off x="2519363" y="3016250"/>
            <a:ext cx="304800" cy="0"/>
          </a:xfrm>
          <a:prstGeom prst="line">
            <a:avLst/>
          </a:prstGeom>
          <a:noFill/>
          <a:ln w="18000">
            <a:solidFill>
              <a:schemeClr val="tx1"/>
            </a:solidFill>
            <a:miter lim="800000"/>
            <a:headEnd/>
            <a:tailEnd/>
          </a:ln>
        </p:spPr>
        <p:txBody>
          <a:bodyPr anchor="ctr"/>
          <a:lstStyle/>
          <a:p>
            <a:endParaRPr lang="fi-FI"/>
          </a:p>
        </p:txBody>
      </p:sp>
      <p:sp>
        <p:nvSpPr>
          <p:cNvPr id="30735" name="Rectangle 36"/>
          <p:cNvSpPr>
            <a:spLocks noChangeArrowheads="1"/>
          </p:cNvSpPr>
          <p:nvPr/>
        </p:nvSpPr>
        <p:spPr bwMode="auto">
          <a:xfrm>
            <a:off x="1155700" y="2801938"/>
            <a:ext cx="1474788" cy="346075"/>
          </a:xfrm>
          <a:prstGeom prst="rect">
            <a:avLst/>
          </a:prstGeom>
          <a:solidFill>
            <a:schemeClr val="accent1"/>
          </a:solidFill>
          <a:ln w="9525">
            <a:noFill/>
            <a:miter lim="800000"/>
            <a:headEnd/>
            <a:tailEnd/>
          </a:ln>
        </p:spPr>
        <p:txBody>
          <a:bodyPr anchor="ctr"/>
          <a:lstStyle/>
          <a:p>
            <a:pPr algn="ctr" eaLnBrk="0" hangingPunct="0"/>
            <a:r>
              <a:rPr lang="fi-FI" altLang="fi-FI" sz="800" dirty="0">
                <a:solidFill>
                  <a:srgbClr val="FFFFFF"/>
                </a:solidFill>
              </a:rPr>
              <a:t>Course </a:t>
            </a:r>
            <a:r>
              <a:rPr lang="fi-FI" altLang="fi-FI" sz="800" dirty="0" err="1" smtClean="0">
                <a:solidFill>
                  <a:srgbClr val="FFFFFF"/>
                </a:solidFill>
              </a:rPr>
              <a:t>Branch</a:t>
            </a:r>
            <a:endParaRPr lang="fi-FI" altLang="fi-FI" sz="800" dirty="0">
              <a:solidFill>
                <a:srgbClr val="FFFFFF"/>
              </a:solidFill>
            </a:endParaRPr>
          </a:p>
        </p:txBody>
      </p:sp>
      <p:sp>
        <p:nvSpPr>
          <p:cNvPr id="30736" name="Rectangle 37"/>
          <p:cNvSpPr>
            <a:spLocks noChangeArrowheads="1"/>
          </p:cNvSpPr>
          <p:nvPr/>
        </p:nvSpPr>
        <p:spPr bwMode="auto">
          <a:xfrm>
            <a:off x="1155700" y="3244850"/>
            <a:ext cx="1474788" cy="346075"/>
          </a:xfrm>
          <a:prstGeom prst="rect">
            <a:avLst/>
          </a:prstGeom>
          <a:solidFill>
            <a:schemeClr val="accent1"/>
          </a:solidFill>
          <a:ln w="9525">
            <a:noFill/>
            <a:miter lim="800000"/>
            <a:headEnd/>
            <a:tailEnd/>
          </a:ln>
        </p:spPr>
        <p:txBody>
          <a:bodyPr anchor="ctr"/>
          <a:lstStyle/>
          <a:p>
            <a:pPr algn="ctr" eaLnBrk="0" hangingPunct="0"/>
            <a:r>
              <a:rPr lang="fi-FI" altLang="fi-FI" sz="800" dirty="0">
                <a:solidFill>
                  <a:srgbClr val="FFFFFF"/>
                </a:solidFill>
              </a:rPr>
              <a:t>Course </a:t>
            </a:r>
            <a:r>
              <a:rPr lang="fi-FI" altLang="fi-FI" sz="800" dirty="0" err="1">
                <a:solidFill>
                  <a:srgbClr val="FFFFFF"/>
                </a:solidFill>
              </a:rPr>
              <a:t>Support</a:t>
            </a:r>
            <a:r>
              <a:rPr lang="fi-FI" altLang="fi-FI" sz="800" dirty="0">
                <a:solidFill>
                  <a:srgbClr val="FFFFFF"/>
                </a:solidFill>
              </a:rPr>
              <a:t> </a:t>
            </a:r>
            <a:r>
              <a:rPr lang="fi-FI" altLang="fi-FI" sz="800" dirty="0" err="1" smtClean="0">
                <a:solidFill>
                  <a:srgbClr val="FFFFFF"/>
                </a:solidFill>
              </a:rPr>
              <a:t>Branch</a:t>
            </a:r>
            <a:endParaRPr lang="fi-FI" altLang="fi-FI" sz="800" dirty="0">
              <a:solidFill>
                <a:srgbClr val="FFFFFF"/>
              </a:solidFill>
            </a:endParaRPr>
          </a:p>
        </p:txBody>
      </p:sp>
      <p:sp>
        <p:nvSpPr>
          <p:cNvPr id="42" name="Suorakulmio 41"/>
          <p:cNvSpPr/>
          <p:nvPr/>
        </p:nvSpPr>
        <p:spPr>
          <a:xfrm>
            <a:off x="6788150" y="1181100"/>
            <a:ext cx="2011362" cy="1204913"/>
          </a:xfrm>
          <a:prstGeom prst="rect">
            <a:avLst/>
          </a:prstGeom>
          <a:solidFill>
            <a:srgbClr val="D8DD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dirty="0"/>
          </a:p>
        </p:txBody>
      </p:sp>
      <p:grpSp>
        <p:nvGrpSpPr>
          <p:cNvPr id="30738" name="Ryhmä 22"/>
          <p:cNvGrpSpPr>
            <a:grpSpLocks/>
          </p:cNvGrpSpPr>
          <p:nvPr/>
        </p:nvGrpSpPr>
        <p:grpSpPr bwMode="auto">
          <a:xfrm>
            <a:off x="6934199" y="1268413"/>
            <a:ext cx="1741488" cy="1028700"/>
            <a:chOff x="6750605" y="1230647"/>
            <a:chExt cx="1741704" cy="1029216"/>
          </a:xfrm>
        </p:grpSpPr>
        <p:sp>
          <p:nvSpPr>
            <p:cNvPr id="30741" name="Tekstiruutu 43"/>
            <p:cNvSpPr txBox="1">
              <a:spLocks noChangeArrowheads="1"/>
            </p:cNvSpPr>
            <p:nvPr/>
          </p:nvSpPr>
          <p:spPr bwMode="auto">
            <a:xfrm>
              <a:off x="6750605" y="1230647"/>
              <a:ext cx="1741704" cy="1029216"/>
            </a:xfrm>
            <a:prstGeom prst="rect">
              <a:avLst/>
            </a:prstGeom>
            <a:noFill/>
            <a:ln w="9525">
              <a:noFill/>
              <a:miter lim="800000"/>
              <a:headEnd/>
              <a:tailEnd/>
            </a:ln>
          </p:spPr>
          <p:txBody>
            <a:bodyPr wrap="square" lIns="0" tIns="0" rIns="0" bIns="0" anchor="ctr">
              <a:spAutoFit/>
            </a:bodyPr>
            <a:lstStyle/>
            <a:p>
              <a:pPr eaLnBrk="0" hangingPunct="0">
                <a:lnSpc>
                  <a:spcPct val="150000"/>
                </a:lnSpc>
              </a:pPr>
              <a:r>
                <a:rPr lang="fi-FI" sz="1000" dirty="0"/>
                <a:t>17 </a:t>
              </a:r>
              <a:r>
                <a:rPr lang="fi-FI" sz="1000" dirty="0" err="1"/>
                <a:t>Officers</a:t>
              </a:r>
              <a:r>
                <a:rPr lang="fi-FI" sz="1000" dirty="0"/>
                <a:t> and </a:t>
              </a:r>
              <a:r>
                <a:rPr lang="fi-FI" sz="1000" dirty="0" err="1"/>
                <a:t>NCO’s</a:t>
              </a:r>
              <a:r>
                <a:rPr lang="fi-FI" sz="1000" dirty="0"/>
                <a:t/>
              </a:r>
              <a:br>
                <a:rPr lang="fi-FI" sz="1000" dirty="0"/>
              </a:br>
              <a:r>
                <a:rPr lang="fi-FI" sz="1000" dirty="0"/>
                <a:t>8 </a:t>
              </a:r>
              <a:r>
                <a:rPr lang="fi-FI" sz="1000" dirty="0" err="1"/>
                <a:t>Civilians</a:t>
              </a:r>
              <a:endParaRPr lang="fi-FI" sz="1000" dirty="0"/>
            </a:p>
            <a:p>
              <a:pPr eaLnBrk="0" hangingPunct="0">
                <a:lnSpc>
                  <a:spcPct val="150000"/>
                </a:lnSpc>
                <a:spcBef>
                  <a:spcPts val="300"/>
                </a:spcBef>
              </a:pPr>
              <a:r>
                <a:rPr lang="fi-FI" sz="1000" dirty="0"/>
                <a:t>25 TOTAL</a:t>
              </a:r>
            </a:p>
            <a:p>
              <a:pPr eaLnBrk="0" hangingPunct="0">
                <a:lnSpc>
                  <a:spcPct val="150000"/>
                </a:lnSpc>
                <a:spcBef>
                  <a:spcPts val="600"/>
                </a:spcBef>
              </a:pPr>
              <a:r>
                <a:rPr lang="fi-FI" sz="1000" dirty="0"/>
                <a:t>+ 1 SWE </a:t>
              </a:r>
              <a:r>
                <a:rPr lang="fi-FI" sz="1000" dirty="0" smtClean="0"/>
                <a:t>LNO (</a:t>
              </a:r>
              <a:r>
                <a:rPr lang="fi-FI" sz="1000" dirty="0" err="1" smtClean="0"/>
                <a:t>Liaison</a:t>
              </a:r>
              <a:r>
                <a:rPr lang="fi-FI" sz="1000" dirty="0" smtClean="0"/>
                <a:t> </a:t>
              </a:r>
              <a:r>
                <a:rPr lang="fi-FI" sz="1000" dirty="0" err="1" smtClean="0"/>
                <a:t>Officer</a:t>
              </a:r>
              <a:r>
                <a:rPr lang="fi-FI" sz="1000" dirty="0" smtClean="0"/>
                <a:t>)</a:t>
              </a:r>
              <a:endParaRPr lang="fi-FI" sz="1000" dirty="0"/>
            </a:p>
          </p:txBody>
        </p:sp>
        <p:cxnSp>
          <p:nvCxnSpPr>
            <p:cNvPr id="45" name="Suora yhdysviiva 44"/>
            <p:cNvCxnSpPr/>
            <p:nvPr/>
          </p:nvCxnSpPr>
          <p:spPr>
            <a:xfrm flipV="1">
              <a:off x="6750605" y="1737313"/>
              <a:ext cx="1536890" cy="12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kstiruutu 45"/>
          <p:cNvSpPr txBox="1"/>
          <p:nvPr/>
        </p:nvSpPr>
        <p:spPr>
          <a:xfrm>
            <a:off x="1130300" y="4040287"/>
            <a:ext cx="608013" cy="307777"/>
          </a:xfrm>
          <a:prstGeom prst="rect">
            <a:avLst/>
          </a:prstGeom>
          <a:noFill/>
        </p:spPr>
        <p:txBody>
          <a:bodyPr lIns="0" tIns="0" rIns="0" bIns="0" anchor="ctr">
            <a:spAutoFit/>
          </a:bodyPr>
          <a:lstStyle/>
          <a:p>
            <a:pPr algn="ctr" eaLnBrk="0" hangingPunct="0">
              <a:defRPr/>
            </a:pPr>
            <a:r>
              <a:rPr lang="fi-FI" sz="1000" dirty="0">
                <a:solidFill>
                  <a:srgbClr val="FFFFFF"/>
                </a:solidFill>
                <a:latin typeface="+mn-lt"/>
                <a:cs typeface="Arial" panose="020B0604020202020204" pitchFamily="34" charset="0"/>
              </a:rPr>
              <a:t/>
            </a:r>
            <a:br>
              <a:rPr lang="fi-FI" sz="1000" dirty="0">
                <a:solidFill>
                  <a:srgbClr val="FFFFFF"/>
                </a:solidFill>
                <a:latin typeface="+mn-lt"/>
                <a:cs typeface="Arial" panose="020B0604020202020204" pitchFamily="34" charset="0"/>
              </a:rPr>
            </a:br>
            <a:endParaRPr lang="fi-FI" sz="1000" dirty="0">
              <a:solidFill>
                <a:srgbClr val="FFFFFF"/>
              </a:solidFill>
              <a:latin typeface="+mn-lt"/>
              <a:cs typeface="Arial" panose="020B0604020202020204" pitchFamily="34" charset="0"/>
            </a:endParaRPr>
          </a:p>
        </p:txBody>
      </p:sp>
      <p:sp>
        <p:nvSpPr>
          <p:cNvPr id="47" name="Tekstiruutu 46"/>
          <p:cNvSpPr txBox="1"/>
          <p:nvPr/>
        </p:nvSpPr>
        <p:spPr>
          <a:xfrm>
            <a:off x="1028700" y="3987452"/>
            <a:ext cx="3721099" cy="615553"/>
          </a:xfrm>
          <a:prstGeom prst="rect">
            <a:avLst/>
          </a:prstGeom>
          <a:noFill/>
        </p:spPr>
        <p:txBody>
          <a:bodyPr wrap="square" lIns="0" tIns="0" rIns="0" bIns="0" anchor="ctr">
            <a:spAutoFit/>
          </a:bodyPr>
          <a:lstStyle/>
          <a:p>
            <a:pPr marL="108000" indent="-108000" eaLnBrk="0" hangingPunct="0">
              <a:buFont typeface="Arial" panose="020B0604020202020204" pitchFamily="34" charset="0"/>
              <a:buChar char="•"/>
              <a:defRPr/>
            </a:pPr>
            <a:r>
              <a:rPr lang="fi-FI" sz="1000" dirty="0" err="1">
                <a:solidFill>
                  <a:srgbClr val="FFFFFF"/>
                </a:solidFill>
                <a:cs typeface="Arial" panose="020B0604020202020204" pitchFamily="34" charset="0"/>
              </a:rPr>
              <a:t>Projects</a:t>
            </a:r>
            <a:r>
              <a:rPr lang="fi-FI" sz="1000" dirty="0" smtClean="0">
                <a:solidFill>
                  <a:srgbClr val="FFFFFF"/>
                </a:solidFill>
                <a:cs typeface="Arial" panose="020B0604020202020204" pitchFamily="34" charset="0"/>
              </a:rPr>
              <a:t>:</a:t>
            </a:r>
          </a:p>
          <a:p>
            <a:pPr marL="108000" indent="-108000" eaLnBrk="0" hangingPunct="0">
              <a:buFont typeface="Arial" panose="020B0604020202020204" pitchFamily="34" charset="0"/>
              <a:buChar char="•"/>
              <a:defRPr/>
            </a:pPr>
            <a:r>
              <a:rPr lang="fi-FI" sz="1000" dirty="0" smtClean="0">
                <a:solidFill>
                  <a:srgbClr val="FFFFFF"/>
                </a:solidFill>
                <a:latin typeface="+mn-lt"/>
                <a:cs typeface="Arial" panose="020B0604020202020204" pitchFamily="34" charset="0"/>
              </a:rPr>
              <a:t>EUCCM </a:t>
            </a:r>
            <a:r>
              <a:rPr lang="fi-FI" sz="1000" dirty="0" smtClean="0">
                <a:solidFill>
                  <a:schemeClr val="bg1"/>
                </a:solidFill>
                <a:latin typeface="+mn-lt"/>
                <a:cs typeface="Arial" panose="020B0604020202020204" pitchFamily="34" charset="0"/>
              </a:rPr>
              <a:t>(</a:t>
            </a:r>
            <a:r>
              <a:rPr lang="fr-FR" sz="1000" dirty="0">
                <a:solidFill>
                  <a:schemeClr val="bg1"/>
                </a:solidFill>
              </a:rPr>
              <a:t>EU Comprehensive Crisis Management Course </a:t>
            </a:r>
            <a:r>
              <a:rPr lang="fr-FR" sz="1000" dirty="0" smtClean="0">
                <a:solidFill>
                  <a:schemeClr val="bg1"/>
                </a:solidFill>
              </a:rPr>
              <a:t>)</a:t>
            </a:r>
            <a:endParaRPr lang="fi-FI" sz="1000" dirty="0">
              <a:solidFill>
                <a:schemeClr val="bg1"/>
              </a:solidFill>
              <a:latin typeface="+mn-lt"/>
              <a:cs typeface="Arial" panose="020B0604020202020204" pitchFamily="34" charset="0"/>
            </a:endParaRPr>
          </a:p>
          <a:p>
            <a:pPr marL="108000" indent="-108000" eaLnBrk="0" hangingPunct="0">
              <a:buFont typeface="Arial" panose="020B0604020202020204" pitchFamily="34" charset="0"/>
              <a:buChar char="•"/>
              <a:defRPr/>
            </a:pPr>
            <a:r>
              <a:rPr lang="fi-FI" sz="1000" dirty="0" smtClean="0">
                <a:solidFill>
                  <a:srgbClr val="FFFFFF"/>
                </a:solidFill>
                <a:latin typeface="+mn-lt"/>
                <a:cs typeface="Arial" panose="020B0604020202020204" pitchFamily="34" charset="0"/>
              </a:rPr>
              <a:t>ACB (</a:t>
            </a:r>
            <a:r>
              <a:rPr lang="fi-FI" sz="1000" dirty="0" err="1" smtClean="0">
                <a:solidFill>
                  <a:srgbClr val="FFFFFF"/>
                </a:solidFill>
                <a:latin typeface="+mn-lt"/>
                <a:cs typeface="Arial" panose="020B0604020202020204" pitchFamily="34" charset="0"/>
              </a:rPr>
              <a:t>African</a:t>
            </a:r>
            <a:r>
              <a:rPr lang="fi-FI" sz="1000" dirty="0" smtClean="0">
                <a:solidFill>
                  <a:srgbClr val="FFFFFF"/>
                </a:solidFill>
                <a:latin typeface="+mn-lt"/>
                <a:cs typeface="Arial" panose="020B0604020202020204" pitchFamily="34" charset="0"/>
              </a:rPr>
              <a:t> </a:t>
            </a:r>
            <a:r>
              <a:rPr lang="fi-FI" sz="1000" dirty="0" err="1" smtClean="0">
                <a:solidFill>
                  <a:srgbClr val="FFFFFF"/>
                </a:solidFill>
                <a:latin typeface="+mn-lt"/>
                <a:cs typeface="Arial" panose="020B0604020202020204" pitchFamily="34" charset="0"/>
              </a:rPr>
              <a:t>Capacity</a:t>
            </a:r>
            <a:r>
              <a:rPr lang="fi-FI" sz="1000" dirty="0" smtClean="0">
                <a:solidFill>
                  <a:srgbClr val="FFFFFF"/>
                </a:solidFill>
                <a:latin typeface="+mn-lt"/>
                <a:cs typeface="Arial" panose="020B0604020202020204" pitchFamily="34" charset="0"/>
              </a:rPr>
              <a:t> Building)</a:t>
            </a:r>
            <a:endParaRPr lang="fi-FI" sz="1000" dirty="0">
              <a:solidFill>
                <a:srgbClr val="FFFFFF"/>
              </a:solidFill>
              <a:latin typeface="+mn-lt"/>
              <a:cs typeface="Arial" panose="020B0604020202020204" pitchFamily="34" charset="0"/>
            </a:endParaRPr>
          </a:p>
          <a:p>
            <a:pPr marL="108000" indent="-108000" eaLnBrk="0" hangingPunct="0">
              <a:buFont typeface="Arial" panose="020B0604020202020204" pitchFamily="34" charset="0"/>
              <a:buChar char="•"/>
              <a:defRPr/>
            </a:pPr>
            <a:r>
              <a:rPr lang="fi-FI" sz="1000" dirty="0" smtClean="0">
                <a:solidFill>
                  <a:srgbClr val="FFFFFF"/>
                </a:solidFill>
                <a:latin typeface="+mn-lt"/>
                <a:cs typeface="Arial" panose="020B0604020202020204" pitchFamily="34" charset="0"/>
              </a:rPr>
              <a:t>UNPOC (</a:t>
            </a:r>
            <a:r>
              <a:rPr lang="en-US" sz="1000" dirty="0" smtClean="0">
                <a:solidFill>
                  <a:schemeClr val="bg1"/>
                </a:solidFill>
              </a:rPr>
              <a:t>United </a:t>
            </a:r>
            <a:r>
              <a:rPr lang="en-US" sz="1000" dirty="0">
                <a:solidFill>
                  <a:schemeClr val="bg1"/>
                </a:solidFill>
              </a:rPr>
              <a:t>Nations Protection of Civilians </a:t>
            </a:r>
            <a:r>
              <a:rPr lang="en-US" sz="1000" dirty="0" smtClean="0">
                <a:solidFill>
                  <a:schemeClr val="bg1"/>
                </a:solidFill>
              </a:rPr>
              <a:t>Course) </a:t>
            </a:r>
            <a:endParaRPr lang="fi-FI" sz="10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796364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Otsikko 2"/>
          <p:cNvSpPr>
            <a:spLocks noGrp="1"/>
          </p:cNvSpPr>
          <p:nvPr>
            <p:ph type="title"/>
          </p:nvPr>
        </p:nvSpPr>
        <p:spPr/>
        <p:txBody>
          <a:bodyPr/>
          <a:lstStyle/>
          <a:p>
            <a:r>
              <a:rPr lang="fi-FI" altLang="fi-FI" dirty="0" err="1" smtClean="0"/>
              <a:t>Strategy</a:t>
            </a:r>
            <a:endParaRPr lang="fi-FI" altLang="fi-FI" dirty="0" smtClean="0"/>
          </a:p>
        </p:txBody>
      </p:sp>
      <p:sp>
        <p:nvSpPr>
          <p:cNvPr id="8"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7172" name="Slide Number Placeholder 4"/>
          <p:cNvSpPr>
            <a:spLocks noGrp="1"/>
          </p:cNvSpPr>
          <p:nvPr>
            <p:ph type="sldNum" sz="quarter" idx="11"/>
          </p:nvPr>
        </p:nvSpPr>
        <p:spPr bwMode="auto">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A81408A3-9E26-4EF2-BFAC-A218B381F1AF}" type="slidenum">
              <a:rPr lang="fi-FI" altLang="fi-FI" smtClean="0">
                <a:latin typeface="+mn-lt"/>
              </a:rPr>
              <a:pPr>
                <a:defRPr/>
              </a:pPr>
              <a:t>6</a:t>
            </a:fld>
            <a:endParaRPr lang="fi-FI" altLang="fi-FI" smtClean="0">
              <a:latin typeface="+mn-lt"/>
            </a:endParaRPr>
          </a:p>
        </p:txBody>
      </p:sp>
      <p:graphicFrame>
        <p:nvGraphicFramePr>
          <p:cNvPr id="6" name="Group 40"/>
          <p:cNvGraphicFramePr>
            <a:graphicFrameLocks noGrp="1"/>
          </p:cNvGraphicFramePr>
          <p:nvPr/>
        </p:nvGraphicFramePr>
        <p:xfrm>
          <a:off x="1258888" y="1203325"/>
          <a:ext cx="6851650" cy="3235325"/>
        </p:xfrm>
        <a:graphic>
          <a:graphicData uri="http://schemas.openxmlformats.org/drawingml/2006/table">
            <a:tbl>
              <a:tblPr/>
              <a:tblGrid>
                <a:gridCol w="1646213"/>
                <a:gridCol w="2459686"/>
                <a:gridCol w="2745751"/>
              </a:tblGrid>
              <a:tr h="403643">
                <a:tc>
                  <a:txBody>
                    <a:bodyPr/>
                    <a:lstStyle>
                      <a:lvl1pPr>
                        <a:spcBef>
                          <a:spcPct val="20000"/>
                        </a:spcBef>
                        <a:buFont typeface="Arial" panose="020B0604020202020204" pitchFamily="34" charset="0"/>
                        <a:defRPr sz="2200">
                          <a:solidFill>
                            <a:schemeClr val="tx1"/>
                          </a:solidFill>
                          <a:latin typeface="Arial" panose="020B0604020202020204" pitchFamily="34" charset="0"/>
                        </a:defRPr>
                      </a:lvl1pPr>
                      <a:lvl2pPr>
                        <a:spcBef>
                          <a:spcPct val="20000"/>
                        </a:spcBef>
                        <a:buFont typeface="Arial" panose="020B0604020202020204" pitchFamily="34" charset="0"/>
                        <a:defRPr sz="2000">
                          <a:solidFill>
                            <a:schemeClr val="tx1"/>
                          </a:solidFill>
                          <a:latin typeface="Arial" panose="020B0604020202020204" pitchFamily="34" charset="0"/>
                        </a:defRPr>
                      </a:lvl2pPr>
                      <a:lvl3pPr>
                        <a:spcBef>
                          <a:spcPct val="20000"/>
                        </a:spcBef>
                        <a:buFont typeface="Arial" panose="020B0604020202020204" pitchFamily="34" charset="0"/>
                        <a:defRPr sz="2000">
                          <a:solidFill>
                            <a:schemeClr val="tx1"/>
                          </a:solidFill>
                          <a:latin typeface="Arial" panose="020B0604020202020204" pitchFamily="34" charset="0"/>
                        </a:defRPr>
                      </a:lvl3pPr>
                      <a:lvl4pPr>
                        <a:spcBef>
                          <a:spcPct val="20000"/>
                        </a:spcBef>
                        <a:buFont typeface="Arial" panose="020B0604020202020204" pitchFamily="34" charset="0"/>
                        <a:defRPr>
                          <a:solidFill>
                            <a:schemeClr val="tx1"/>
                          </a:solidFill>
                          <a:latin typeface="Arial" panose="020B0604020202020204" pitchFamily="34" charset="0"/>
                        </a:defRPr>
                      </a:lvl4pPr>
                      <a:lvl5pPr>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GB" altLang="en-US" sz="1400" b="1" i="0" u="none" strike="noStrike" cap="none" normalizeH="0" baseline="0" dirty="0" smtClean="0">
                          <a:ln>
                            <a:noFill/>
                          </a:ln>
                          <a:solidFill>
                            <a:schemeClr val="bg1"/>
                          </a:solidFill>
                          <a:effectLst/>
                          <a:latin typeface="Arial" panose="020B0604020202020204" pitchFamily="34" charset="0"/>
                        </a:rPr>
                        <a:t>Perspective</a:t>
                      </a:r>
                    </a:p>
                  </a:txBody>
                  <a:tcPr marL="108008" marR="71331" marT="35670" marB="35670" anchor="ctr" horzOverflow="overflow">
                    <a:lnL w="12700" cap="flat" cmpd="sng" algn="ctr">
                      <a:solidFill>
                        <a:srgbClr val="01499D"/>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rgbClr val="01499D"/>
                      </a:solidFill>
                      <a:prstDash val="solid"/>
                      <a:round/>
                      <a:headEnd type="none" w="med" len="med"/>
                      <a:tailEnd type="none" w="med" len="med"/>
                    </a:lnT>
                    <a:lnB w="12700" cap="flat" cmpd="sng" algn="ctr">
                      <a:solidFill>
                        <a:srgbClr val="01499D"/>
                      </a:solidFill>
                      <a:prstDash val="solid"/>
                      <a:round/>
                      <a:headEnd type="none" w="med" len="med"/>
                      <a:tailEnd type="none" w="med" len="med"/>
                    </a:lnB>
                    <a:lnTlToBr>
                      <a:noFill/>
                    </a:lnTlToBr>
                    <a:lnBlToTr>
                      <a:noFill/>
                    </a:lnBlToTr>
                    <a:solidFill>
                      <a:srgbClr val="01499D"/>
                    </a:solidFill>
                  </a:tcPr>
                </a:tc>
                <a:tc gridSpan="2">
                  <a:txBody>
                    <a:bodyPr/>
                    <a:lstStyle>
                      <a:lvl1pPr>
                        <a:spcBef>
                          <a:spcPct val="20000"/>
                        </a:spcBef>
                        <a:buFont typeface="Arial" panose="020B0604020202020204" pitchFamily="34" charset="0"/>
                        <a:defRPr sz="2200">
                          <a:solidFill>
                            <a:schemeClr val="tx1"/>
                          </a:solidFill>
                          <a:latin typeface="Arial" panose="020B0604020202020204" pitchFamily="34" charset="0"/>
                        </a:defRPr>
                      </a:lvl1pPr>
                      <a:lvl2pPr>
                        <a:spcBef>
                          <a:spcPct val="20000"/>
                        </a:spcBef>
                        <a:buFont typeface="Arial" panose="020B0604020202020204" pitchFamily="34" charset="0"/>
                        <a:defRPr sz="2000">
                          <a:solidFill>
                            <a:schemeClr val="tx1"/>
                          </a:solidFill>
                          <a:latin typeface="Arial" panose="020B0604020202020204" pitchFamily="34" charset="0"/>
                        </a:defRPr>
                      </a:lvl2pPr>
                      <a:lvl3pPr>
                        <a:spcBef>
                          <a:spcPct val="20000"/>
                        </a:spcBef>
                        <a:buFont typeface="Arial" panose="020B0604020202020204" pitchFamily="34" charset="0"/>
                        <a:defRPr sz="2000">
                          <a:solidFill>
                            <a:schemeClr val="tx1"/>
                          </a:solidFill>
                          <a:latin typeface="Arial" panose="020B0604020202020204" pitchFamily="34" charset="0"/>
                        </a:defRPr>
                      </a:lvl3pPr>
                      <a:lvl4pPr>
                        <a:spcBef>
                          <a:spcPct val="20000"/>
                        </a:spcBef>
                        <a:buFont typeface="Arial" panose="020B0604020202020204" pitchFamily="34" charset="0"/>
                        <a:defRPr>
                          <a:solidFill>
                            <a:schemeClr val="tx1"/>
                          </a:solidFill>
                          <a:latin typeface="Arial" panose="020B0604020202020204" pitchFamily="34" charset="0"/>
                        </a:defRPr>
                      </a:lvl4pPr>
                      <a:lvl5pPr>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ts val="0"/>
                        </a:spcBef>
                        <a:spcAft>
                          <a:spcPct val="0"/>
                        </a:spcAft>
                        <a:buClrTx/>
                        <a:buSzTx/>
                        <a:buFont typeface="Arial" panose="020B0604020202020204" pitchFamily="34" charset="0"/>
                        <a:buNone/>
                        <a:tabLst/>
                      </a:pPr>
                      <a:r>
                        <a:rPr kumimoji="0" lang="en-GB" altLang="en-US" sz="1400" b="1" i="0" u="none" strike="noStrike" cap="none" normalizeH="0" baseline="0" dirty="0" smtClean="0">
                          <a:ln>
                            <a:noFill/>
                          </a:ln>
                          <a:solidFill>
                            <a:schemeClr val="bg1"/>
                          </a:solidFill>
                          <a:effectLst/>
                          <a:latin typeface="Arial" panose="020B0604020202020204" pitchFamily="34" charset="0"/>
                        </a:rPr>
                        <a:t>Vision</a:t>
                      </a:r>
                    </a:p>
                  </a:txBody>
                  <a:tcPr marL="108008" marR="360027" marT="35670" marB="35670" anchor="ctr" horzOverflow="overflow">
                    <a:lnL w="6350" cap="flat" cmpd="sng" algn="ctr">
                      <a:solidFill>
                        <a:schemeClr val="bg1"/>
                      </a:solidFill>
                      <a:prstDash val="solid"/>
                      <a:round/>
                      <a:headEnd type="none" w="med" len="med"/>
                      <a:tailEnd type="none" w="med" len="med"/>
                    </a:lnL>
                    <a:lnR w="12700" cap="flat" cmpd="sng" algn="ctr">
                      <a:solidFill>
                        <a:srgbClr val="01499D"/>
                      </a:solidFill>
                      <a:prstDash val="solid"/>
                      <a:round/>
                      <a:headEnd type="none" w="med" len="med"/>
                      <a:tailEnd type="none" w="med" len="med"/>
                    </a:lnR>
                    <a:lnT w="12700" cap="flat" cmpd="sng" algn="ctr">
                      <a:solidFill>
                        <a:srgbClr val="01499D"/>
                      </a:solidFill>
                      <a:prstDash val="solid"/>
                      <a:round/>
                      <a:headEnd type="none" w="med" len="med"/>
                      <a:tailEnd type="none" w="med" len="med"/>
                    </a:lnT>
                    <a:lnB w="12700" cap="flat" cmpd="sng" algn="ctr">
                      <a:solidFill>
                        <a:srgbClr val="01499D"/>
                      </a:solidFill>
                      <a:prstDash val="solid"/>
                      <a:round/>
                      <a:headEnd type="none" w="med" len="med"/>
                      <a:tailEnd type="none" w="med" len="med"/>
                    </a:lnB>
                    <a:lnTlToBr>
                      <a:noFill/>
                    </a:lnTlToBr>
                    <a:lnBlToTr>
                      <a:noFill/>
                    </a:lnBlToTr>
                    <a:solidFill>
                      <a:srgbClr val="01499D"/>
                    </a:solidFill>
                  </a:tcPr>
                </a:tc>
                <a:tc hMerge="1">
                  <a:txBody>
                    <a:bodyPr/>
                    <a:lstStyle/>
                    <a:p>
                      <a:endParaRPr lang="en-US"/>
                    </a:p>
                  </a:txBody>
                  <a:tcPr/>
                </a:tc>
              </a:tr>
              <a:tr h="707303">
                <a:tc>
                  <a:txBody>
                    <a:bodyPr/>
                    <a:lstStyle>
                      <a:lvl1pPr>
                        <a:spcBef>
                          <a:spcPct val="20000"/>
                        </a:spcBef>
                        <a:buFont typeface="Arial" panose="020B0604020202020204" pitchFamily="34" charset="0"/>
                        <a:defRPr sz="2200">
                          <a:solidFill>
                            <a:schemeClr val="tx1"/>
                          </a:solidFill>
                          <a:latin typeface="Arial" panose="020B0604020202020204" pitchFamily="34" charset="0"/>
                        </a:defRPr>
                      </a:lvl1pPr>
                      <a:lvl2pPr>
                        <a:spcBef>
                          <a:spcPct val="20000"/>
                        </a:spcBef>
                        <a:buFont typeface="Arial" panose="020B0604020202020204" pitchFamily="34" charset="0"/>
                        <a:defRPr sz="2000">
                          <a:solidFill>
                            <a:schemeClr val="tx1"/>
                          </a:solidFill>
                          <a:latin typeface="Arial" panose="020B0604020202020204" pitchFamily="34" charset="0"/>
                        </a:defRPr>
                      </a:lvl2pPr>
                      <a:lvl3pPr>
                        <a:spcBef>
                          <a:spcPct val="20000"/>
                        </a:spcBef>
                        <a:buFont typeface="Arial" panose="020B0604020202020204" pitchFamily="34" charset="0"/>
                        <a:defRPr sz="2000">
                          <a:solidFill>
                            <a:schemeClr val="tx1"/>
                          </a:solidFill>
                          <a:latin typeface="Arial" panose="020B0604020202020204" pitchFamily="34" charset="0"/>
                        </a:defRPr>
                      </a:lvl3pPr>
                      <a:lvl4pPr>
                        <a:spcBef>
                          <a:spcPct val="20000"/>
                        </a:spcBef>
                        <a:buFont typeface="Arial" panose="020B0604020202020204" pitchFamily="34" charset="0"/>
                        <a:defRPr>
                          <a:solidFill>
                            <a:schemeClr val="tx1"/>
                          </a:solidFill>
                          <a:latin typeface="Arial" panose="020B0604020202020204" pitchFamily="34" charset="0"/>
                        </a:defRPr>
                      </a:lvl4pPr>
                      <a:lvl5pPr>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GB" altLang="en-US" sz="1200" b="1" i="0" u="none" strike="noStrike" cap="none" normalizeH="0" baseline="0" dirty="0" smtClean="0">
                          <a:ln>
                            <a:noFill/>
                          </a:ln>
                          <a:solidFill>
                            <a:schemeClr val="tx1"/>
                          </a:solidFill>
                          <a:effectLst/>
                          <a:latin typeface="Arial" panose="020B0604020202020204" pitchFamily="34" charset="0"/>
                        </a:rPr>
                        <a:t>Effectiveness</a:t>
                      </a:r>
                    </a:p>
                  </a:txBody>
                  <a:tcPr marL="108008" marR="71331" marT="108010" marB="3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1499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200">
                          <a:solidFill>
                            <a:schemeClr val="tx1"/>
                          </a:solidFill>
                          <a:latin typeface="Arial" panose="020B0604020202020204" pitchFamily="34" charset="0"/>
                        </a:defRPr>
                      </a:lvl1pPr>
                      <a:lvl2pPr>
                        <a:spcBef>
                          <a:spcPct val="20000"/>
                        </a:spcBef>
                        <a:buFont typeface="Arial" panose="020B0604020202020204" pitchFamily="34" charset="0"/>
                        <a:defRPr sz="2000">
                          <a:solidFill>
                            <a:schemeClr val="tx1"/>
                          </a:solidFill>
                          <a:latin typeface="Arial" panose="020B0604020202020204" pitchFamily="34" charset="0"/>
                        </a:defRPr>
                      </a:lvl2pPr>
                      <a:lvl3pPr>
                        <a:spcBef>
                          <a:spcPct val="20000"/>
                        </a:spcBef>
                        <a:buFont typeface="Arial" panose="020B0604020202020204" pitchFamily="34" charset="0"/>
                        <a:defRPr sz="2000">
                          <a:solidFill>
                            <a:schemeClr val="tx1"/>
                          </a:solidFill>
                          <a:latin typeface="Arial" panose="020B0604020202020204" pitchFamily="34" charset="0"/>
                        </a:defRPr>
                      </a:lvl3pPr>
                      <a:lvl4pPr>
                        <a:spcBef>
                          <a:spcPct val="20000"/>
                        </a:spcBef>
                        <a:buFont typeface="Arial" panose="020B0604020202020204" pitchFamily="34" charset="0"/>
                        <a:defRPr>
                          <a:solidFill>
                            <a:schemeClr val="tx1"/>
                          </a:solidFill>
                          <a:latin typeface="Arial" panose="020B0604020202020204" pitchFamily="34" charset="0"/>
                        </a:defRPr>
                      </a:lvl4pPr>
                      <a:lvl5pPr>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rPr>
                        <a:t>International status</a:t>
                      </a:r>
                    </a:p>
                  </a:txBody>
                  <a:tcPr marL="108008" marR="71331" marT="108010" marB="3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1499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200">
                          <a:solidFill>
                            <a:schemeClr val="tx1"/>
                          </a:solidFill>
                          <a:latin typeface="Arial" panose="020B0604020202020204" pitchFamily="34" charset="0"/>
                        </a:defRPr>
                      </a:lvl1pPr>
                      <a:lvl2pPr>
                        <a:spcBef>
                          <a:spcPct val="20000"/>
                        </a:spcBef>
                        <a:buFont typeface="Arial" panose="020B0604020202020204" pitchFamily="34" charset="0"/>
                        <a:defRPr sz="2000">
                          <a:solidFill>
                            <a:schemeClr val="tx1"/>
                          </a:solidFill>
                          <a:latin typeface="Arial" panose="020B0604020202020204" pitchFamily="34" charset="0"/>
                        </a:defRPr>
                      </a:lvl2pPr>
                      <a:lvl3pPr>
                        <a:spcBef>
                          <a:spcPct val="20000"/>
                        </a:spcBef>
                        <a:buFont typeface="Arial" panose="020B0604020202020204" pitchFamily="34" charset="0"/>
                        <a:defRPr sz="2000">
                          <a:solidFill>
                            <a:schemeClr val="tx1"/>
                          </a:solidFill>
                          <a:latin typeface="Arial" panose="020B0604020202020204" pitchFamily="34" charset="0"/>
                        </a:defRPr>
                      </a:lvl3pPr>
                      <a:lvl4pPr>
                        <a:spcBef>
                          <a:spcPct val="20000"/>
                        </a:spcBef>
                        <a:buFont typeface="Arial" panose="020B0604020202020204" pitchFamily="34" charset="0"/>
                        <a:defRPr>
                          <a:solidFill>
                            <a:schemeClr val="tx1"/>
                          </a:solidFill>
                          <a:latin typeface="Arial" panose="020B0604020202020204" pitchFamily="34" charset="0"/>
                        </a:defRPr>
                      </a:lvl4pPr>
                      <a:lvl5pPr>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rPr>
                        <a:t>Respect – Continuous improvement</a:t>
                      </a:r>
                    </a:p>
                  </a:txBody>
                  <a:tcPr marL="108008" marR="71331" marT="108010" marB="3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1499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538">
                <a:tc>
                  <a:txBody>
                    <a:bodyPr/>
                    <a:lstStyle>
                      <a:lvl1pPr>
                        <a:spcBef>
                          <a:spcPct val="20000"/>
                        </a:spcBef>
                        <a:buFont typeface="Arial" panose="020B0604020202020204" pitchFamily="34" charset="0"/>
                        <a:defRPr sz="2200">
                          <a:solidFill>
                            <a:schemeClr val="tx1"/>
                          </a:solidFill>
                          <a:latin typeface="Arial" panose="020B0604020202020204" pitchFamily="34" charset="0"/>
                        </a:defRPr>
                      </a:lvl1pPr>
                      <a:lvl2pPr>
                        <a:spcBef>
                          <a:spcPct val="20000"/>
                        </a:spcBef>
                        <a:buFont typeface="Arial" panose="020B0604020202020204" pitchFamily="34" charset="0"/>
                        <a:defRPr sz="2000">
                          <a:solidFill>
                            <a:schemeClr val="tx1"/>
                          </a:solidFill>
                          <a:latin typeface="Arial" panose="020B0604020202020204" pitchFamily="34" charset="0"/>
                        </a:defRPr>
                      </a:lvl2pPr>
                      <a:lvl3pPr>
                        <a:spcBef>
                          <a:spcPct val="20000"/>
                        </a:spcBef>
                        <a:buFont typeface="Arial" panose="020B0604020202020204" pitchFamily="34" charset="0"/>
                        <a:defRPr sz="2000">
                          <a:solidFill>
                            <a:schemeClr val="tx1"/>
                          </a:solidFill>
                          <a:latin typeface="Arial" panose="020B0604020202020204" pitchFamily="34" charset="0"/>
                        </a:defRPr>
                      </a:lvl3pPr>
                      <a:lvl4pPr>
                        <a:spcBef>
                          <a:spcPct val="20000"/>
                        </a:spcBef>
                        <a:buFont typeface="Arial" panose="020B0604020202020204" pitchFamily="34" charset="0"/>
                        <a:defRPr>
                          <a:solidFill>
                            <a:schemeClr val="tx1"/>
                          </a:solidFill>
                          <a:latin typeface="Arial" panose="020B0604020202020204" pitchFamily="34" charset="0"/>
                        </a:defRPr>
                      </a:lvl4pPr>
                      <a:lvl5pPr>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GB" altLang="en-US" sz="1200" b="1" i="0" u="none" strike="noStrike" cap="none" normalizeH="0" baseline="0" dirty="0" smtClean="0">
                          <a:ln>
                            <a:noFill/>
                          </a:ln>
                          <a:solidFill>
                            <a:schemeClr val="tx1"/>
                          </a:solidFill>
                          <a:effectLst/>
                          <a:latin typeface="Arial" panose="020B0604020202020204" pitchFamily="34" charset="0"/>
                        </a:rPr>
                        <a:t>Customer</a:t>
                      </a:r>
                    </a:p>
                  </a:txBody>
                  <a:tcPr marL="108008" marR="71331" marT="108010" marB="3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200">
                          <a:solidFill>
                            <a:schemeClr val="tx1"/>
                          </a:solidFill>
                          <a:latin typeface="Arial" panose="020B0604020202020204" pitchFamily="34" charset="0"/>
                        </a:defRPr>
                      </a:lvl1pPr>
                      <a:lvl2pPr>
                        <a:spcBef>
                          <a:spcPct val="20000"/>
                        </a:spcBef>
                        <a:buFont typeface="Arial" panose="020B0604020202020204" pitchFamily="34" charset="0"/>
                        <a:defRPr sz="2000">
                          <a:solidFill>
                            <a:schemeClr val="tx1"/>
                          </a:solidFill>
                          <a:latin typeface="Arial" panose="020B0604020202020204" pitchFamily="34" charset="0"/>
                        </a:defRPr>
                      </a:lvl2pPr>
                      <a:lvl3pPr>
                        <a:spcBef>
                          <a:spcPct val="20000"/>
                        </a:spcBef>
                        <a:buFont typeface="Arial" panose="020B0604020202020204" pitchFamily="34" charset="0"/>
                        <a:defRPr sz="2000">
                          <a:solidFill>
                            <a:schemeClr val="tx1"/>
                          </a:solidFill>
                          <a:latin typeface="Arial" panose="020B0604020202020204" pitchFamily="34" charset="0"/>
                        </a:defRPr>
                      </a:lvl3pPr>
                      <a:lvl4pPr>
                        <a:spcBef>
                          <a:spcPct val="20000"/>
                        </a:spcBef>
                        <a:buFont typeface="Arial" panose="020B0604020202020204" pitchFamily="34" charset="0"/>
                        <a:defRPr>
                          <a:solidFill>
                            <a:schemeClr val="tx1"/>
                          </a:solidFill>
                          <a:latin typeface="Arial" panose="020B0604020202020204" pitchFamily="34" charset="0"/>
                        </a:defRPr>
                      </a:lvl4pPr>
                      <a:lvl5pPr>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rPr>
                        <a:t>Customer centricity</a:t>
                      </a:r>
                    </a:p>
                  </a:txBody>
                  <a:tcPr marL="108008" marR="71331" marT="108010" marB="3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200">
                          <a:solidFill>
                            <a:schemeClr val="tx1"/>
                          </a:solidFill>
                          <a:latin typeface="Arial" panose="020B0604020202020204" pitchFamily="34" charset="0"/>
                        </a:defRPr>
                      </a:lvl1pPr>
                      <a:lvl2pPr>
                        <a:spcBef>
                          <a:spcPct val="20000"/>
                        </a:spcBef>
                        <a:buFont typeface="Arial" panose="020B0604020202020204" pitchFamily="34" charset="0"/>
                        <a:defRPr sz="2000">
                          <a:solidFill>
                            <a:schemeClr val="tx1"/>
                          </a:solidFill>
                          <a:latin typeface="Arial" panose="020B0604020202020204" pitchFamily="34" charset="0"/>
                        </a:defRPr>
                      </a:lvl2pPr>
                      <a:lvl3pPr>
                        <a:spcBef>
                          <a:spcPct val="20000"/>
                        </a:spcBef>
                        <a:buFont typeface="Arial" panose="020B0604020202020204" pitchFamily="34" charset="0"/>
                        <a:defRPr sz="2000">
                          <a:solidFill>
                            <a:schemeClr val="tx1"/>
                          </a:solidFill>
                          <a:latin typeface="Arial" panose="020B0604020202020204" pitchFamily="34" charset="0"/>
                        </a:defRPr>
                      </a:lvl3pPr>
                      <a:lvl4pPr>
                        <a:spcBef>
                          <a:spcPct val="20000"/>
                        </a:spcBef>
                        <a:buFont typeface="Arial" panose="020B0604020202020204" pitchFamily="34" charset="0"/>
                        <a:defRPr>
                          <a:solidFill>
                            <a:schemeClr val="tx1"/>
                          </a:solidFill>
                          <a:latin typeface="Arial" panose="020B0604020202020204" pitchFamily="34" charset="0"/>
                        </a:defRPr>
                      </a:lvl4pPr>
                      <a:lvl5pPr>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rPr>
                        <a:t>Communication – Requirements management</a:t>
                      </a:r>
                    </a:p>
                  </a:txBody>
                  <a:tcPr marL="108008" marR="71331" marT="108010" marB="3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538">
                <a:tc>
                  <a:txBody>
                    <a:bodyPr/>
                    <a:lstStyle>
                      <a:lvl1pPr>
                        <a:spcBef>
                          <a:spcPct val="20000"/>
                        </a:spcBef>
                        <a:buFont typeface="Arial" panose="020B0604020202020204" pitchFamily="34" charset="0"/>
                        <a:defRPr sz="2200">
                          <a:solidFill>
                            <a:schemeClr val="tx1"/>
                          </a:solidFill>
                          <a:latin typeface="Arial" panose="020B0604020202020204" pitchFamily="34" charset="0"/>
                        </a:defRPr>
                      </a:lvl1pPr>
                      <a:lvl2pPr>
                        <a:spcBef>
                          <a:spcPct val="20000"/>
                        </a:spcBef>
                        <a:buFont typeface="Arial" panose="020B0604020202020204" pitchFamily="34" charset="0"/>
                        <a:defRPr sz="2000">
                          <a:solidFill>
                            <a:schemeClr val="tx1"/>
                          </a:solidFill>
                          <a:latin typeface="Arial" panose="020B0604020202020204" pitchFamily="34" charset="0"/>
                        </a:defRPr>
                      </a:lvl2pPr>
                      <a:lvl3pPr>
                        <a:spcBef>
                          <a:spcPct val="20000"/>
                        </a:spcBef>
                        <a:buFont typeface="Arial" panose="020B0604020202020204" pitchFamily="34" charset="0"/>
                        <a:defRPr sz="2000">
                          <a:solidFill>
                            <a:schemeClr val="tx1"/>
                          </a:solidFill>
                          <a:latin typeface="Arial" panose="020B0604020202020204" pitchFamily="34" charset="0"/>
                        </a:defRPr>
                      </a:lvl3pPr>
                      <a:lvl4pPr>
                        <a:spcBef>
                          <a:spcPct val="20000"/>
                        </a:spcBef>
                        <a:buFont typeface="Arial" panose="020B0604020202020204" pitchFamily="34" charset="0"/>
                        <a:defRPr>
                          <a:solidFill>
                            <a:schemeClr val="tx1"/>
                          </a:solidFill>
                          <a:latin typeface="Arial" panose="020B0604020202020204" pitchFamily="34" charset="0"/>
                        </a:defRPr>
                      </a:lvl4pPr>
                      <a:lvl5pPr>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GB" altLang="en-US" sz="1200" b="1" i="0" u="none" strike="noStrike" cap="none" normalizeH="0" baseline="0" dirty="0" smtClean="0">
                          <a:ln>
                            <a:noFill/>
                          </a:ln>
                          <a:solidFill>
                            <a:schemeClr val="tx1"/>
                          </a:solidFill>
                          <a:effectLst/>
                          <a:latin typeface="Arial" panose="020B0604020202020204" pitchFamily="34" charset="0"/>
                        </a:rPr>
                        <a:t>Process</a:t>
                      </a:r>
                    </a:p>
                  </a:txBody>
                  <a:tcPr marL="108008" marR="71331" marT="108010" marB="3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200">
                          <a:solidFill>
                            <a:schemeClr val="tx1"/>
                          </a:solidFill>
                          <a:latin typeface="Arial" panose="020B0604020202020204" pitchFamily="34" charset="0"/>
                        </a:defRPr>
                      </a:lvl1pPr>
                      <a:lvl2pPr>
                        <a:spcBef>
                          <a:spcPct val="20000"/>
                        </a:spcBef>
                        <a:buFont typeface="Arial" panose="020B0604020202020204" pitchFamily="34" charset="0"/>
                        <a:defRPr sz="2000">
                          <a:solidFill>
                            <a:schemeClr val="tx1"/>
                          </a:solidFill>
                          <a:latin typeface="Arial" panose="020B0604020202020204" pitchFamily="34" charset="0"/>
                        </a:defRPr>
                      </a:lvl2pPr>
                      <a:lvl3pPr>
                        <a:spcBef>
                          <a:spcPct val="20000"/>
                        </a:spcBef>
                        <a:buFont typeface="Arial" panose="020B0604020202020204" pitchFamily="34" charset="0"/>
                        <a:defRPr sz="2000">
                          <a:solidFill>
                            <a:schemeClr val="tx1"/>
                          </a:solidFill>
                          <a:latin typeface="Arial" panose="020B0604020202020204" pitchFamily="34" charset="0"/>
                        </a:defRPr>
                      </a:lvl3pPr>
                      <a:lvl4pPr>
                        <a:spcBef>
                          <a:spcPct val="20000"/>
                        </a:spcBef>
                        <a:buFont typeface="Arial" panose="020B0604020202020204" pitchFamily="34" charset="0"/>
                        <a:defRPr>
                          <a:solidFill>
                            <a:schemeClr val="tx1"/>
                          </a:solidFill>
                          <a:latin typeface="Arial" panose="020B0604020202020204" pitchFamily="34" charset="0"/>
                        </a:defRPr>
                      </a:lvl4pPr>
                      <a:lvl5pPr>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rPr>
                        <a:t>Processes and efficiency</a:t>
                      </a:r>
                    </a:p>
                  </a:txBody>
                  <a:tcPr marL="108008" marR="71331" marT="108010" marB="3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200">
                          <a:solidFill>
                            <a:schemeClr val="tx1"/>
                          </a:solidFill>
                          <a:latin typeface="Arial" panose="020B0604020202020204" pitchFamily="34" charset="0"/>
                        </a:defRPr>
                      </a:lvl1pPr>
                      <a:lvl2pPr>
                        <a:spcBef>
                          <a:spcPct val="20000"/>
                        </a:spcBef>
                        <a:buFont typeface="Arial" panose="020B0604020202020204" pitchFamily="34" charset="0"/>
                        <a:defRPr sz="2000">
                          <a:solidFill>
                            <a:schemeClr val="tx1"/>
                          </a:solidFill>
                          <a:latin typeface="Arial" panose="020B0604020202020204" pitchFamily="34" charset="0"/>
                        </a:defRPr>
                      </a:lvl2pPr>
                      <a:lvl3pPr>
                        <a:spcBef>
                          <a:spcPct val="20000"/>
                        </a:spcBef>
                        <a:buFont typeface="Arial" panose="020B0604020202020204" pitchFamily="34" charset="0"/>
                        <a:defRPr sz="2000">
                          <a:solidFill>
                            <a:schemeClr val="tx1"/>
                          </a:solidFill>
                          <a:latin typeface="Arial" panose="020B0604020202020204" pitchFamily="34" charset="0"/>
                        </a:defRPr>
                      </a:lvl3pPr>
                      <a:lvl4pPr>
                        <a:spcBef>
                          <a:spcPct val="20000"/>
                        </a:spcBef>
                        <a:buFont typeface="Arial" panose="020B0604020202020204" pitchFamily="34" charset="0"/>
                        <a:defRPr>
                          <a:solidFill>
                            <a:schemeClr val="tx1"/>
                          </a:solidFill>
                          <a:latin typeface="Arial" panose="020B0604020202020204" pitchFamily="34" charset="0"/>
                        </a:defRPr>
                      </a:lvl4pPr>
                      <a:lvl5pPr>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rPr>
                        <a:t>Conditioning – Performance measurement</a:t>
                      </a:r>
                    </a:p>
                  </a:txBody>
                  <a:tcPr marL="108008" marR="71331" marT="108010" marB="3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7303">
                <a:tc>
                  <a:txBody>
                    <a:bodyPr/>
                    <a:lstStyle>
                      <a:lvl1pPr>
                        <a:spcBef>
                          <a:spcPct val="20000"/>
                        </a:spcBef>
                        <a:buFont typeface="Arial" panose="020B0604020202020204" pitchFamily="34" charset="0"/>
                        <a:defRPr sz="2200">
                          <a:solidFill>
                            <a:schemeClr val="tx1"/>
                          </a:solidFill>
                          <a:latin typeface="Arial" panose="020B0604020202020204" pitchFamily="34" charset="0"/>
                        </a:defRPr>
                      </a:lvl1pPr>
                      <a:lvl2pPr>
                        <a:spcBef>
                          <a:spcPct val="20000"/>
                        </a:spcBef>
                        <a:buFont typeface="Arial" panose="020B0604020202020204" pitchFamily="34" charset="0"/>
                        <a:defRPr sz="2000">
                          <a:solidFill>
                            <a:schemeClr val="tx1"/>
                          </a:solidFill>
                          <a:latin typeface="Arial" panose="020B0604020202020204" pitchFamily="34" charset="0"/>
                        </a:defRPr>
                      </a:lvl2pPr>
                      <a:lvl3pPr>
                        <a:spcBef>
                          <a:spcPct val="20000"/>
                        </a:spcBef>
                        <a:buFont typeface="Arial" panose="020B0604020202020204" pitchFamily="34" charset="0"/>
                        <a:defRPr sz="2000">
                          <a:solidFill>
                            <a:schemeClr val="tx1"/>
                          </a:solidFill>
                          <a:latin typeface="Arial" panose="020B0604020202020204" pitchFamily="34" charset="0"/>
                        </a:defRPr>
                      </a:lvl3pPr>
                      <a:lvl4pPr>
                        <a:spcBef>
                          <a:spcPct val="20000"/>
                        </a:spcBef>
                        <a:buFont typeface="Arial" panose="020B0604020202020204" pitchFamily="34" charset="0"/>
                        <a:defRPr>
                          <a:solidFill>
                            <a:schemeClr val="tx1"/>
                          </a:solidFill>
                          <a:latin typeface="Arial" panose="020B0604020202020204" pitchFamily="34" charset="0"/>
                        </a:defRPr>
                      </a:lvl4pPr>
                      <a:lvl5pPr>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GB" altLang="en-US" sz="1200" b="1" i="0" u="none" strike="noStrike" cap="none" normalizeH="0" baseline="0" dirty="0" smtClean="0">
                          <a:ln>
                            <a:noFill/>
                          </a:ln>
                          <a:solidFill>
                            <a:schemeClr val="tx1"/>
                          </a:solidFill>
                          <a:effectLst/>
                          <a:latin typeface="Arial" panose="020B0604020202020204" pitchFamily="34" charset="0"/>
                        </a:rPr>
                        <a:t>Personnel</a:t>
                      </a:r>
                    </a:p>
                  </a:txBody>
                  <a:tcPr marL="108008" marR="71331" marT="108010" marB="3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200">
                          <a:solidFill>
                            <a:schemeClr val="tx1"/>
                          </a:solidFill>
                          <a:latin typeface="Arial" panose="020B0604020202020204" pitchFamily="34" charset="0"/>
                        </a:defRPr>
                      </a:lvl1pPr>
                      <a:lvl2pPr>
                        <a:spcBef>
                          <a:spcPct val="20000"/>
                        </a:spcBef>
                        <a:buFont typeface="Arial" panose="020B0604020202020204" pitchFamily="34" charset="0"/>
                        <a:defRPr sz="2000">
                          <a:solidFill>
                            <a:schemeClr val="tx1"/>
                          </a:solidFill>
                          <a:latin typeface="Arial" panose="020B0604020202020204" pitchFamily="34" charset="0"/>
                        </a:defRPr>
                      </a:lvl2pPr>
                      <a:lvl3pPr>
                        <a:spcBef>
                          <a:spcPct val="20000"/>
                        </a:spcBef>
                        <a:buFont typeface="Arial" panose="020B0604020202020204" pitchFamily="34" charset="0"/>
                        <a:defRPr sz="2000">
                          <a:solidFill>
                            <a:schemeClr val="tx1"/>
                          </a:solidFill>
                          <a:latin typeface="Arial" panose="020B0604020202020204" pitchFamily="34" charset="0"/>
                        </a:defRPr>
                      </a:lvl3pPr>
                      <a:lvl4pPr>
                        <a:spcBef>
                          <a:spcPct val="20000"/>
                        </a:spcBef>
                        <a:buFont typeface="Arial" panose="020B0604020202020204" pitchFamily="34" charset="0"/>
                        <a:defRPr>
                          <a:solidFill>
                            <a:schemeClr val="tx1"/>
                          </a:solidFill>
                          <a:latin typeface="Arial" panose="020B0604020202020204" pitchFamily="34" charset="0"/>
                        </a:defRPr>
                      </a:lvl4pPr>
                      <a:lvl5pPr>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rPr>
                        <a:t>Know-how and internationalism</a:t>
                      </a:r>
                    </a:p>
                  </a:txBody>
                  <a:tcPr marL="108008" marR="71331" marT="108010" marB="3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200">
                          <a:solidFill>
                            <a:schemeClr val="tx1"/>
                          </a:solidFill>
                          <a:latin typeface="Arial" panose="020B0604020202020204" pitchFamily="34" charset="0"/>
                        </a:defRPr>
                      </a:lvl1pPr>
                      <a:lvl2pPr>
                        <a:spcBef>
                          <a:spcPct val="20000"/>
                        </a:spcBef>
                        <a:buFont typeface="Arial" panose="020B0604020202020204" pitchFamily="34" charset="0"/>
                        <a:defRPr sz="2000">
                          <a:solidFill>
                            <a:schemeClr val="tx1"/>
                          </a:solidFill>
                          <a:latin typeface="Arial" panose="020B0604020202020204" pitchFamily="34" charset="0"/>
                        </a:defRPr>
                      </a:lvl2pPr>
                      <a:lvl3pPr>
                        <a:spcBef>
                          <a:spcPct val="20000"/>
                        </a:spcBef>
                        <a:buFont typeface="Arial" panose="020B0604020202020204" pitchFamily="34" charset="0"/>
                        <a:defRPr sz="2000">
                          <a:solidFill>
                            <a:schemeClr val="tx1"/>
                          </a:solidFill>
                          <a:latin typeface="Arial" panose="020B0604020202020204" pitchFamily="34" charset="0"/>
                        </a:defRPr>
                      </a:lvl3pPr>
                      <a:lvl4pPr>
                        <a:spcBef>
                          <a:spcPct val="20000"/>
                        </a:spcBef>
                        <a:buFont typeface="Arial" panose="020B0604020202020204" pitchFamily="34" charset="0"/>
                        <a:defRPr>
                          <a:solidFill>
                            <a:schemeClr val="tx1"/>
                          </a:solidFill>
                          <a:latin typeface="Arial" panose="020B0604020202020204" pitchFamily="34" charset="0"/>
                        </a:defRPr>
                      </a:lvl4pPr>
                      <a:lvl5pPr>
                        <a:spcBef>
                          <a:spcPct val="20000"/>
                        </a:spcBef>
                        <a:buFont typeface="Arial" panose="020B0604020202020204" pitchFamily="34" charset="0"/>
                        <a:defRPr>
                          <a:solidFill>
                            <a:schemeClr val="tx1"/>
                          </a:solidFill>
                          <a:latin typeface="Arial" panose="020B060402020202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rPr>
                        <a:t>Competence – Globalisation</a:t>
                      </a:r>
                    </a:p>
                  </a:txBody>
                  <a:tcPr marL="108008" marR="71331" marT="108010" marB="3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7" name="Otsikko 3"/>
          <p:cNvSpPr>
            <a:spLocks noGrp="1"/>
          </p:cNvSpPr>
          <p:nvPr>
            <p:ph type="title"/>
          </p:nvPr>
        </p:nvSpPr>
        <p:spPr/>
        <p:txBody>
          <a:bodyPr/>
          <a:lstStyle/>
          <a:p>
            <a:r>
              <a:rPr lang="fi-FI" altLang="fi-FI" dirty="0" err="1" smtClean="0"/>
              <a:t>Values</a:t>
            </a:r>
            <a:endParaRPr lang="fi-FI" altLang="fi-FI" dirty="0" smtClean="0"/>
          </a:p>
        </p:txBody>
      </p:sp>
      <p:sp>
        <p:nvSpPr>
          <p:cNvPr id="14338" name="Sisällön paikkamerkki 4"/>
          <p:cNvSpPr>
            <a:spLocks noGrp="1"/>
          </p:cNvSpPr>
          <p:nvPr>
            <p:ph idx="1"/>
          </p:nvPr>
        </p:nvSpPr>
        <p:spPr/>
        <p:txBody>
          <a:bodyPr/>
          <a:lstStyle/>
          <a:p>
            <a:pPr>
              <a:lnSpc>
                <a:spcPct val="150000"/>
              </a:lnSpc>
            </a:pPr>
            <a:r>
              <a:rPr lang="en-US" altLang="fi-FI" dirty="0" smtClean="0"/>
              <a:t>Cultural awareness</a:t>
            </a:r>
          </a:p>
          <a:p>
            <a:pPr>
              <a:lnSpc>
                <a:spcPct val="150000"/>
              </a:lnSpc>
            </a:pPr>
            <a:r>
              <a:rPr lang="en-US" altLang="fi-FI" dirty="0" smtClean="0"/>
              <a:t>Customer focus</a:t>
            </a:r>
          </a:p>
          <a:p>
            <a:pPr>
              <a:lnSpc>
                <a:spcPct val="150000"/>
              </a:lnSpc>
            </a:pPr>
            <a:r>
              <a:rPr lang="en-US" altLang="fi-FI" dirty="0" smtClean="0"/>
              <a:t>Striving for development</a:t>
            </a:r>
          </a:p>
          <a:p>
            <a:pPr>
              <a:lnSpc>
                <a:spcPct val="150000"/>
              </a:lnSpc>
            </a:pPr>
            <a:r>
              <a:rPr lang="en-US" altLang="fi-FI" dirty="0" smtClean="0"/>
              <a:t>Expertise</a:t>
            </a:r>
          </a:p>
          <a:p>
            <a:pPr>
              <a:lnSpc>
                <a:spcPct val="150000"/>
              </a:lnSpc>
            </a:pPr>
            <a:r>
              <a:rPr lang="en-US" altLang="fi-FI" dirty="0" smtClean="0"/>
              <a:t>Life-long learning</a:t>
            </a:r>
          </a:p>
        </p:txBody>
      </p:sp>
      <p:sp>
        <p:nvSpPr>
          <p:cNvPr id="6"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14340" name="Dian numeron paikkamerkki 2"/>
          <p:cNvSpPr>
            <a:spLocks noGrp="1"/>
          </p:cNvSpPr>
          <p:nvPr>
            <p:ph type="sldNum" sz="quarter" idx="11"/>
          </p:nvPr>
        </p:nvSpPr>
        <p:spPr bwMode="auto">
          <a:noFill/>
          <a:ln>
            <a:miter lim="800000"/>
            <a:headEnd/>
            <a:tailEnd/>
          </a:ln>
        </p:spPr>
        <p:txBody>
          <a:bodyPr/>
          <a:lstStyle/>
          <a:p>
            <a:fld id="{6555D4F2-5539-49D6-B256-3A849DE64BF2}" type="slidenum">
              <a:rPr lang="fi-FI" altLang="fi-FI" smtClean="0">
                <a:latin typeface="Arial" charset="0"/>
                <a:cs typeface="Arial" charset="0"/>
              </a:rPr>
              <a:pPr/>
              <a:t>7</a:t>
            </a:fld>
            <a:endParaRPr lang="fi-FI" altLang="fi-FI"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Otsikko 3"/>
          <p:cNvSpPr>
            <a:spLocks noGrp="1"/>
          </p:cNvSpPr>
          <p:nvPr>
            <p:ph type="title"/>
          </p:nvPr>
        </p:nvSpPr>
        <p:spPr/>
        <p:txBody>
          <a:bodyPr/>
          <a:lstStyle/>
          <a:p>
            <a:r>
              <a:rPr lang="fi-FI" altLang="fi-FI" smtClean="0"/>
              <a:t>Mission</a:t>
            </a:r>
          </a:p>
        </p:txBody>
      </p:sp>
      <p:sp>
        <p:nvSpPr>
          <p:cNvPr id="16386" name="Sisällön paikkamerkki 4"/>
          <p:cNvSpPr>
            <a:spLocks noGrp="1"/>
          </p:cNvSpPr>
          <p:nvPr>
            <p:ph idx="1"/>
          </p:nvPr>
        </p:nvSpPr>
        <p:spPr>
          <a:xfrm>
            <a:off x="1258888" y="1200150"/>
            <a:ext cx="6113462" cy="3394075"/>
          </a:xfrm>
        </p:spPr>
        <p:txBody>
          <a:bodyPr/>
          <a:lstStyle/>
          <a:p>
            <a:pPr marL="0" indent="0">
              <a:buFont typeface="Arial" charset="0"/>
              <a:buNone/>
            </a:pPr>
            <a:r>
              <a:rPr lang="en-US" altLang="fi-FI" dirty="0" smtClean="0"/>
              <a:t>The mission of FINCENT is to execute and conduct the international training of </a:t>
            </a:r>
            <a:r>
              <a:rPr lang="en-US" altLang="fi-FI" b="1" dirty="0" smtClean="0"/>
              <a:t>leaders and experts </a:t>
            </a:r>
            <a:r>
              <a:rPr lang="en-US" altLang="fi-FI" dirty="0" smtClean="0"/>
              <a:t>in crisis management in cooperation with its national and international partners.</a:t>
            </a:r>
          </a:p>
          <a:p>
            <a:pPr marL="0" indent="0">
              <a:buFont typeface="Arial" charset="0"/>
              <a:buNone/>
            </a:pPr>
            <a:endParaRPr lang="en-US" altLang="fi-FI" dirty="0" smtClean="0"/>
          </a:p>
          <a:p>
            <a:pPr marL="0" indent="0">
              <a:buFont typeface="Arial" charset="0"/>
              <a:buNone/>
            </a:pPr>
            <a:r>
              <a:rPr lang="en-US" altLang="fi-FI" dirty="0" smtClean="0"/>
              <a:t>FINCENT also supports other Finnish </a:t>
            </a:r>
            <a:r>
              <a:rPr lang="en-US" altLang="fi-FI" dirty="0" err="1" smtClean="0"/>
              <a:t>Defence</a:t>
            </a:r>
            <a:r>
              <a:rPr lang="en-US" altLang="fi-FI" dirty="0" smtClean="0"/>
              <a:t> Forces </a:t>
            </a:r>
            <a:r>
              <a:rPr lang="en-US" altLang="fi-FI" b="1" dirty="0" smtClean="0"/>
              <a:t>units</a:t>
            </a:r>
            <a:r>
              <a:rPr lang="en-US" altLang="fi-FI" dirty="0" smtClean="0"/>
              <a:t> with its expertise in terms of training and evaluation.</a:t>
            </a:r>
          </a:p>
        </p:txBody>
      </p:sp>
      <p:sp>
        <p:nvSpPr>
          <p:cNvPr id="6" name="Date Placeholder 3"/>
          <p:cNvSpPr>
            <a:spLocks noGrp="1"/>
          </p:cNvSpPr>
          <p:nvPr>
            <p:ph type="dt" sz="quarter" idx="10"/>
          </p:nvPr>
        </p:nvSpPr>
        <p:spPr/>
        <p:txBody>
          <a:bodyPr/>
          <a:lstStyle/>
          <a:p>
            <a:pPr>
              <a:defRPr/>
            </a:pPr>
            <a:fld id="{B7362BBB-E576-4C1D-AE0F-F1D4771682FA}" type="datetime1">
              <a:rPr lang="fi-FI" smtClean="0"/>
              <a:pPr>
                <a:defRPr/>
              </a:pPr>
              <a:t>6.10.2015</a:t>
            </a:fld>
            <a:endParaRPr lang="fi-FI" dirty="0"/>
          </a:p>
        </p:txBody>
      </p:sp>
      <p:sp>
        <p:nvSpPr>
          <p:cNvPr id="16388" name="Dian numeron paikkamerkki 2"/>
          <p:cNvSpPr>
            <a:spLocks noGrp="1"/>
          </p:cNvSpPr>
          <p:nvPr>
            <p:ph type="sldNum" sz="quarter" idx="11"/>
          </p:nvPr>
        </p:nvSpPr>
        <p:spPr bwMode="auto">
          <a:noFill/>
          <a:ln>
            <a:miter lim="800000"/>
            <a:headEnd/>
            <a:tailEnd/>
          </a:ln>
        </p:spPr>
        <p:txBody>
          <a:bodyPr/>
          <a:lstStyle/>
          <a:p>
            <a:fld id="{957F653A-E062-40AB-B9F3-0FE7F77BC4FD}" type="slidenum">
              <a:rPr lang="fi-FI" altLang="fi-FI" smtClean="0">
                <a:latin typeface="Arial" charset="0"/>
                <a:cs typeface="Arial" charset="0"/>
              </a:rPr>
              <a:pPr/>
              <a:t>8</a:t>
            </a:fld>
            <a:endParaRPr lang="fi-FI" altLang="fi-FI" smtClean="0">
              <a:latin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ukautettu 4">
      <a:dk1>
        <a:srgbClr val="262626"/>
      </a:dk1>
      <a:lt1>
        <a:srgbClr val="FFFFFF"/>
      </a:lt1>
      <a:dk2>
        <a:srgbClr val="262626"/>
      </a:dk2>
      <a:lt2>
        <a:srgbClr val="FFFFFF"/>
      </a:lt2>
      <a:accent1>
        <a:srgbClr val="01499C"/>
      </a:accent1>
      <a:accent2>
        <a:srgbClr val="014899"/>
      </a:accent2>
      <a:accent3>
        <a:srgbClr val="0154B3"/>
      </a:accent3>
      <a:accent4>
        <a:srgbClr val="8C0049"/>
      </a:accent4>
      <a:accent5>
        <a:srgbClr val="4D4D4D"/>
      </a:accent5>
      <a:accent6>
        <a:srgbClr val="ACACAC"/>
      </a:accent6>
      <a:hlink>
        <a:srgbClr val="FFFFFF"/>
      </a:hlink>
      <a:folHlink>
        <a:srgbClr val="FFFFFF"/>
      </a:folHlink>
    </a:clrScheme>
    <a:fontScheme name="P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8722</TotalTime>
  <Words>2178</Words>
  <Application>Microsoft Office PowerPoint</Application>
  <PresentationFormat>Näytössä katseltava esitys (16:9)</PresentationFormat>
  <Paragraphs>593</Paragraphs>
  <Slides>36</Slides>
  <Notes>35</Notes>
  <HiddenSlides>10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36</vt:i4>
      </vt:variant>
    </vt:vector>
  </HeadingPairs>
  <TitlesOfParts>
    <vt:vector size="41" baseType="lpstr">
      <vt:lpstr>Arial</vt:lpstr>
      <vt:lpstr>Calibri</vt:lpstr>
      <vt:lpstr>Times New Roman</vt:lpstr>
      <vt:lpstr>Wingdings</vt:lpstr>
      <vt:lpstr>Office Theme</vt:lpstr>
      <vt:lpstr>FINCENT PRESENTATION  Presentation is intended to provide an overview of FINCENT's activities  CDR Jukka-Pekka Schroderus 06OCT2015  </vt:lpstr>
      <vt:lpstr>PowerPoint-esitys</vt:lpstr>
      <vt:lpstr>History</vt:lpstr>
      <vt:lpstr>National Defence University Organisation 2015</vt:lpstr>
      <vt:lpstr>FINCENT’s Tasks</vt:lpstr>
      <vt:lpstr>FINCENT Organisation 2015</vt:lpstr>
      <vt:lpstr>Strategy</vt:lpstr>
      <vt:lpstr>Values</vt:lpstr>
      <vt:lpstr>Mission</vt:lpstr>
      <vt:lpstr>Objective</vt:lpstr>
      <vt:lpstr>Vision</vt:lpstr>
      <vt:lpstr>Quality Assurance</vt:lpstr>
      <vt:lpstr>Command and Control</vt:lpstr>
      <vt:lpstr>Peace Support Operations Execution</vt:lpstr>
      <vt:lpstr>PowerPoint-esitys</vt:lpstr>
      <vt:lpstr>Crisis Management Budget</vt:lpstr>
      <vt:lpstr>UN Courses</vt:lpstr>
      <vt:lpstr>EU Courses</vt:lpstr>
      <vt:lpstr>National Courses</vt:lpstr>
      <vt:lpstr>International Cooperation</vt:lpstr>
      <vt:lpstr>Partnership Training and Education Centres</vt:lpstr>
      <vt:lpstr>Nordic Defence Cooperation</vt:lpstr>
      <vt:lpstr>Cooperation Areas HR &amp; Education</vt:lpstr>
      <vt:lpstr>Finnish Centre of Expertise in Comprehensive Crisis Management</vt:lpstr>
      <vt:lpstr>MC2PS Department Head FINCENT</vt:lpstr>
      <vt:lpstr>Becoming a DH</vt:lpstr>
      <vt:lpstr>Tasks for DH</vt:lpstr>
      <vt:lpstr>FDF OCC E&amp;F Centre of Expertise</vt:lpstr>
      <vt:lpstr>Finnish Crisis Management Participation</vt:lpstr>
      <vt:lpstr>Facts and Figures</vt:lpstr>
      <vt:lpstr>PowerPoint-esitys</vt:lpstr>
      <vt:lpstr>PowerPoint-esitys</vt:lpstr>
      <vt:lpstr>PowerPoint-esitys</vt:lpstr>
      <vt:lpstr>PowerPoint-esitys</vt:lpstr>
      <vt:lpstr>FINCENT is an active actor with its view to the future</vt:lpstr>
      <vt:lpstr>With valid attitudes, education and training  there are always solutions  EVERY ACTION MATTERS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mikael.salo</dc:creator>
  <cp:lastModifiedBy>Hotel Guest</cp:lastModifiedBy>
  <cp:revision>483</cp:revision>
  <cp:lastPrinted>2015-10-06T05:51:11Z</cp:lastPrinted>
  <dcterms:created xsi:type="dcterms:W3CDTF">2014-10-24T09:34:52Z</dcterms:created>
  <dcterms:modified xsi:type="dcterms:W3CDTF">2015-10-06T07:47:18Z</dcterms:modified>
</cp:coreProperties>
</file>